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82" r:id="rId6"/>
    <p:sldId id="25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3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283922"/>
          </a:xfrm>
        </p:spPr>
        <p:txBody>
          <a:bodyPr>
            <a:normAutofit fontScale="90000"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Tutorial </a:t>
            </a:r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04 </a:t>
            </a:r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33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</a:t>
            </a:r>
            <a:r>
              <a:rPr lang="en-AU" sz="33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Thévenin’s</a:t>
            </a:r>
            <a:r>
              <a:rPr lang="en-AU" sz="33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Theorem and Norton’s Theorem)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359428"/>
            <a:ext cx="8673427" cy="1869426"/>
          </a:xfrm>
        </p:spPr>
        <p:txBody>
          <a:bodyPr>
            <a:normAutofit/>
          </a:bodyPr>
          <a:lstStyle/>
          <a:p>
            <a:r>
              <a:rPr lang="en-AU" sz="3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IEEE </a:t>
            </a:r>
            <a:r>
              <a:rPr lang="en-AU" sz="3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48510</a:t>
            </a:r>
            <a:endParaRPr lang="en-AU" sz="3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3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Superposition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7686" y="539306"/>
            <a:ext cx="65202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b="1" dirty="0">
                <a:solidFill>
                  <a:srgbClr val="000000"/>
                </a:solidFill>
                <a:latin typeface="Arial" panose="020B0604020202020204" pitchFamily="34" charset="0"/>
              </a:rPr>
              <a:t>Superposition Theorem</a:t>
            </a:r>
            <a:r>
              <a:rPr lang="en-AU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linear network containing several sources, we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calculate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response by adding algebraically all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individual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responses caused by each independent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 acting </a:t>
            </a:r>
            <a:r>
              <a:rPr lang="en-A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alone, with all other independent sources set to zero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A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treat several inputs separately, then combine individual responses to obtain the total response. </a:t>
            </a:r>
            <a:r>
              <a:rPr lang="en-A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237686" y="2616595"/>
            <a:ext cx="6520204" cy="2189086"/>
            <a:chOff x="5314758" y="2594834"/>
            <a:chExt cx="6443134" cy="218908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45031" y="3376818"/>
              <a:ext cx="4961564" cy="1407102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314758" y="2594834"/>
              <a:ext cx="644313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AU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Setting a voltage source to zero creates a short-circuit. Setting a current source to zero creates an open-circuit. 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5314757" y="5128645"/>
            <a:ext cx="6443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Limitation: </a:t>
            </a:r>
            <a:r>
              <a:rPr lang="en-AU" dirty="0" smtClean="0">
                <a:latin typeface="Times New Roman" panose="02020603050405020304" pitchFamily="18" charset="0"/>
              </a:rPr>
              <a:t>It </a:t>
            </a:r>
            <a:r>
              <a:rPr lang="en-AU" dirty="0">
                <a:latin typeface="Times New Roman" panose="02020603050405020304" pitchFamily="18" charset="0"/>
              </a:rPr>
              <a:t>is applicable only to linear responses, and thus the most common nonlinear response – power – is not subject to superposition.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729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err="1">
                <a:latin typeface="Calibri" panose="020F0502020204030204" pitchFamily="34" charset="0"/>
                <a:cs typeface="Calibri" panose="020F0502020204030204" pitchFamily="34" charset="0"/>
              </a:rPr>
              <a:t>Thévenin’s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 Theorem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6617" y="556562"/>
            <a:ext cx="7115165" cy="1909548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Thévenin’s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theorem tells us that it is possible to replace a large portion of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linear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 (often a complicated and / or uninteresting portion) by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equivalent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 containing only an independent voltage source in series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resistor: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allows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to </a:t>
            </a:r>
            <a:r>
              <a:rPr lang="en-A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 part of a circuit with a practical voltage </a:t>
            </a:r>
            <a:r>
              <a:rPr lang="en-A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e: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681" y="2544760"/>
            <a:ext cx="6177103" cy="23758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57318" y="4999219"/>
            <a:ext cx="7122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original circuit into circuits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(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uninteresting portion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(load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resisitor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Disconnect circuit B and calculate open circuit voltage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=Vth.</a:t>
            </a:r>
          </a:p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all independent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in circuit A to zero,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“looking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back” into the inactive A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 for equivalent resistor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Rth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Norton’s </a:t>
            </a:r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Theorem 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6617" y="556562"/>
            <a:ext cx="7115165" cy="1650930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Norton’s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theorem tells us that it is possible to replace a large portion of a linear circuit by an equivalent circuit containing only an independent current source in parallel with a resistor. </a:t>
            </a: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allows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to </a:t>
            </a:r>
            <a:r>
              <a:rPr lang="en-A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 part of a circuit with a practical </a:t>
            </a:r>
            <a:r>
              <a:rPr lang="en-A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sourc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e: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835" y="2339669"/>
            <a:ext cx="5825590" cy="22224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16617" y="4694325"/>
            <a:ext cx="7122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original circuit into circuits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(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uninteresting portion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(load resistor). </a:t>
            </a:r>
          </a:p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Short-circuit circuit B and calculate the current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A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all independent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in circuit A to zero,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“looking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back” into the inactive A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 for equivalent resistor R</a:t>
            </a:r>
            <a:r>
              <a:rPr lang="en-A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78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Review  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2037" y="572997"/>
            <a:ext cx="5167578" cy="205094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694793" y="203665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Source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Equivalence: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93381" y="2808608"/>
            <a:ext cx="6949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Power Transfer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Theorem: </a:t>
            </a:r>
            <a:r>
              <a:rPr lang="en-AU" dirty="0" smtClean="0">
                <a:latin typeface="Times New Roman" panose="02020603050405020304" pitchFamily="18" charset="0"/>
              </a:rPr>
              <a:t>Considering </a:t>
            </a:r>
            <a:r>
              <a:rPr lang="en-AU" dirty="0">
                <a:latin typeface="Times New Roman" panose="02020603050405020304" pitchFamily="18" charset="0"/>
              </a:rPr>
              <a:t>the load resistance connected to a practical voltage source, we denote the power delivered to load RL is PL</a:t>
            </a:r>
            <a:r>
              <a:rPr lang="en-AU" dirty="0" smtClean="0">
                <a:latin typeface="Times New Roman" panose="02020603050405020304" pitchFamily="18" charset="0"/>
              </a:rPr>
              <a:t>.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793" y="3816867"/>
            <a:ext cx="2208437" cy="15035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517" y="5453752"/>
            <a:ext cx="1829461" cy="60243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2564" y="4299595"/>
            <a:ext cx="2479467" cy="18904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94531" y="5005520"/>
            <a:ext cx="1598454" cy="629694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8151145" y="4386232"/>
            <a:ext cx="1231057" cy="467424"/>
            <a:chOff x="6139465" y="3051232"/>
            <a:chExt cx="1231057" cy="467424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88872" y="3051232"/>
              <a:ext cx="781650" cy="364770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/>
            <p:nvPr/>
          </p:nvCxnSpPr>
          <p:spPr>
            <a:xfrm flipV="1">
              <a:off x="6139465" y="3298438"/>
              <a:ext cx="449407" cy="22021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84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tl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A1561C7AC61740AC0C42373ECAF626" ma:contentTypeVersion="14" ma:contentTypeDescription="Create a new document." ma:contentTypeScope="" ma:versionID="f1aa1bd1f5fdd942b2ba384a18270bc2">
  <xsd:schema xmlns:xsd="http://www.w3.org/2001/XMLSchema" xmlns:xs="http://www.w3.org/2001/XMLSchema" xmlns:p="http://schemas.microsoft.com/office/2006/metadata/properties" xmlns:ns3="0fb774b7-0571-4e61-9f02-9eb8691563b7" xmlns:ns4="4a3a446d-7f3a-4d3c-9240-ab7cb2625859" targetNamespace="http://schemas.microsoft.com/office/2006/metadata/properties" ma:root="true" ma:fieldsID="824d4269a3d31066be437e5609946300" ns3:_="" ns4:_="">
    <xsd:import namespace="0fb774b7-0571-4e61-9f02-9eb8691563b7"/>
    <xsd:import namespace="4a3a446d-7f3a-4d3c-9240-ab7cb26258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774b7-0571-4e61-9f02-9eb8691563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a446d-7f3a-4d3c-9240-ab7cb262585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556645-FE7A-4AF4-94E6-1D3BE3064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b774b7-0571-4e61-9f02-9eb8691563b7"/>
    <ds:schemaRef ds:uri="4a3a446d-7f3a-4d3c-9240-ab7cb26258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969CE7-E234-4375-B1DC-556ABC5FCD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89D0BE-354A-41B3-B67B-720491CB1271}">
  <ds:schemaRefs>
    <ds:schemaRef ds:uri="http://schemas.microsoft.com/office/2006/documentManagement/types"/>
    <ds:schemaRef ds:uri="4a3a446d-7f3a-4d3c-9240-ab7cb2625859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0fb774b7-0571-4e61-9f02-9eb8691563b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885</TotalTime>
  <Words>363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Tutorial 04  (Thévenin’s Theorem and Norton’s Theorem)</vt:lpstr>
      <vt:lpstr>Superposition</vt:lpstr>
      <vt:lpstr>Thévenin’s Theorem </vt:lpstr>
      <vt:lpstr>Norton’s Theorem </vt:lpstr>
      <vt:lpstr>Review  </vt:lpstr>
    </vt:vector>
  </TitlesOfParts>
  <Company>University of Technology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04</dc:title>
  <dc:creator>Maral Ansari</dc:creator>
  <cp:lastModifiedBy>Peiyuan Qin</cp:lastModifiedBy>
  <cp:revision>54</cp:revision>
  <dcterms:created xsi:type="dcterms:W3CDTF">2021-03-14T01:05:52Z</dcterms:created>
  <dcterms:modified xsi:type="dcterms:W3CDTF">2021-08-29T12:44:03Z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0x010100EAA1561C7AC61740AC0C42373ECAF626</vt:lpwstr>
  </property>
  <property fmtid="{D5CDD505-2E9C-101B-9397-08002B2CF9AE}" pid="3" name="MSIP_Label_51a6c3db-1667-4f49-995a-8b9973972958_Enabled">
    <vt:lpwstr>true</vt:lpwstr>
  </property>
  <property fmtid="{D5CDD505-2E9C-101B-9397-08002B2CF9AE}" pid="4" name="MSIP_Label_51a6c3db-1667-4f49-995a-8b9973972958_SetDate">
    <vt:lpwstr>2021-08-29T12:39:57Z</vt:lpwstr>
  </property>
  <property fmtid="{D5CDD505-2E9C-101B-9397-08002B2CF9AE}" pid="5" name="MSIP_Label_51a6c3db-1667-4f49-995a-8b9973972958_Method">
    <vt:lpwstr>Standard</vt:lpwstr>
  </property>
  <property fmtid="{D5CDD505-2E9C-101B-9397-08002B2CF9AE}" pid="6" name="MSIP_Label_51a6c3db-1667-4f49-995a-8b9973972958_Name">
    <vt:lpwstr>UTS-Internal</vt:lpwstr>
  </property>
  <property fmtid="{D5CDD505-2E9C-101B-9397-08002B2CF9AE}" pid="7" name="MSIP_Label_51a6c3db-1667-4f49-995a-8b9973972958_SiteId">
    <vt:lpwstr>e8911c26-cf9f-4a9c-878e-527807be8791</vt:lpwstr>
  </property>
  <property fmtid="{D5CDD505-2E9C-101B-9397-08002B2CF9AE}" pid="8" name="MSIP_Label_51a6c3db-1667-4f49-995a-8b9973972958_ActionId">
    <vt:lpwstr>e13b0d1f-d6d9-474e-8779-b9af142a07de</vt:lpwstr>
  </property>
  <property fmtid="{D5CDD505-2E9C-101B-9397-08002B2CF9AE}" pid="9" name="MSIP_Label_51a6c3db-1667-4f49-995a-8b9973972958_ContentBits">
    <vt:lpwstr>0</vt:lpwstr>
  </property>
</Properties>
</file>