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9" r:id="rId6"/>
    <p:sldId id="274" r:id="rId7"/>
    <p:sldId id="275" r:id="rId8"/>
    <p:sldId id="273" r:id="rId9"/>
    <p:sldId id="257" r:id="rId10"/>
    <p:sldId id="262" r:id="rId11"/>
    <p:sldId id="271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5"/>
            <a:ext cx="8679915" cy="1283922"/>
          </a:xfrm>
        </p:spPr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Tutorial 03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359428"/>
            <a:ext cx="8673427" cy="1869426"/>
          </a:xfrm>
        </p:spPr>
        <p:txBody>
          <a:bodyPr>
            <a:normAutofit/>
          </a:bodyPr>
          <a:lstStyle/>
          <a:p>
            <a:r>
              <a:rPr lang="en-AU" sz="3000" b="1" dirty="0">
                <a:latin typeface="Calibri" panose="020F0502020204030204" pitchFamily="34" charset="0"/>
                <a:cs typeface="Calibri" panose="020F0502020204030204" pitchFamily="34" charset="0"/>
              </a:rPr>
              <a:t>IEEE 48510</a:t>
            </a:r>
          </a:p>
        </p:txBody>
      </p:sp>
    </p:spTree>
    <p:extLst>
      <p:ext uri="{BB962C8B-B14F-4D97-AF65-F5344CB8AC3E}">
        <p14:creationId xmlns:p14="http://schemas.microsoft.com/office/powerpoint/2010/main" val="291153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677310"/>
            <a:ext cx="6269591" cy="2887925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AU" sz="2800" b="1" dirty="0"/>
              <a:t>KVL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AU" sz="2800" b="1" dirty="0"/>
              <a:t>KCL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908" y="3805993"/>
            <a:ext cx="3214577" cy="18369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3840" t="16083" r="39301" b="17238"/>
          <a:stretch/>
        </p:blipFill>
        <p:spPr>
          <a:xfrm>
            <a:off x="5438033" y="4432853"/>
            <a:ext cx="1721805" cy="11330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8070" y="1790384"/>
            <a:ext cx="1819275" cy="1133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2908" y="735597"/>
            <a:ext cx="3804400" cy="18737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467398" y="3116841"/>
            <a:ext cx="5154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/>
              <a:t>In a loop, the voltages algebraically sum to zero</a:t>
            </a:r>
            <a:endParaRPr lang="en-AU" dirty="0"/>
          </a:p>
        </p:txBody>
      </p:sp>
      <p:sp>
        <p:nvSpPr>
          <p:cNvPr id="11" name="Rectangle 10"/>
          <p:cNvSpPr/>
          <p:nvPr/>
        </p:nvSpPr>
        <p:spPr>
          <a:xfrm>
            <a:off x="5556547" y="5585604"/>
            <a:ext cx="5590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At any node, the currents algebraically sum to zero. </a:t>
            </a:r>
          </a:p>
        </p:txBody>
      </p:sp>
    </p:spTree>
    <p:extLst>
      <p:ext uri="{BB962C8B-B14F-4D97-AF65-F5344CB8AC3E}">
        <p14:creationId xmlns:p14="http://schemas.microsoft.com/office/powerpoint/2010/main" val="43104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KVL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F6156F-7E23-40AE-879D-E66E6EA2C235}"/>
              </a:ext>
            </a:extLst>
          </p:cNvPr>
          <p:cNvSpPr txBox="1"/>
          <p:nvPr/>
        </p:nvSpPr>
        <p:spPr>
          <a:xfrm>
            <a:off x="4856019" y="270163"/>
            <a:ext cx="6567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There are two methods to write KVL for a circuit. For the example below, if we choose </a:t>
            </a:r>
            <a:r>
              <a:rPr lang="en-AU" dirty="0" err="1"/>
              <a:t>clockwisely</a:t>
            </a:r>
            <a:r>
              <a:rPr lang="en-AU" dirty="0"/>
              <a:t> direction of the current. </a:t>
            </a:r>
          </a:p>
        </p:txBody>
      </p:sp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B6378447-284C-46DD-94D7-6604BE9F3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368" y="1193493"/>
            <a:ext cx="4099292" cy="20080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6A3D9F1-085B-4555-B29C-ED869F93A854}"/>
              </a:ext>
            </a:extLst>
          </p:cNvPr>
          <p:cNvSpPr txBox="1"/>
          <p:nvPr/>
        </p:nvSpPr>
        <p:spPr>
          <a:xfrm>
            <a:off x="4745181" y="2924537"/>
            <a:ext cx="73844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Method 1</a:t>
            </a:r>
            <a:r>
              <a:rPr lang="en-AU" dirty="0"/>
              <a:t>: we use “+” for a voltage increase, and a “-”for a voltage drop. So, for the 25V voltage source, for a clockwise direction, the voltage is increased from 0 to 25 V, so we use +25. For the 5ohm resistor, there is always a voltage drop when current passes by. So we use “-V”, where V=I*5. For the 10 V voltage source, there is a voltage drop. So the KVL is     25-V-10=0; V= 15V. This means the actual voltage is the same direction as we defined.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6076D9-7BF5-4B99-8C5A-CD9B1D4973D3}"/>
              </a:ext>
            </a:extLst>
          </p:cNvPr>
          <p:cNvSpPr txBox="1"/>
          <p:nvPr/>
        </p:nvSpPr>
        <p:spPr>
          <a:xfrm>
            <a:off x="4566395" y="4955862"/>
            <a:ext cx="77420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Method 2</a:t>
            </a:r>
            <a:r>
              <a:rPr lang="en-AU" dirty="0"/>
              <a:t>: we use “+” if our defined direction encounter “+” of an element, including voltage, resistor, etc. So, for the clockwise direction, we first encounter the “-” sign of the 25V source, then “+” sign of the 5ohm resistor, then “+” sign of the 10 V source. So the KVL is </a:t>
            </a:r>
          </a:p>
          <a:p>
            <a:endParaRPr lang="en-AU" dirty="0"/>
          </a:p>
          <a:p>
            <a:r>
              <a:rPr lang="en-AU" dirty="0"/>
              <a:t>-25+V+10=0;  It is the same as that out of method 1.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854943-A6E6-4252-8D05-06FD3D2C9BA3}"/>
              </a:ext>
            </a:extLst>
          </p:cNvPr>
          <p:cNvSpPr txBox="1"/>
          <p:nvPr/>
        </p:nvSpPr>
        <p:spPr>
          <a:xfrm>
            <a:off x="297873" y="5424055"/>
            <a:ext cx="38446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main difference between the two methods are the sign of the resistor. Method 1 always has “-” for the resistor; Method 2 always has “+” for the resistor. </a:t>
            </a:r>
          </a:p>
        </p:txBody>
      </p:sp>
    </p:spTree>
    <p:extLst>
      <p:ext uri="{BB962C8B-B14F-4D97-AF65-F5344CB8AC3E}">
        <p14:creationId xmlns:p14="http://schemas.microsoft.com/office/powerpoint/2010/main" val="23432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KVL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F6156F-7E23-40AE-879D-E66E6EA2C235}"/>
              </a:ext>
            </a:extLst>
          </p:cNvPr>
          <p:cNvSpPr txBox="1"/>
          <p:nvPr/>
        </p:nvSpPr>
        <p:spPr>
          <a:xfrm>
            <a:off x="4856019" y="270163"/>
            <a:ext cx="7114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If we choose anti-</a:t>
            </a:r>
            <a:r>
              <a:rPr lang="en-AU" dirty="0" err="1"/>
              <a:t>clockwisely</a:t>
            </a:r>
            <a:r>
              <a:rPr lang="en-AU" dirty="0"/>
              <a:t> current direction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A3D9F1-085B-4555-B29C-ED869F93A854}"/>
              </a:ext>
            </a:extLst>
          </p:cNvPr>
          <p:cNvSpPr txBox="1"/>
          <p:nvPr/>
        </p:nvSpPr>
        <p:spPr>
          <a:xfrm>
            <a:off x="4566395" y="3140684"/>
            <a:ext cx="73844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Method 1</a:t>
            </a:r>
            <a:r>
              <a:rPr lang="en-AU" dirty="0"/>
              <a:t>: we use “+” for a voltage increase, and a “-”for a voltage drop.  -V -25+10=0, V =-15V. This means the actual voltage direction is opposite to what we have defined.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6076D9-7BF5-4B99-8C5A-CD9B1D4973D3}"/>
              </a:ext>
            </a:extLst>
          </p:cNvPr>
          <p:cNvSpPr txBox="1"/>
          <p:nvPr/>
        </p:nvSpPr>
        <p:spPr>
          <a:xfrm>
            <a:off x="4542150" y="4275172"/>
            <a:ext cx="77420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Method 2</a:t>
            </a:r>
            <a:r>
              <a:rPr lang="en-AU" dirty="0"/>
              <a:t>: we use “+” if our defined direction encounter “+” of an element, including voltage, resistor, etc. </a:t>
            </a:r>
          </a:p>
          <a:p>
            <a:r>
              <a:rPr lang="en-AU" dirty="0"/>
              <a:t>V+25-10=0;  v=-15V It is the same as that out of method 1. 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03BBC233-CA6B-4FBF-B322-09DDA0DA92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636" y="916494"/>
            <a:ext cx="5017511" cy="22241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FC2EC7-BE12-48C3-852C-DFF45485F5D9}"/>
              </a:ext>
            </a:extLst>
          </p:cNvPr>
          <p:cNvSpPr txBox="1"/>
          <p:nvPr/>
        </p:nvSpPr>
        <p:spPr>
          <a:xfrm>
            <a:off x="4010891" y="5742709"/>
            <a:ext cx="7356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When the pre-defined direction of the current is changed, the KVL equation is changed. But the result remains the same.  </a:t>
            </a:r>
          </a:p>
        </p:txBody>
      </p:sp>
    </p:spTree>
    <p:extLst>
      <p:ext uri="{BB962C8B-B14F-4D97-AF65-F5344CB8AC3E}">
        <p14:creationId xmlns:p14="http://schemas.microsoft.com/office/powerpoint/2010/main" val="952478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KVL - Compare different current direction</a:t>
            </a:r>
          </a:p>
        </p:txBody>
      </p:sp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CD98BDF7-0CC8-4F53-8577-2D1610D2D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3707" y="812585"/>
            <a:ext cx="3808293" cy="1688161"/>
          </a:xfrm>
          <a:prstGeom prst="rect">
            <a:avLst/>
          </a:prstGeom>
        </p:spPr>
      </p:pic>
      <p:pic>
        <p:nvPicPr>
          <p:cNvPr id="16" name="Picture 15" descr="Diagram&#10;&#10;Description automatically generated">
            <a:extLst>
              <a:ext uri="{FF2B5EF4-FFF2-40B4-BE49-F238E27FC236}">
                <a16:creationId xmlns:a16="http://schemas.microsoft.com/office/drawing/2014/main" id="{6552C7A9-FC87-4554-8B58-3C380F573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7661" y="715557"/>
            <a:ext cx="3808294" cy="186549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977852-03F4-45EF-A7A3-F9A1AA27E90C}"/>
              </a:ext>
            </a:extLst>
          </p:cNvPr>
          <p:cNvSpPr txBox="1"/>
          <p:nvPr/>
        </p:nvSpPr>
        <p:spPr>
          <a:xfrm>
            <a:off x="8343901" y="2805545"/>
            <a:ext cx="1170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Method 1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6F0A07-E976-424D-9722-ECEC1B9BA879}"/>
              </a:ext>
            </a:extLst>
          </p:cNvPr>
          <p:cNvSpPr txBox="1"/>
          <p:nvPr/>
        </p:nvSpPr>
        <p:spPr>
          <a:xfrm>
            <a:off x="5697682" y="2805545"/>
            <a:ext cx="228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25-V-10=0; V= 15V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941E16-2CC7-4B6B-A784-83F58E8E6590}"/>
              </a:ext>
            </a:extLst>
          </p:cNvPr>
          <p:cNvSpPr txBox="1"/>
          <p:nvPr/>
        </p:nvSpPr>
        <p:spPr>
          <a:xfrm>
            <a:off x="4609690" y="2805545"/>
            <a:ext cx="1170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Method 1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F4140E-1F60-48ED-8508-498BF9118498}"/>
              </a:ext>
            </a:extLst>
          </p:cNvPr>
          <p:cNvSpPr txBox="1"/>
          <p:nvPr/>
        </p:nvSpPr>
        <p:spPr>
          <a:xfrm>
            <a:off x="9514611" y="2805545"/>
            <a:ext cx="28678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-V -25+10=0, V =-15V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1A4DB55-DA25-499F-8235-5B051BC9E177}"/>
              </a:ext>
            </a:extLst>
          </p:cNvPr>
          <p:cNvSpPr txBox="1"/>
          <p:nvPr/>
        </p:nvSpPr>
        <p:spPr>
          <a:xfrm>
            <a:off x="4904509" y="4344702"/>
            <a:ext cx="283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actual voltage is the same as we defined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56D3DB-A3C1-45B0-86F0-A4D1A8BB1D48}"/>
              </a:ext>
            </a:extLst>
          </p:cNvPr>
          <p:cNvSpPr txBox="1"/>
          <p:nvPr/>
        </p:nvSpPr>
        <p:spPr>
          <a:xfrm>
            <a:off x="8254663" y="4344702"/>
            <a:ext cx="3397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actual voltage is opposite to what we defined.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2E352D-E5E8-4D8C-A178-6DB29075F1A6}"/>
              </a:ext>
            </a:extLst>
          </p:cNvPr>
          <p:cNvSpPr txBox="1"/>
          <p:nvPr/>
        </p:nvSpPr>
        <p:spPr>
          <a:xfrm>
            <a:off x="4609690" y="3578146"/>
            <a:ext cx="1170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Method 2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B6C12D-1968-4D23-BB57-F1E490C64280}"/>
              </a:ext>
            </a:extLst>
          </p:cNvPr>
          <p:cNvSpPr txBox="1"/>
          <p:nvPr/>
        </p:nvSpPr>
        <p:spPr>
          <a:xfrm>
            <a:off x="5780400" y="3578146"/>
            <a:ext cx="2393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-25+V+10=0; V= 15V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FD8530-E6C0-41C4-9569-74C111FE47AB}"/>
              </a:ext>
            </a:extLst>
          </p:cNvPr>
          <p:cNvSpPr txBox="1"/>
          <p:nvPr/>
        </p:nvSpPr>
        <p:spPr>
          <a:xfrm>
            <a:off x="8383707" y="3578146"/>
            <a:ext cx="1170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Method 2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520BD2-235C-4AD8-8ED5-526511CA071E}"/>
              </a:ext>
            </a:extLst>
          </p:cNvPr>
          <p:cNvSpPr txBox="1"/>
          <p:nvPr/>
        </p:nvSpPr>
        <p:spPr>
          <a:xfrm>
            <a:off x="9514611" y="3578146"/>
            <a:ext cx="2393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V+25-10=0 V=-15V</a:t>
            </a:r>
          </a:p>
        </p:txBody>
      </p:sp>
    </p:spTree>
    <p:extLst>
      <p:ext uri="{BB962C8B-B14F-4D97-AF65-F5344CB8AC3E}">
        <p14:creationId xmlns:p14="http://schemas.microsoft.com/office/powerpoint/2010/main" val="330248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Nodal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687" y="151078"/>
            <a:ext cx="6520207" cy="3427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/>
              <a:t>In general terms, nodal analysis for a circuit with N nodes proceeds as follows:</a:t>
            </a:r>
          </a:p>
          <a:p>
            <a:pPr marL="0" indent="0">
              <a:buNone/>
            </a:pPr>
            <a:r>
              <a:rPr lang="en-AU" b="1" dirty="0">
                <a:solidFill>
                  <a:srgbClr val="FF0000"/>
                </a:solidFill>
              </a:rPr>
              <a:t>1. </a:t>
            </a:r>
            <a:r>
              <a:rPr lang="en-AU" dirty="0"/>
              <a:t>Select one node as the reference node, or common (all nodal voltages are defined with respect to this node in a positive sense). </a:t>
            </a:r>
          </a:p>
          <a:p>
            <a:pPr marL="0" indent="0">
              <a:buNone/>
            </a:pPr>
            <a:r>
              <a:rPr lang="en-AU" b="1" dirty="0">
                <a:solidFill>
                  <a:srgbClr val="FF0000"/>
                </a:solidFill>
              </a:rPr>
              <a:t>2. </a:t>
            </a:r>
            <a:r>
              <a:rPr lang="en-AU" dirty="0"/>
              <a:t>Assign a voltage to each of the remaining (N-1) nodes. </a:t>
            </a:r>
          </a:p>
          <a:p>
            <a:pPr marL="0" indent="0">
              <a:buNone/>
            </a:pPr>
            <a:r>
              <a:rPr lang="en-AU" b="1" dirty="0">
                <a:solidFill>
                  <a:srgbClr val="FF0000"/>
                </a:solidFill>
              </a:rPr>
              <a:t>3. </a:t>
            </a:r>
            <a:r>
              <a:rPr lang="en-AU" dirty="0"/>
              <a:t>Write KCL at each node, in terms of the nodal voltages. </a:t>
            </a:r>
          </a:p>
          <a:p>
            <a:pPr marL="0" indent="0">
              <a:buNone/>
            </a:pPr>
            <a:r>
              <a:rPr lang="en-AU" b="1" dirty="0">
                <a:solidFill>
                  <a:srgbClr val="FF0000"/>
                </a:solidFill>
              </a:rPr>
              <a:t>4. </a:t>
            </a:r>
            <a:r>
              <a:rPr lang="en-AU" dirty="0"/>
              <a:t>Solve the resulting set of simultaneous equations.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8418" y="3957733"/>
            <a:ext cx="3273282" cy="24485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761700" y="3799627"/>
                <a:ext cx="3535194" cy="2487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AU" dirty="0">
                    <a:solidFill>
                      <a:srgbClr val="FF0000"/>
                    </a:solidFill>
                  </a:rPr>
                  <a:t>Example: </a:t>
                </a:r>
                <a:r>
                  <a:rPr lang="en-AU" dirty="0"/>
                  <a:t>(usually we take the current leaving node as positive.)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1/3</m:t>
                          </m:r>
                        </m:den>
                      </m:f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den>
                      </m:f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3+8=0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U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AU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1/3</m:t>
                          </m:r>
                        </m:den>
                      </m:f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U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−3=0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1/5</m:t>
                          </m:r>
                        </m:den>
                      </m:f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U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1700" y="3799627"/>
                <a:ext cx="3535194" cy="2487797"/>
              </a:xfrm>
              <a:prstGeom prst="rect">
                <a:avLst/>
              </a:prstGeom>
              <a:blipFill>
                <a:blip r:embed="rId3"/>
                <a:stretch>
                  <a:fillRect l="-1379" t="-1225" r="-1552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1319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0" y="1487322"/>
            <a:ext cx="3501197" cy="689348"/>
          </a:xfrm>
        </p:spPr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Highlight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6159" y="0"/>
            <a:ext cx="6275387" cy="4465179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29" y="2248706"/>
            <a:ext cx="3501197" cy="2207237"/>
          </a:xfrm>
        </p:spPr>
        <p:txBody>
          <a:bodyPr>
            <a:noAutofit/>
          </a:bodyPr>
          <a:lstStyle/>
          <a:p>
            <a:r>
              <a:rPr lang="en-AU" b="1" u="sng" dirty="0"/>
              <a:t>Circuits with Voltage Sources</a:t>
            </a:r>
          </a:p>
          <a:p>
            <a:pPr algn="just"/>
            <a:r>
              <a:rPr lang="en-AU" dirty="0"/>
              <a:t>If the circuit contains voltage sources, we introduce </a:t>
            </a:r>
            <a:r>
              <a:rPr lang="en-AU" dirty="0" err="1"/>
              <a:t>supernode</a:t>
            </a:r>
            <a:r>
              <a:rPr lang="en-AU" dirty="0"/>
              <a:t>, </a:t>
            </a:r>
            <a:r>
              <a:rPr lang="en-AU" b="1" dirty="0">
                <a:solidFill>
                  <a:srgbClr val="FF0000"/>
                </a:solidFill>
              </a:rPr>
              <a:t>by short circuiting the voltage source,</a:t>
            </a:r>
            <a:r>
              <a:rPr lang="en-AU" dirty="0"/>
              <a:t> and we apply KCL to both end nodes at the same time, thus reducing the number of nodes by one for each voltage source.</a:t>
            </a:r>
          </a:p>
          <a:p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828673" y="4602654"/>
                <a:ext cx="6096000" cy="141231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U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1/3</m:t>
                          </m:r>
                        </m:den>
                      </m:f>
                      <m:r>
                        <a:rPr lang="en-AU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den>
                      </m:f>
                      <m:r>
                        <a:rPr lang="en-A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3+8=0</m:t>
                      </m:r>
                    </m:oMath>
                  </m:oMathPara>
                </a14:m>
                <a:endParaRPr lang="en-AU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1/3</m:t>
                          </m:r>
                        </m:den>
                      </m:f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den>
                      </m:f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AU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−25</m:t>
                      </m:r>
                      <m:r>
                        <a:rPr lang="en-AU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A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AU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22</m:t>
                      </m:r>
                    </m:oMath>
                  </m:oMathPara>
                </a14:m>
                <a:endParaRPr lang="en-A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673" y="4602654"/>
                <a:ext cx="6096000" cy="14123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4854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Mesh Analysis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76687" y="151078"/>
            <a:ext cx="6520207" cy="2906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/>
              <a:t>In general terms, mesh analysis for a planar circuit with M meshes proceeds as follows: </a:t>
            </a:r>
          </a:p>
          <a:p>
            <a:pPr marL="0" indent="0">
              <a:buNone/>
            </a:pPr>
            <a:r>
              <a:rPr lang="en-AU" b="1" dirty="0">
                <a:solidFill>
                  <a:srgbClr val="FF0000"/>
                </a:solidFill>
              </a:rPr>
              <a:t>1. </a:t>
            </a:r>
            <a:r>
              <a:rPr lang="en-AU" dirty="0"/>
              <a:t>Assign a clockwise mesh current in each of the M meshes. </a:t>
            </a:r>
          </a:p>
          <a:p>
            <a:pPr marL="0" indent="0" algn="just">
              <a:buNone/>
            </a:pPr>
            <a:r>
              <a:rPr lang="en-AU" b="1" dirty="0">
                <a:solidFill>
                  <a:srgbClr val="FF0000"/>
                </a:solidFill>
              </a:rPr>
              <a:t>2. </a:t>
            </a:r>
            <a:r>
              <a:rPr lang="en-AU" dirty="0"/>
              <a:t>Write KVL around each mesh, in terms of the mesh currents. </a:t>
            </a:r>
            <a:r>
              <a:rPr lang="en-AU" b="1" dirty="0">
                <a:solidFill>
                  <a:srgbClr val="FF0000"/>
                </a:solidFill>
              </a:rPr>
              <a:t>The direction is defined by the dominant current in the mesh.</a:t>
            </a:r>
          </a:p>
          <a:p>
            <a:pPr marL="0" indent="0">
              <a:buNone/>
            </a:pPr>
            <a:r>
              <a:rPr lang="en-AU" b="1" dirty="0">
                <a:solidFill>
                  <a:srgbClr val="FF0000"/>
                </a:solidFill>
              </a:rPr>
              <a:t>3. </a:t>
            </a:r>
            <a:r>
              <a:rPr lang="en-AU" dirty="0"/>
              <a:t>Solve the resulting set of simultaneous equations.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331" y="3296560"/>
            <a:ext cx="3521459" cy="26106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036790" y="3800765"/>
                <a:ext cx="38334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−7+1</m:t>
                      </m:r>
                      <m:d>
                        <m:dPr>
                          <m:ctrlP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+6+2</m:t>
                      </m:r>
                      <m:d>
                        <m:dPr>
                          <m:ctrlP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6790" y="3800765"/>
                <a:ext cx="383348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D82C205-22E3-4526-AFB8-0D003A510E27}"/>
              </a:ext>
            </a:extLst>
          </p:cNvPr>
          <p:cNvSpPr txBox="1"/>
          <p:nvPr/>
        </p:nvSpPr>
        <p:spPr>
          <a:xfrm>
            <a:off x="7970125" y="3502463"/>
            <a:ext cx="4164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Mesh 1: the direction is defined by i</a:t>
            </a:r>
            <a:r>
              <a:rPr lang="en-AU" baseline="-25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46C151-39C6-4286-9E4A-053828EE5F9E}"/>
                  </a:ext>
                </a:extLst>
              </p:cNvPr>
              <p:cNvSpPr txBox="1"/>
              <p:nvPr/>
            </p:nvSpPr>
            <p:spPr>
              <a:xfrm>
                <a:off x="7731597" y="4621701"/>
                <a:ext cx="4252583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46C151-39C6-4286-9E4A-053828EE5F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1597" y="4621701"/>
                <a:ext cx="425258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EEE8822-0C4C-4518-8FC5-8FFAAE11AC1D}"/>
              </a:ext>
            </a:extLst>
          </p:cNvPr>
          <p:cNvSpPr txBox="1"/>
          <p:nvPr/>
        </p:nvSpPr>
        <p:spPr>
          <a:xfrm>
            <a:off x="7890164" y="4245787"/>
            <a:ext cx="409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Mesh 2: the direction is defined by i</a:t>
            </a:r>
            <a:r>
              <a:rPr lang="en-AU" baseline="-25000" dirty="0"/>
              <a:t>2</a:t>
            </a:r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5A9D37-8DF8-455A-9580-8594C044BB68}"/>
                  </a:ext>
                </a:extLst>
              </p:cNvPr>
              <p:cNvSpPr txBox="1"/>
              <p:nvPr/>
            </p:nvSpPr>
            <p:spPr>
              <a:xfrm>
                <a:off x="7731597" y="5549896"/>
                <a:ext cx="43226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5A9D37-8DF8-455A-9580-8594C044B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1597" y="5549896"/>
                <a:ext cx="432261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93F70A2E-AB66-4C93-A5D4-FA570727D2F6}"/>
              </a:ext>
            </a:extLst>
          </p:cNvPr>
          <p:cNvSpPr txBox="1"/>
          <p:nvPr/>
        </p:nvSpPr>
        <p:spPr>
          <a:xfrm>
            <a:off x="7890164" y="5060902"/>
            <a:ext cx="4252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Mesh 3: the direction is defined by i</a:t>
            </a:r>
            <a:r>
              <a:rPr lang="en-AU" baseline="-25000" dirty="0"/>
              <a:t>3</a:t>
            </a:r>
            <a:endParaRPr lang="en-A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8673B3-4C96-499A-BB5E-4572B6326476}"/>
              </a:ext>
            </a:extLst>
          </p:cNvPr>
          <p:cNvSpPr txBox="1"/>
          <p:nvPr/>
        </p:nvSpPr>
        <p:spPr>
          <a:xfrm>
            <a:off x="7890163" y="2992582"/>
            <a:ext cx="398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Using Method 2, KVL is below</a:t>
            </a:r>
          </a:p>
        </p:txBody>
      </p:sp>
    </p:spTree>
    <p:extLst>
      <p:ext uri="{BB962C8B-B14F-4D97-AF65-F5344CB8AC3E}">
        <p14:creationId xmlns:p14="http://schemas.microsoft.com/office/powerpoint/2010/main" val="2751025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0" y="1487322"/>
            <a:ext cx="3501197" cy="689348"/>
          </a:xfrm>
        </p:spPr>
        <p:txBody>
          <a:bodyPr/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Highlight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29" y="2324160"/>
            <a:ext cx="3501197" cy="220723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AU" b="1" u="sng" dirty="0"/>
              <a:t>Circuits with Current Sources</a:t>
            </a:r>
          </a:p>
          <a:p>
            <a:pPr algn="just">
              <a:lnSpc>
                <a:spcPct val="100000"/>
              </a:lnSpc>
            </a:pPr>
            <a:r>
              <a:rPr lang="en-AU" dirty="0"/>
              <a:t>If the circuit contains current sources, temporarily modify the given circuit by </a:t>
            </a:r>
            <a:r>
              <a:rPr lang="en-AU" b="1" dirty="0">
                <a:solidFill>
                  <a:srgbClr val="FF0000"/>
                </a:solidFill>
              </a:rPr>
              <a:t>replacing each current source by an open-circuit to form </a:t>
            </a:r>
            <a:r>
              <a:rPr lang="en-AU" b="1" dirty="0" err="1">
                <a:solidFill>
                  <a:srgbClr val="FF0000"/>
                </a:solidFill>
              </a:rPr>
              <a:t>supermeshes</a:t>
            </a:r>
            <a:r>
              <a:rPr lang="en-AU" dirty="0"/>
              <a:t>, thus reducing the number of meshes by one for each current source that is present.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389826" y="490247"/>
            <a:ext cx="74142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/>
              <a:t>In mesh analysis, a </a:t>
            </a:r>
            <a:r>
              <a:rPr lang="en-AU" dirty="0" err="1"/>
              <a:t>supermesh</a:t>
            </a:r>
            <a:r>
              <a:rPr lang="en-AU" dirty="0"/>
              <a:t> is formed by open-circuiting a current source and treating the perimeter of the original two meshes as a single mesh.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0621" y="1659424"/>
            <a:ext cx="3521961" cy="25846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0574" y="1594768"/>
            <a:ext cx="3737064" cy="258466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112682" y="4366220"/>
                <a:ext cx="6096000" cy="92333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U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A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dirty="0">
                  <a:solidFill>
                    <a:srgbClr val="FF0000"/>
                  </a:solidFill>
                </a:endParaRPr>
              </a:p>
              <a:p>
                <a:endParaRPr lang="en-AU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A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  <m:d>
                        <m:dPr>
                          <m:ctrlP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682" y="4366220"/>
                <a:ext cx="6096000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7EAC16D-9650-4845-90EA-5532BB3810AE}"/>
              </a:ext>
            </a:extLst>
          </p:cNvPr>
          <p:cNvSpPr txBox="1"/>
          <p:nvPr/>
        </p:nvSpPr>
        <p:spPr>
          <a:xfrm>
            <a:off x="5944456" y="1874731"/>
            <a:ext cx="36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+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270A2D-8434-40C1-BD23-2225734F9E66}"/>
              </a:ext>
            </a:extLst>
          </p:cNvPr>
          <p:cNvSpPr txBox="1"/>
          <p:nvPr/>
        </p:nvSpPr>
        <p:spPr>
          <a:xfrm>
            <a:off x="5944456" y="2388973"/>
            <a:ext cx="36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5E7C84-7978-40A5-914C-62F13E197CE4}"/>
              </a:ext>
            </a:extLst>
          </p:cNvPr>
          <p:cNvSpPr txBox="1"/>
          <p:nvPr/>
        </p:nvSpPr>
        <p:spPr>
          <a:xfrm>
            <a:off x="6270893" y="2388973"/>
            <a:ext cx="36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+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772AFB-0D18-41D9-A42C-2F34F0521624}"/>
              </a:ext>
            </a:extLst>
          </p:cNvPr>
          <p:cNvSpPr txBox="1"/>
          <p:nvPr/>
        </p:nvSpPr>
        <p:spPr>
          <a:xfrm>
            <a:off x="6311601" y="1839533"/>
            <a:ext cx="36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76AE0F-8EBA-49CA-B9EF-E021346DC77D}"/>
              </a:ext>
            </a:extLst>
          </p:cNvPr>
          <p:cNvSpPr txBox="1"/>
          <p:nvPr/>
        </p:nvSpPr>
        <p:spPr>
          <a:xfrm>
            <a:off x="5112682" y="4366741"/>
            <a:ext cx="1080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Mesh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7DEAF7-391F-4B42-9A32-112F2782ED9F}"/>
              </a:ext>
            </a:extLst>
          </p:cNvPr>
          <p:cNvSpPr txBox="1"/>
          <p:nvPr/>
        </p:nvSpPr>
        <p:spPr>
          <a:xfrm>
            <a:off x="5123928" y="4910069"/>
            <a:ext cx="1080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Mesh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EF458B3-C4CE-4D0B-BAD0-851C1D3F8DCA}"/>
                  </a:ext>
                </a:extLst>
              </p:cNvPr>
              <p:cNvSpPr txBox="1"/>
              <p:nvPr/>
            </p:nvSpPr>
            <p:spPr>
              <a:xfrm>
                <a:off x="7048000" y="5547651"/>
                <a:ext cx="18651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A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AU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AU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A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EF458B3-C4CE-4D0B-BAD0-851C1D3F8D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000" y="5547651"/>
                <a:ext cx="186514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91472E20-D37F-45A7-9D3C-3F9033D84F53}"/>
              </a:ext>
            </a:extLst>
          </p:cNvPr>
          <p:cNvSpPr txBox="1"/>
          <p:nvPr/>
        </p:nvSpPr>
        <p:spPr>
          <a:xfrm>
            <a:off x="4800600" y="5581631"/>
            <a:ext cx="2212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From </a:t>
            </a:r>
            <a:r>
              <a:rPr lang="en-AU" dirty="0" err="1"/>
              <a:t>Supermesh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9355530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359508758B1B49B5196F552282E476" ma:contentTypeVersion="13" ma:contentTypeDescription="Create a new document." ma:contentTypeScope="" ma:versionID="f00710ff8518ab910a281e0e0841fed8">
  <xsd:schema xmlns:xsd="http://www.w3.org/2001/XMLSchema" xmlns:xs="http://www.w3.org/2001/XMLSchema" xmlns:p="http://schemas.microsoft.com/office/2006/metadata/properties" xmlns:ns3="dfc2343b-e61e-4632-9f50-8d7520bec1f2" xmlns:ns4="9ede3a19-07ce-4942-8b88-9e59a26d9a9a" targetNamespace="http://schemas.microsoft.com/office/2006/metadata/properties" ma:root="true" ma:fieldsID="49acf668555faae1e19662f87157b80a" ns3:_="" ns4:_="">
    <xsd:import namespace="dfc2343b-e61e-4632-9f50-8d7520bec1f2"/>
    <xsd:import namespace="9ede3a19-07ce-4942-8b88-9e59a26d9a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2343b-e61e-4632-9f50-8d7520bec1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e3a19-07ce-4942-8b88-9e59a26d9a9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837DC9-0CDE-49D8-B860-D2A2F7B8BF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c2343b-e61e-4632-9f50-8d7520bec1f2"/>
    <ds:schemaRef ds:uri="9ede3a19-07ce-4942-8b88-9e59a26d9a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969CE7-E234-4375-B1DC-556ABC5FCD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89D0BE-354A-41B3-B67B-720491CB127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dfc2343b-e61e-4632-9f50-8d7520bec1f2"/>
    <ds:schemaRef ds:uri="http://schemas.microsoft.com/office/2006/documentManagement/types"/>
    <ds:schemaRef ds:uri="http://schemas.microsoft.com/office/infopath/2007/PartnerControls"/>
    <ds:schemaRef ds:uri="9ede3a19-07ce-4942-8b88-9e59a26d9a9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609</TotalTime>
  <Words>881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Cambria Math</vt:lpstr>
      <vt:lpstr>Rockwell</vt:lpstr>
      <vt:lpstr>Wingdings</vt:lpstr>
      <vt:lpstr>Atlas</vt:lpstr>
      <vt:lpstr>Tutorial 03</vt:lpstr>
      <vt:lpstr>Review</vt:lpstr>
      <vt:lpstr>KVL</vt:lpstr>
      <vt:lpstr>KVL</vt:lpstr>
      <vt:lpstr>KVL - Compare different current direction</vt:lpstr>
      <vt:lpstr>Nodal Analysis</vt:lpstr>
      <vt:lpstr>Highlight</vt:lpstr>
      <vt:lpstr>Mesh Analysis</vt:lpstr>
      <vt:lpstr>Highlight</vt:lpstr>
    </vt:vector>
  </TitlesOfParts>
  <Company>University of Technology Sydney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04</dc:title>
  <dc:creator>Maral Ansari</dc:creator>
  <cp:lastModifiedBy>Peiyuan Qin</cp:lastModifiedBy>
  <cp:revision>30</cp:revision>
  <dcterms:created xsi:type="dcterms:W3CDTF">2021-03-14T01:05:52Z</dcterms:created>
  <dcterms:modified xsi:type="dcterms:W3CDTF">2021-08-25T11:05:00Z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0x01010086359508758B1B49B5196F552282E476</vt:lpwstr>
  </property>
  <property fmtid="{D5CDD505-2E9C-101B-9397-08002B2CF9AE}" pid="3" name="MSIP_Label_51a6c3db-1667-4f49-995a-8b9973972958_Enabled">
    <vt:lpwstr>true</vt:lpwstr>
  </property>
  <property fmtid="{D5CDD505-2E9C-101B-9397-08002B2CF9AE}" pid="4" name="MSIP_Label_51a6c3db-1667-4f49-995a-8b9973972958_SetDate">
    <vt:lpwstr>2021-08-23T03:08:05Z</vt:lpwstr>
  </property>
  <property fmtid="{D5CDD505-2E9C-101B-9397-08002B2CF9AE}" pid="5" name="MSIP_Label_51a6c3db-1667-4f49-995a-8b9973972958_Method">
    <vt:lpwstr>Standard</vt:lpwstr>
  </property>
  <property fmtid="{D5CDD505-2E9C-101B-9397-08002B2CF9AE}" pid="6" name="MSIP_Label_51a6c3db-1667-4f49-995a-8b9973972958_Name">
    <vt:lpwstr>UTS-Internal</vt:lpwstr>
  </property>
  <property fmtid="{D5CDD505-2E9C-101B-9397-08002B2CF9AE}" pid="7" name="MSIP_Label_51a6c3db-1667-4f49-995a-8b9973972958_SiteId">
    <vt:lpwstr>e8911c26-cf9f-4a9c-878e-527807be8791</vt:lpwstr>
  </property>
  <property fmtid="{D5CDD505-2E9C-101B-9397-08002B2CF9AE}" pid="8" name="MSIP_Label_51a6c3db-1667-4f49-995a-8b9973972958_ActionId">
    <vt:lpwstr>142b85bd-01db-421a-9e7c-83392ba4bf87</vt:lpwstr>
  </property>
  <property fmtid="{D5CDD505-2E9C-101B-9397-08002B2CF9AE}" pid="9" name="MSIP_Label_51a6c3db-1667-4f49-995a-8b9973972958_ContentBits">
    <vt:lpwstr>0</vt:lpwstr>
  </property>
</Properties>
</file>