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4"/>
  </p:sldMasterIdLst>
  <p:notesMasterIdLst>
    <p:notesMasterId r:id="rId15"/>
  </p:notesMasterIdLst>
  <p:sldIdLst>
    <p:sldId id="256" r:id="rId5"/>
    <p:sldId id="298" r:id="rId6"/>
    <p:sldId id="299" r:id="rId7"/>
    <p:sldId id="300" r:id="rId8"/>
    <p:sldId id="301" r:id="rId9"/>
    <p:sldId id="324" r:id="rId10"/>
    <p:sldId id="309" r:id="rId11"/>
    <p:sldId id="330" r:id="rId12"/>
    <p:sldId id="329" r:id="rId13"/>
    <p:sldId id="332"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003" autoAdjust="0"/>
    <p:restoredTop sz="85714" autoAdjust="0"/>
  </p:normalViewPr>
  <p:slideViewPr>
    <p:cSldViewPr snapToGrid="0">
      <p:cViewPr varScale="1">
        <p:scale>
          <a:sx n="94" d="100"/>
          <a:sy n="94" d="100"/>
        </p:scale>
        <p:origin x="1192" y="200"/>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506E7E9-67A9-40CC-A26E-4FA324B469A4}" type="datetimeFigureOut">
              <a:rPr lang="en-AU" smtClean="0"/>
              <a:t>18/3/2023</a:t>
            </a:fld>
            <a:endParaRPr lang="en-A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06470B0-23E7-44CC-91C3-7812D42CF192}" type="slidenum">
              <a:rPr lang="en-AU" smtClean="0"/>
              <a:t>‹#›</a:t>
            </a:fld>
            <a:endParaRPr lang="en-AU"/>
          </a:p>
        </p:txBody>
      </p:sp>
    </p:spTree>
    <p:extLst>
      <p:ext uri="{BB962C8B-B14F-4D97-AF65-F5344CB8AC3E}">
        <p14:creationId xmlns:p14="http://schemas.microsoft.com/office/powerpoint/2010/main" val="23817057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We can see that the energy stored in a capacitor depends only on the capacitance and the voltage. Therefore, a finite amount of energy can be stored in a capacitor even if the current through the capacitor is zero. Whenever the voltage is not zero, and regardless of its polarity, energy is stored in the capacitor. It follows, therefore, that power must be delivered to the capacitor for a part of the time and recovered from the capacitor later.</a:t>
            </a:r>
          </a:p>
        </p:txBody>
      </p:sp>
      <p:sp>
        <p:nvSpPr>
          <p:cNvPr id="4" name="Slide Number Placeholder 3"/>
          <p:cNvSpPr>
            <a:spLocks noGrp="1"/>
          </p:cNvSpPr>
          <p:nvPr>
            <p:ph type="sldNum" sz="quarter" idx="10"/>
          </p:nvPr>
        </p:nvSpPr>
        <p:spPr/>
        <p:txBody>
          <a:bodyPr/>
          <a:lstStyle/>
          <a:p>
            <a:fld id="{906470B0-23E7-44CC-91C3-7812D42CF192}" type="slidenum">
              <a:rPr lang="en-AU" smtClean="0"/>
              <a:t>9</a:t>
            </a:fld>
            <a:endParaRPr lang="en-AU"/>
          </a:p>
        </p:txBody>
      </p:sp>
    </p:spTree>
    <p:extLst>
      <p:ext uri="{BB962C8B-B14F-4D97-AF65-F5344CB8AC3E}">
        <p14:creationId xmlns:p14="http://schemas.microsoft.com/office/powerpoint/2010/main" val="16508604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89" name="Group 88"/>
          <p:cNvGrpSpPr/>
          <p:nvPr/>
        </p:nvGrpSpPr>
        <p:grpSpPr>
          <a:xfrm>
            <a:off x="-329674" y="-59376"/>
            <a:ext cx="12515851" cy="6923798"/>
            <a:chOff x="-329674" y="-51881"/>
            <a:chExt cx="12515851" cy="6923798"/>
          </a:xfrm>
        </p:grpSpPr>
        <p:sp>
          <p:nvSpPr>
            <p:cNvPr id="90"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3"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0"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1"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2"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3"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4"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5"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6"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7"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8"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1669293" y="1186483"/>
            <a:ext cx="8848345" cy="4477933"/>
            <a:chOff x="1669293" y="1186483"/>
            <a:chExt cx="8848345" cy="4477933"/>
          </a:xfrm>
        </p:grpSpPr>
        <p:sp>
          <p:nvSpPr>
            <p:cNvPr id="39" name="Rectangle 38"/>
            <p:cNvSpPr/>
            <p:nvPr/>
          </p:nvSpPr>
          <p:spPr>
            <a:xfrm>
              <a:off x="1674042" y="1186483"/>
              <a:ext cx="8843596"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1" name="Rectangle 40"/>
            <p:cNvSpPr/>
            <p:nvPr/>
          </p:nvSpPr>
          <p:spPr>
            <a:xfrm>
              <a:off x="1669293" y="1991156"/>
              <a:ext cx="8845667"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ctrTitle"/>
          </p:nvPr>
        </p:nvSpPr>
        <p:spPr>
          <a:xfrm>
            <a:off x="1759236" y="2075504"/>
            <a:ext cx="8679915" cy="1748729"/>
          </a:xfrm>
        </p:spPr>
        <p:txBody>
          <a:bodyPr bIns="0" anchor="b">
            <a:normAutofit/>
          </a:bodyPr>
          <a:lstStyle>
            <a:lvl1pPr algn="ctr">
              <a:lnSpc>
                <a:spcPct val="80000"/>
              </a:lnSpc>
              <a:defRPr sz="5400" spc="-150">
                <a:solidFill>
                  <a:srgbClr val="FFFEFF"/>
                </a:solidFill>
              </a:defRPr>
            </a:lvl1pPr>
          </a:lstStyle>
          <a:p>
            <a:r>
              <a:rPr lang="en-US"/>
              <a:t>Click to edit Master title style</a:t>
            </a:r>
            <a:endParaRPr lang="en-US" dirty="0"/>
          </a:p>
        </p:txBody>
      </p:sp>
      <p:sp>
        <p:nvSpPr>
          <p:cNvPr id="3" name="Subtitle 2"/>
          <p:cNvSpPr>
            <a:spLocks noGrp="1"/>
          </p:cNvSpPr>
          <p:nvPr>
            <p:ph type="subTitle" idx="1"/>
          </p:nvPr>
        </p:nvSpPr>
        <p:spPr>
          <a:xfrm>
            <a:off x="1759237" y="3906266"/>
            <a:ext cx="8673427" cy="1322587"/>
          </a:xfrm>
        </p:spPr>
        <p:txBody>
          <a:bodyPr tIns="0">
            <a:normAutofit/>
          </a:bodyPr>
          <a:lstStyle>
            <a:lvl1pPr marL="0" indent="0" algn="ctr">
              <a:lnSpc>
                <a:spcPct val="100000"/>
              </a:lnSpc>
              <a:buNone/>
              <a:defRPr sz="1800" b="0">
                <a:solidFill>
                  <a:srgbClr val="FFFEFF"/>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804672" y="320040"/>
            <a:ext cx="3657600" cy="320040"/>
          </a:xfrm>
        </p:spPr>
        <p:txBody>
          <a:bodyPr vert="horz" lIns="91440" tIns="45720" rIns="91440" bIns="45720" rtlCol="0" anchor="ctr"/>
          <a:lstStyle>
            <a:lvl1pPr>
              <a:defRPr lang="en-US"/>
            </a:lvl1pPr>
          </a:lstStyle>
          <a:p>
            <a:fld id="{48A87A34-81AB-432B-8DAE-1953F412C126}" type="datetimeFigureOut">
              <a:rPr lang="en-US" dirty="0"/>
              <a:pPr/>
              <a:t>3/18/23</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75" name="Group 74"/>
          <p:cNvGrpSpPr/>
          <p:nvPr/>
        </p:nvGrpSpPr>
        <p:grpSpPr>
          <a:xfrm>
            <a:off x="-417513"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800144"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1"/>
          </a:xfrm>
        </p:spPr>
        <p:txBody>
          <a:bodyPr/>
          <a:lstStyle>
            <a:lvl1pPr>
              <a:defRPr>
                <a:solidFill>
                  <a:srgbClr val="FFFE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5109983" y="794719"/>
            <a:ext cx="6275035" cy="525709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3/18/23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75" name="Group 74"/>
          <p:cNvGrpSpPr/>
          <p:nvPr/>
        </p:nvGrpSpPr>
        <p:grpSpPr>
          <a:xfrm flipH="1">
            <a:off x="0"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7718948"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Vertical Title 1"/>
          <p:cNvSpPr>
            <a:spLocks noGrp="1"/>
          </p:cNvSpPr>
          <p:nvPr>
            <p:ph type="title" orient="vert"/>
          </p:nvPr>
        </p:nvSpPr>
        <p:spPr>
          <a:xfrm>
            <a:off x="7807437" y="2349925"/>
            <a:ext cx="3501195" cy="2456442"/>
          </a:xfrm>
        </p:spPr>
        <p:txBody>
          <a:bodyPr vert="eaVert"/>
          <a:lstStyle>
            <a:lvl1pPr algn="l">
              <a:lnSpc>
                <a:spcPct val="80000"/>
              </a:lnSpc>
              <a:defRPr>
                <a:solidFill>
                  <a:srgbClr val="FFFE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802747" y="798444"/>
            <a:ext cx="6268622" cy="525730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04672" y="320040"/>
            <a:ext cx="3657600" cy="320040"/>
          </a:xfrm>
        </p:spPr>
        <p:txBody>
          <a:bodyPr/>
          <a:lstStyle/>
          <a:p>
            <a:fld id="{48A87A34-81AB-432B-8DAE-1953F412C126}" type="datetimeFigureOut">
              <a:rPr lang="en-US" dirty="0"/>
              <a:t>3/18/23</a:t>
            </a:fld>
            <a:endParaRPr lang="en-US" dirty="0"/>
          </a:p>
        </p:txBody>
      </p:sp>
      <p:sp>
        <p:nvSpPr>
          <p:cNvPr id="5" name="Footer Placeholder 4"/>
          <p:cNvSpPr>
            <a:spLocks noGrp="1"/>
          </p:cNvSpPr>
          <p:nvPr>
            <p:ph type="ftr" sz="quarter" idx="11"/>
          </p:nvPr>
        </p:nvSpPr>
        <p:spPr>
          <a:xfrm>
            <a:off x="804672" y="6227064"/>
            <a:ext cx="10588752" cy="320040"/>
          </a:xfrm>
        </p:spPr>
        <p:txBody>
          <a:body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80" name="Group 79"/>
          <p:cNvGrpSpPr/>
          <p:nvPr/>
        </p:nvGrpSpPr>
        <p:grpSpPr>
          <a:xfrm>
            <a:off x="-417513" y="0"/>
            <a:ext cx="12584114" cy="6853238"/>
            <a:chOff x="-417513" y="0"/>
            <a:chExt cx="12584114" cy="6853238"/>
          </a:xfrm>
        </p:grpSpPr>
        <p:sp>
          <p:nvSpPr>
            <p:cNvPr id="81"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0"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1"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7" name="Group 26"/>
          <p:cNvGrpSpPr/>
          <p:nvPr/>
        </p:nvGrpSpPr>
        <p:grpSpPr>
          <a:xfrm>
            <a:off x="800144" y="1699589"/>
            <a:ext cx="3674476" cy="3470421"/>
            <a:chOff x="697883" y="1816768"/>
            <a:chExt cx="3674476" cy="3470421"/>
          </a:xfrm>
        </p:grpSpPr>
        <p:sp>
          <p:nvSpPr>
            <p:cNvPr id="28" name="Rectangle 27"/>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9"/>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49925"/>
            <a:ext cx="3498979" cy="2456442"/>
          </a:xfrm>
        </p:spPr>
        <p:txBody>
          <a:bodyPr/>
          <a:lstStyle>
            <a:lvl1pPr>
              <a:defRPr>
                <a:solidFill>
                  <a:srgbClr val="FFFEFF"/>
                </a:solidFill>
              </a:defRPr>
            </a:lvl1pPr>
          </a:lstStyle>
          <a:p>
            <a:r>
              <a:rPr lang="en-US"/>
              <a:t>Click to edit Master title style</a:t>
            </a:r>
            <a:endParaRPr lang="en-US" dirty="0"/>
          </a:p>
        </p:txBody>
      </p:sp>
      <p:sp>
        <p:nvSpPr>
          <p:cNvPr id="3" name="Content Placeholder 2"/>
          <p:cNvSpPr>
            <a:spLocks noGrp="1"/>
          </p:cNvSpPr>
          <p:nvPr>
            <p:ph idx="1"/>
          </p:nvPr>
        </p:nvSpPr>
        <p:spPr>
          <a:xfrm>
            <a:off x="5118447" y="803186"/>
            <a:ext cx="6281873" cy="5248622"/>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3/18/23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77" name="Group 76"/>
          <p:cNvGrpSpPr/>
          <p:nvPr/>
        </p:nvGrpSpPr>
        <p:grpSpPr>
          <a:xfrm>
            <a:off x="-329674" y="-59376"/>
            <a:ext cx="12515851" cy="6923798"/>
            <a:chOff x="-329674" y="-51881"/>
            <a:chExt cx="12515851" cy="6923798"/>
          </a:xfrm>
        </p:grpSpPr>
        <p:sp>
          <p:nvSpPr>
            <p:cNvPr id="78"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3259545" y="1186483"/>
            <a:ext cx="5666145" cy="4477933"/>
            <a:chOff x="3259545" y="1186483"/>
            <a:chExt cx="5666145" cy="4477933"/>
          </a:xfrm>
        </p:grpSpPr>
        <p:sp>
          <p:nvSpPr>
            <p:cNvPr id="99" name="Rectangle 98"/>
            <p:cNvSpPr/>
            <p:nvPr/>
          </p:nvSpPr>
          <p:spPr>
            <a:xfrm>
              <a:off x="3259545" y="1186483"/>
              <a:ext cx="5657881"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1" name="Rectangle 100"/>
            <p:cNvSpPr/>
            <p:nvPr/>
          </p:nvSpPr>
          <p:spPr>
            <a:xfrm>
              <a:off x="3259545" y="1991156"/>
              <a:ext cx="5666145"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3344216" y="2074730"/>
            <a:ext cx="5490224" cy="1689390"/>
          </a:xfrm>
        </p:spPr>
        <p:txBody>
          <a:bodyPr bIns="0" anchor="b">
            <a:normAutofit/>
          </a:bodyPr>
          <a:lstStyle>
            <a:lvl1pPr algn="ctr">
              <a:defRPr sz="4400">
                <a:solidFill>
                  <a:srgbClr val="FFFEFF"/>
                </a:solidFill>
              </a:defRPr>
            </a:lvl1pPr>
          </a:lstStyle>
          <a:p>
            <a:r>
              <a:rPr lang="en-US"/>
              <a:t>Click to edit Master title style</a:t>
            </a:r>
            <a:endParaRPr lang="en-US" dirty="0"/>
          </a:p>
        </p:txBody>
      </p:sp>
      <p:sp>
        <p:nvSpPr>
          <p:cNvPr id="3" name="Text Placeholder 2"/>
          <p:cNvSpPr>
            <a:spLocks noGrp="1"/>
          </p:cNvSpPr>
          <p:nvPr>
            <p:ph type="body" idx="1"/>
          </p:nvPr>
        </p:nvSpPr>
        <p:spPr>
          <a:xfrm>
            <a:off x="3344215" y="3846851"/>
            <a:ext cx="5490223" cy="1383770"/>
          </a:xfrm>
        </p:spPr>
        <p:txBody>
          <a:bodyPr tIns="0">
            <a:normAutofit/>
          </a:bodyPr>
          <a:lstStyle>
            <a:lvl1pPr marL="0" indent="0" algn="ctr">
              <a:buNone/>
              <a:defRPr sz="1800">
                <a:solidFill>
                  <a:srgbClr val="FFFEFF"/>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804672" y="320040"/>
            <a:ext cx="3657600" cy="320040"/>
          </a:xfrm>
        </p:spPr>
        <p:txBody>
          <a:bodyPr/>
          <a:lstStyle/>
          <a:p>
            <a:fld id="{48A87A34-81AB-432B-8DAE-1953F412C126}" type="datetimeFigureOut">
              <a:rPr lang="en-US" dirty="0"/>
              <a:t>3/18/23</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37" name="Group 36"/>
          <p:cNvGrpSpPr/>
          <p:nvPr/>
        </p:nvGrpSpPr>
        <p:grpSpPr>
          <a:xfrm>
            <a:off x="-417513" y="0"/>
            <a:ext cx="12584114" cy="6853238"/>
            <a:chOff x="-417513" y="0"/>
            <a:chExt cx="12584114" cy="6853238"/>
          </a:xfrm>
        </p:grpSpPr>
        <p:sp>
          <p:nvSpPr>
            <p:cNvPr id="3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59" name="Group 58"/>
          <p:cNvGrpSpPr/>
          <p:nvPr/>
        </p:nvGrpSpPr>
        <p:grpSpPr>
          <a:xfrm>
            <a:off x="800144" y="1699589"/>
            <a:ext cx="3674476" cy="3470421"/>
            <a:chOff x="697883" y="1816768"/>
            <a:chExt cx="3674476" cy="3470421"/>
          </a:xfrm>
        </p:grpSpPr>
        <p:sp>
          <p:nvSpPr>
            <p:cNvPr id="60" name="Rectangle 59"/>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 name="Rectangle 61"/>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0" y="2339669"/>
            <a:ext cx="3500828" cy="2470065"/>
          </a:xfrm>
        </p:spPr>
        <p:txBody>
          <a:bodyPr lIns="91440" tIns="91440" rIns="91440" bIns="91440"/>
          <a:lstStyle>
            <a:lvl1pPr>
              <a:defRPr>
                <a:solidFill>
                  <a:srgbClr val="FFFEFF"/>
                </a:solidFill>
              </a:defRPr>
            </a:lvl1pPr>
          </a:lstStyle>
          <a:p>
            <a:r>
              <a:rPr lang="en-US"/>
              <a:t>Click to edit Master title style</a:t>
            </a:r>
            <a:endParaRPr lang="en-US" dirty="0"/>
          </a:p>
        </p:txBody>
      </p:sp>
      <p:sp>
        <p:nvSpPr>
          <p:cNvPr id="3" name="Content Placeholder 2"/>
          <p:cNvSpPr>
            <a:spLocks noGrp="1"/>
          </p:cNvSpPr>
          <p:nvPr>
            <p:ph sz="half" idx="1"/>
          </p:nvPr>
        </p:nvSpPr>
        <p:spPr>
          <a:xfrm>
            <a:off x="5120878" y="803187"/>
            <a:ext cx="6269591" cy="238265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118447" y="3672162"/>
            <a:ext cx="6272022" cy="238358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804672" y="320040"/>
            <a:ext cx="3657600" cy="320040"/>
          </a:xfrm>
        </p:spPr>
        <p:txBody>
          <a:bodyPr/>
          <a:lstStyle/>
          <a:p>
            <a:fld id="{48A87A34-81AB-432B-8DAE-1953F412C126}" type="datetimeFigureOut">
              <a:rPr lang="en-US" dirty="0"/>
              <a:t>3/18/23</a:t>
            </a:fld>
            <a:endParaRPr lang="en-US" dirty="0"/>
          </a:p>
        </p:txBody>
      </p:sp>
      <p:sp>
        <p:nvSpPr>
          <p:cNvPr id="6" name="Footer Placeholder 5"/>
          <p:cNvSpPr>
            <a:spLocks noGrp="1"/>
          </p:cNvSpPr>
          <p:nvPr>
            <p:ph type="ftr" sz="quarter" idx="11"/>
          </p:nvPr>
        </p:nvSpPr>
        <p:spPr>
          <a:xfrm>
            <a:off x="804672" y="6227064"/>
            <a:ext cx="10588752" cy="320040"/>
          </a:xfrm>
        </p:spPr>
        <p:txBody>
          <a:bodyPr/>
          <a:lstStyle/>
          <a:p>
            <a:endParaRPr lang="en-US" dirty="0"/>
          </a:p>
        </p:txBody>
      </p:sp>
      <p:sp>
        <p:nvSpPr>
          <p:cNvPr id="7" name="Slide Number Placeholder 6"/>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39" name="Group 38"/>
          <p:cNvGrpSpPr/>
          <p:nvPr/>
        </p:nvGrpSpPr>
        <p:grpSpPr>
          <a:xfrm>
            <a:off x="-417513" y="0"/>
            <a:ext cx="12584114" cy="6853238"/>
            <a:chOff x="-417513" y="0"/>
            <a:chExt cx="12584114" cy="6853238"/>
          </a:xfrm>
        </p:grpSpPr>
        <p:sp>
          <p:nvSpPr>
            <p:cNvPr id="40"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2"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5"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6"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6"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7"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61" name="Group 60"/>
          <p:cNvGrpSpPr/>
          <p:nvPr/>
        </p:nvGrpSpPr>
        <p:grpSpPr>
          <a:xfrm>
            <a:off x="800144" y="1699589"/>
            <a:ext cx="3674476" cy="3470421"/>
            <a:chOff x="697883" y="1816768"/>
            <a:chExt cx="3674476" cy="3470421"/>
          </a:xfrm>
        </p:grpSpPr>
        <p:sp>
          <p:nvSpPr>
            <p:cNvPr id="62" name="Rectangle 6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 name="Rectangle 63"/>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1" y="2363915"/>
            <a:ext cx="3500828" cy="2460497"/>
          </a:xfrm>
        </p:spPr>
        <p:txBody>
          <a:bodyPr lIns="91440" tIns="91440" rIns="91440" bIns="91440"/>
          <a:lstStyle>
            <a:lvl1pPr>
              <a:defRPr>
                <a:solidFill>
                  <a:srgbClr val="FFFEFF"/>
                </a:solidFill>
              </a:defRPr>
            </a:lvl1pPr>
          </a:lstStyle>
          <a:p>
            <a:r>
              <a:rPr lang="en-US"/>
              <a:t>Click to edit Master title style</a:t>
            </a:r>
            <a:endParaRPr lang="en-US" dirty="0"/>
          </a:p>
        </p:txBody>
      </p:sp>
      <p:sp>
        <p:nvSpPr>
          <p:cNvPr id="3" name="Text Placeholder 2"/>
          <p:cNvSpPr>
            <a:spLocks noGrp="1"/>
          </p:cNvSpPr>
          <p:nvPr>
            <p:ph type="body" idx="1"/>
          </p:nvPr>
        </p:nvSpPr>
        <p:spPr>
          <a:xfrm>
            <a:off x="5125137" y="803185"/>
            <a:ext cx="6265088"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5125305" y="1488985"/>
            <a:ext cx="6264350" cy="169685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118653" y="3665887"/>
            <a:ext cx="6264414"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118447" y="4351687"/>
            <a:ext cx="6265588" cy="17040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804672" y="320040"/>
            <a:ext cx="3657600" cy="320040"/>
          </a:xfrm>
        </p:spPr>
        <p:txBody>
          <a:bodyPr/>
          <a:lstStyle/>
          <a:p>
            <a:fld id="{48A87A34-81AB-432B-8DAE-1953F412C126}" type="datetimeFigureOut">
              <a:rPr lang="en-US" dirty="0"/>
              <a:t>3/18/23</a:t>
            </a:fld>
            <a:endParaRPr lang="en-US" dirty="0"/>
          </a:p>
        </p:txBody>
      </p:sp>
      <p:sp>
        <p:nvSpPr>
          <p:cNvPr id="8" name="Footer Placeholder 7"/>
          <p:cNvSpPr>
            <a:spLocks noGrp="1"/>
          </p:cNvSpPr>
          <p:nvPr>
            <p:ph type="ftr" sz="quarter" idx="11"/>
          </p:nvPr>
        </p:nvSpPr>
        <p:spPr>
          <a:xfrm>
            <a:off x="804672" y="6227064"/>
            <a:ext cx="10588752" cy="320040"/>
          </a:xfrm>
        </p:spPr>
        <p:txBody>
          <a:bodyPr/>
          <a:lstStyle/>
          <a:p>
            <a:endParaRPr lang="en-US" dirty="0"/>
          </a:p>
        </p:txBody>
      </p:sp>
      <p:sp>
        <p:nvSpPr>
          <p:cNvPr id="9" name="Slide Number Placeholder 8"/>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77" name="Group 76"/>
          <p:cNvGrpSpPr/>
          <p:nvPr/>
        </p:nvGrpSpPr>
        <p:grpSpPr>
          <a:xfrm>
            <a:off x="-417513" y="0"/>
            <a:ext cx="12584114" cy="6853238"/>
            <a:chOff x="-417513" y="0"/>
            <a:chExt cx="12584114" cy="6853238"/>
          </a:xfrm>
        </p:grpSpPr>
        <p:sp>
          <p:nvSpPr>
            <p:cNvPr id="7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4" name="Group 23"/>
          <p:cNvGrpSpPr/>
          <p:nvPr/>
        </p:nvGrpSpPr>
        <p:grpSpPr>
          <a:xfrm>
            <a:off x="800144" y="1699589"/>
            <a:ext cx="3674476" cy="3470421"/>
            <a:chOff x="697883" y="1816768"/>
            <a:chExt cx="3674476" cy="3470421"/>
          </a:xfrm>
        </p:grpSpPr>
        <p:sp>
          <p:nvSpPr>
            <p:cNvPr id="25" name="Rectangle 24"/>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2"/>
          </a:xfrm>
        </p:spPr>
        <p:txBody>
          <a:bodyPr/>
          <a:lstStyle>
            <a:lvl1pPr>
              <a:defRPr>
                <a:solidFill>
                  <a:srgbClr val="FFFEFF"/>
                </a:solidFill>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3/18/23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04672" y="320040"/>
            <a:ext cx="3657600" cy="320040"/>
          </a:xfrm>
        </p:spPr>
        <p:txBody>
          <a:bodyPr/>
          <a:lstStyle/>
          <a:p>
            <a:fld id="{48A87A34-81AB-432B-8DAE-1953F412C126}" type="datetimeFigureOut">
              <a:rPr lang="en-US" dirty="0"/>
              <a:t>3/18/23</a:t>
            </a:fld>
            <a:endParaRPr lang="en-US" dirty="0"/>
          </a:p>
        </p:txBody>
      </p:sp>
      <p:sp>
        <p:nvSpPr>
          <p:cNvPr id="3" name="Footer Placeholder 2"/>
          <p:cNvSpPr>
            <a:spLocks noGrp="1"/>
          </p:cNvSpPr>
          <p:nvPr>
            <p:ph type="ftr" sz="quarter" idx="11"/>
          </p:nvPr>
        </p:nvSpPr>
        <p:spPr>
          <a:xfrm>
            <a:off x="804672" y="6227064"/>
            <a:ext cx="10588752" cy="320040"/>
          </a:xfrm>
        </p:spPr>
        <p:txBody>
          <a:bodyPr/>
          <a:lstStyle/>
          <a:p>
            <a:endParaRPr lang="en-US" dirty="0"/>
          </a:p>
        </p:txBody>
      </p:sp>
      <p:sp>
        <p:nvSpPr>
          <p:cNvPr id="4" name="Slide Number Placeholder 3"/>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74" name="Group 73"/>
          <p:cNvGrpSpPr/>
          <p:nvPr/>
        </p:nvGrpSpPr>
        <p:grpSpPr>
          <a:xfrm>
            <a:off x="-417513" y="0"/>
            <a:ext cx="12584114" cy="6853238"/>
            <a:chOff x="-417513" y="0"/>
            <a:chExt cx="12584114" cy="6853238"/>
          </a:xfrm>
        </p:grpSpPr>
        <p:sp>
          <p:nvSpPr>
            <p:cNvPr id="75"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6"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79"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1"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2"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1" name="Group 20"/>
          <p:cNvGrpSpPr/>
          <p:nvPr/>
        </p:nvGrpSpPr>
        <p:grpSpPr>
          <a:xfrm>
            <a:off x="800144" y="1699589"/>
            <a:ext cx="3674476" cy="3470421"/>
            <a:chOff x="697883" y="1816768"/>
            <a:chExt cx="3674476" cy="3470421"/>
          </a:xfrm>
        </p:grpSpPr>
        <p:sp>
          <p:nvSpPr>
            <p:cNvPr id="22" name="Rectangle 2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32"/>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52026"/>
            <a:ext cx="3501197" cy="1223298"/>
          </a:xfrm>
        </p:spPr>
        <p:txBody>
          <a:bodyPr bIns="0" anchor="b">
            <a:noAutofit/>
          </a:bodyPr>
          <a:lstStyle>
            <a:lvl1pPr algn="ctr">
              <a:defRPr sz="3200">
                <a:solidFill>
                  <a:srgbClr val="FFFEFF"/>
                </a:solidFill>
              </a:defRPr>
            </a:lvl1pPr>
          </a:lstStyle>
          <a:p>
            <a:r>
              <a:rPr lang="en-US"/>
              <a:t>Click to edit Master title style</a:t>
            </a:r>
            <a:endParaRPr lang="en-US" dirty="0"/>
          </a:p>
        </p:txBody>
      </p:sp>
      <p:sp>
        <p:nvSpPr>
          <p:cNvPr id="3" name="Content Placeholder 2"/>
          <p:cNvSpPr>
            <a:spLocks noGrp="1"/>
          </p:cNvSpPr>
          <p:nvPr>
            <p:ph idx="1"/>
          </p:nvPr>
        </p:nvSpPr>
        <p:spPr>
          <a:xfrm>
            <a:off x="5109983" y="802809"/>
            <a:ext cx="6275035" cy="5249940"/>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88631" y="3580186"/>
            <a:ext cx="3501197" cy="1221164"/>
          </a:xfrm>
        </p:spPr>
        <p:txBody>
          <a:bodyPr/>
          <a:lstStyle>
            <a:lvl1pPr marL="0" indent="0" algn="ctr">
              <a:buNone/>
              <a:defRPr sz="16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3/18/23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73" name="Group 72"/>
          <p:cNvGrpSpPr/>
          <p:nvPr/>
        </p:nvGrpSpPr>
        <p:grpSpPr>
          <a:xfrm>
            <a:off x="-329674" y="-59376"/>
            <a:ext cx="12515851" cy="6923798"/>
            <a:chOff x="-329674" y="-51881"/>
            <a:chExt cx="12515851" cy="6923798"/>
          </a:xfrm>
        </p:grpSpPr>
        <p:sp>
          <p:nvSpPr>
            <p:cNvPr id="81"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76" name="Group 75"/>
          <p:cNvGrpSpPr/>
          <p:nvPr/>
        </p:nvGrpSpPr>
        <p:grpSpPr>
          <a:xfrm>
            <a:off x="805336" y="1698331"/>
            <a:ext cx="5941540" cy="3470421"/>
            <a:chOff x="805336" y="1698331"/>
            <a:chExt cx="5941540" cy="3470421"/>
          </a:xfrm>
        </p:grpSpPr>
        <p:sp>
          <p:nvSpPr>
            <p:cNvPr id="77" name="Rectangle 76"/>
            <p:cNvSpPr/>
            <p:nvPr/>
          </p:nvSpPr>
          <p:spPr>
            <a:xfrm>
              <a:off x="805336" y="1698331"/>
              <a:ext cx="5941540"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 name="Isosceles Triangle 9"/>
            <p:cNvSpPr/>
            <p:nvPr/>
          </p:nvSpPr>
          <p:spPr>
            <a:xfrm rot="10800000">
              <a:off x="3618113" y="4896349"/>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 name="Rectangle 78"/>
            <p:cNvSpPr/>
            <p:nvPr/>
          </p:nvSpPr>
          <p:spPr>
            <a:xfrm>
              <a:off x="805336" y="2274403"/>
              <a:ext cx="5941540"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 name="Picture Placeholder 2"/>
          <p:cNvSpPr>
            <a:spLocks noGrp="1" noChangeAspect="1"/>
          </p:cNvSpPr>
          <p:nvPr>
            <p:ph type="pic" idx="1"/>
          </p:nvPr>
        </p:nvSpPr>
        <p:spPr>
          <a:xfrm>
            <a:off x="7543510" y="0"/>
            <a:ext cx="4648490" cy="6858000"/>
          </a:xfrm>
          <a:solidFill>
            <a:schemeClr val="bg1">
              <a:lumMod val="65000"/>
              <a:lumOff val="3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2" name="Title 1"/>
          <p:cNvSpPr>
            <a:spLocks noGrp="1"/>
          </p:cNvSpPr>
          <p:nvPr>
            <p:ph type="title"/>
          </p:nvPr>
        </p:nvSpPr>
        <p:spPr>
          <a:xfrm>
            <a:off x="885443" y="2360255"/>
            <a:ext cx="5776646" cy="1178032"/>
          </a:xfrm>
        </p:spPr>
        <p:txBody>
          <a:bodyPr bIns="0" anchor="b">
            <a:normAutofit/>
          </a:bodyPr>
          <a:lstStyle>
            <a:lvl1pPr>
              <a:defRPr sz="3600">
                <a:solidFill>
                  <a:srgbClr val="FFFE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885443" y="3545012"/>
            <a:ext cx="5776646" cy="1274198"/>
          </a:xfrm>
        </p:spPr>
        <p:txBody>
          <a:bodyPr>
            <a:normAutofit/>
          </a:bodyPr>
          <a:lstStyle>
            <a:lvl1pPr marL="0" indent="0" algn="ctr">
              <a:buNone/>
              <a:defRPr sz="18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804672" y="320040"/>
            <a:ext cx="3657600" cy="320040"/>
          </a:xfrm>
        </p:spPr>
        <p:txBody>
          <a:bodyPr/>
          <a:lstStyle/>
          <a:p>
            <a:fld id="{48A87A34-81AB-432B-8DAE-1953F412C126}" type="datetimeFigureOut">
              <a:rPr lang="en-US" dirty="0"/>
              <a:t>3/18/23</a:t>
            </a:fld>
            <a:endParaRPr lang="en-US" dirty="0"/>
          </a:p>
        </p:txBody>
      </p:sp>
      <p:sp>
        <p:nvSpPr>
          <p:cNvPr id="6" name="Footer Placeholder 5"/>
          <p:cNvSpPr>
            <a:spLocks noGrp="1"/>
          </p:cNvSpPr>
          <p:nvPr>
            <p:ph type="ftr" sz="quarter" idx="11"/>
          </p:nvPr>
        </p:nvSpPr>
        <p:spPr>
          <a:xfrm>
            <a:off x="804672" y="6227064"/>
            <a:ext cx="5942203" cy="320040"/>
          </a:xfrm>
        </p:spPr>
        <p:txBody>
          <a:bodyPr/>
          <a:lstStyle/>
          <a:p>
            <a:endParaRPr lang="en-US" dirty="0"/>
          </a:p>
        </p:txBody>
      </p:sp>
      <p:sp>
        <p:nvSpPr>
          <p:cNvPr id="7" name="Slide Number Placeholder 6"/>
          <p:cNvSpPr>
            <a:spLocks noGrp="1"/>
          </p:cNvSpPr>
          <p:nvPr>
            <p:ph type="sldNum" sz="quarter" idx="12"/>
          </p:nvPr>
        </p:nvSpPr>
        <p:spPr>
          <a:xfrm>
            <a:off x="5828377"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91161" y="2358391"/>
            <a:ext cx="3498667" cy="2456485"/>
          </a:xfrm>
          <a:prstGeom prst="rect">
            <a:avLst/>
          </a:prstGeom>
        </p:spPr>
        <p:txBody>
          <a:bodyPr vert="horz" lIns="228600" tIns="228600" rIns="228600" bIns="22860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434982" y="794719"/>
            <a:ext cx="5950036" cy="525709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6</a:t>
            </a:r>
          </a:p>
          <a:p>
            <a:pPr lvl="6"/>
            <a:r>
              <a:rPr lang="en-US" dirty="0"/>
              <a:t>7</a:t>
            </a:r>
          </a:p>
          <a:p>
            <a:pPr lvl="7"/>
            <a:r>
              <a:rPr lang="en-US" dirty="0"/>
              <a:t>8</a:t>
            </a:r>
          </a:p>
          <a:p>
            <a:pPr lvl="8"/>
            <a:r>
              <a:rPr lang="en-US" dirty="0"/>
              <a:t>9</a:t>
            </a:r>
          </a:p>
        </p:txBody>
      </p:sp>
      <p:sp>
        <p:nvSpPr>
          <p:cNvPr id="4" name="Date Placeholder 3"/>
          <p:cNvSpPr>
            <a:spLocks noGrp="1"/>
          </p:cNvSpPr>
          <p:nvPr>
            <p:ph type="dt" sz="half" idx="2"/>
          </p:nvPr>
        </p:nvSpPr>
        <p:spPr>
          <a:xfrm>
            <a:off x="804672" y="320040"/>
            <a:ext cx="3657600" cy="320040"/>
          </a:xfrm>
          <a:prstGeom prst="rect">
            <a:avLst/>
          </a:prstGeom>
        </p:spPr>
        <p:txBody>
          <a:bodyPr vert="horz" lIns="91440" tIns="45720" rIns="91440" bIns="45720" rtlCol="0" anchor="ctr"/>
          <a:lstStyle>
            <a:lvl1pPr algn="l">
              <a:defRPr sz="1000">
                <a:solidFill>
                  <a:schemeClr val="tx1">
                    <a:tint val="75000"/>
                  </a:schemeClr>
                </a:solidFill>
              </a:defRPr>
            </a:lvl1pPr>
          </a:lstStyle>
          <a:p>
            <a:fld id="{48A87A34-81AB-432B-8DAE-1953F412C126}" type="datetimeFigureOut">
              <a:rPr lang="en-US" dirty="0"/>
              <a:pPr/>
              <a:t>3/18/23</a:t>
            </a:fld>
            <a:endParaRPr lang="en-US" dirty="0"/>
          </a:p>
        </p:txBody>
      </p:sp>
      <p:sp>
        <p:nvSpPr>
          <p:cNvPr id="5" name="Footer Placeholder 4"/>
          <p:cNvSpPr>
            <a:spLocks noGrp="1"/>
          </p:cNvSpPr>
          <p:nvPr>
            <p:ph type="ftr" sz="quarter" idx="3"/>
          </p:nvPr>
        </p:nvSpPr>
        <p:spPr>
          <a:xfrm>
            <a:off x="804672" y="6227064"/>
            <a:ext cx="10588752" cy="320040"/>
          </a:xfrm>
          <a:prstGeom prst="rect">
            <a:avLst/>
          </a:prstGeom>
        </p:spPr>
        <p:txBody>
          <a:bodyPr vert="horz" lIns="91440" tIns="45720" rIns="91440" bIns="45720" rtlCol="0" anchor="ctr"/>
          <a:lstStyle>
            <a:lvl1pPr algn="r">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469880" y="320040"/>
            <a:ext cx="914400" cy="320040"/>
          </a:xfrm>
          <a:prstGeom prst="rect">
            <a:avLst/>
          </a:prstGeom>
        </p:spPr>
        <p:txBody>
          <a:bodyPr vert="horz" lIns="91440" tIns="45720" rIns="91440" bIns="45720" rtlCol="0" anchor="ctr"/>
          <a:lstStyle>
            <a:lvl1pPr algn="r">
              <a:defRPr sz="1000">
                <a:solidFill>
                  <a:schemeClr val="tx1">
                    <a:tint val="75000"/>
                  </a:schemeClr>
                </a:solidFill>
              </a:defRPr>
            </a:lvl1pPr>
          </a:lstStyle>
          <a:p>
            <a:fld id="{6D22F896-40B5-4ADD-8801-0D06FADFA09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lnSpc>
          <a:spcPct val="85000"/>
        </a:lnSpc>
        <a:spcBef>
          <a:spcPct val="0"/>
        </a:spcBef>
        <a:buNone/>
        <a:defRPr sz="4000" b="0" i="0" kern="1200" cap="none" spc="-15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image" Target="../media/image21.png"/><Relationship Id="rId1" Type="http://schemas.openxmlformats.org/officeDocument/2006/relationships/slideLayout" Target="../slideLayouts/slideLayout2.xml"/><Relationship Id="rId4" Type="http://schemas.openxmlformats.org/officeDocument/2006/relationships/image" Target="../media/image22.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 Id="rId5" Type="http://schemas.openxmlformats.org/officeDocument/2006/relationships/image" Target="../media/image12.png"/><Relationship Id="rId4" Type="http://schemas.openxmlformats.org/officeDocument/2006/relationships/image" Target="../media/image11.png"/></Relationships>
</file>

<file path=ppt/slides/_rels/slide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 Id="rId5" Type="http://schemas.openxmlformats.org/officeDocument/2006/relationships/image" Target="../media/image16.png"/><Relationship Id="rId4" Type="http://schemas.openxmlformats.org/officeDocument/2006/relationships/image" Target="../media/image15.png"/></Relationships>
</file>

<file path=ppt/slides/_rels/slide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25.png"/><Relationship Id="rId5" Type="http://schemas.openxmlformats.org/officeDocument/2006/relationships/image" Target="../media/image20.png"/><Relationship Id="rId4" Type="http://schemas.openxmlformats.org/officeDocument/2006/relationships/image" Target="../media/image1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59236" y="2075505"/>
            <a:ext cx="8679915" cy="1283922"/>
          </a:xfrm>
        </p:spPr>
        <p:txBody>
          <a:bodyPr>
            <a:normAutofit fontScale="90000"/>
          </a:bodyPr>
          <a:lstStyle/>
          <a:p>
            <a:r>
              <a:rPr lang="en-AU" b="1" dirty="0">
                <a:latin typeface="Times New Roman" panose="02020603050405020304" pitchFamily="18" charset="0"/>
                <a:cs typeface="Times New Roman" panose="02020603050405020304" pitchFamily="18" charset="0"/>
              </a:rPr>
              <a:t>Tutorial 0</a:t>
            </a:r>
            <a:r>
              <a:rPr lang="en-US" altLang="zh-CN" b="1" dirty="0">
                <a:latin typeface="Times New Roman" panose="02020603050405020304" pitchFamily="18" charset="0"/>
                <a:cs typeface="Times New Roman" panose="02020603050405020304" pitchFamily="18" charset="0"/>
              </a:rPr>
              <a:t>5</a:t>
            </a:r>
            <a:r>
              <a:rPr lang="en-AU" b="1" dirty="0">
                <a:latin typeface="Times New Roman" panose="02020603050405020304" pitchFamily="18" charset="0"/>
                <a:cs typeface="Times New Roman" panose="02020603050405020304" pitchFamily="18" charset="0"/>
              </a:rPr>
              <a:t> </a:t>
            </a:r>
            <a:br>
              <a:rPr lang="en-AU" b="1" dirty="0">
                <a:latin typeface="Times New Roman" panose="02020603050405020304" pitchFamily="18" charset="0"/>
                <a:cs typeface="Times New Roman" panose="02020603050405020304" pitchFamily="18" charset="0"/>
              </a:rPr>
            </a:br>
            <a:r>
              <a:rPr lang="en-AU" sz="5300" b="1" dirty="0">
                <a:latin typeface="Times New Roman" panose="02020603050405020304" pitchFamily="18" charset="0"/>
                <a:ea typeface="+mn-ea"/>
                <a:cs typeface="Times New Roman" panose="02020603050405020304" pitchFamily="18" charset="0"/>
              </a:rPr>
              <a:t>(</a:t>
            </a:r>
            <a:r>
              <a:rPr lang="en-AU" b="1" dirty="0">
                <a:latin typeface="Times New Roman" panose="02020603050405020304" pitchFamily="18" charset="0"/>
                <a:cs typeface="Times New Roman" panose="02020603050405020304" pitchFamily="18" charset="0"/>
              </a:rPr>
              <a:t>Capacitance</a:t>
            </a:r>
            <a:r>
              <a:rPr lang="en-AU" sz="5300" b="1" dirty="0">
                <a:latin typeface="Times New Roman" panose="02020603050405020304" pitchFamily="18" charset="0"/>
                <a:ea typeface="+mn-ea"/>
                <a:cs typeface="Times New Roman" panose="02020603050405020304" pitchFamily="18" charset="0"/>
              </a:rPr>
              <a:t>)</a:t>
            </a:r>
          </a:p>
        </p:txBody>
      </p:sp>
      <p:sp>
        <p:nvSpPr>
          <p:cNvPr id="3" name="Subtitle 2"/>
          <p:cNvSpPr>
            <a:spLocks noGrp="1"/>
          </p:cNvSpPr>
          <p:nvPr>
            <p:ph type="subTitle" idx="1"/>
          </p:nvPr>
        </p:nvSpPr>
        <p:spPr>
          <a:xfrm>
            <a:off x="1759237" y="3359428"/>
            <a:ext cx="8673427" cy="1869426"/>
          </a:xfrm>
        </p:spPr>
        <p:txBody>
          <a:bodyPr>
            <a:normAutofit/>
          </a:bodyPr>
          <a:lstStyle/>
          <a:p>
            <a:r>
              <a:rPr lang="en-AU" sz="3000" b="1" dirty="0">
                <a:latin typeface="Times New Roman" panose="02020603050405020304" pitchFamily="18" charset="0"/>
                <a:cs typeface="Times New Roman" panose="02020603050405020304" pitchFamily="18" charset="0"/>
              </a:rPr>
              <a:t>IEEE 48510</a:t>
            </a:r>
          </a:p>
        </p:txBody>
      </p:sp>
    </p:spTree>
    <p:extLst>
      <p:ext uri="{BB962C8B-B14F-4D97-AF65-F5344CB8AC3E}">
        <p14:creationId xmlns:p14="http://schemas.microsoft.com/office/powerpoint/2010/main" val="29115334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stretch>
            <a:fillRect/>
          </a:stretch>
        </p:blipFill>
        <p:spPr>
          <a:xfrm>
            <a:off x="8628061" y="3837946"/>
            <a:ext cx="2657475" cy="1809750"/>
          </a:xfrm>
          <a:prstGeom prst="rect">
            <a:avLst/>
          </a:prstGeom>
        </p:spPr>
      </p:pic>
      <p:sp>
        <p:nvSpPr>
          <p:cNvPr id="2" name="Title 1"/>
          <p:cNvSpPr>
            <a:spLocks noGrp="1"/>
          </p:cNvSpPr>
          <p:nvPr>
            <p:ph type="title"/>
          </p:nvPr>
        </p:nvSpPr>
        <p:spPr>
          <a:xfrm>
            <a:off x="898392" y="2286379"/>
            <a:ext cx="3498979" cy="2456442"/>
          </a:xfrm>
        </p:spPr>
        <p:txBody>
          <a:bodyPr/>
          <a:lstStyle/>
          <a:p>
            <a:r>
              <a:rPr lang="en-AU" b="1" dirty="0">
                <a:latin typeface="Times New Roman" panose="02020603050405020304" pitchFamily="18" charset="0"/>
                <a:cs typeface="Times New Roman" panose="02020603050405020304" pitchFamily="18" charset="0"/>
              </a:rPr>
              <a:t>Summary</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4579257" y="316957"/>
                <a:ext cx="7097486" cy="6033042"/>
              </a:xfrm>
              <a:solidFill>
                <a:schemeClr val="bg1"/>
              </a:solidFill>
            </p:spPr>
            <p:txBody>
              <a:bodyPr>
                <a:normAutofit/>
              </a:bodyPr>
              <a:lstStyle/>
              <a:p>
                <a:pPr marL="342900" indent="-342900" algn="just">
                  <a:buFont typeface="+mj-lt"/>
                  <a:buAutoNum type="arabicPeriod"/>
                </a:pPr>
                <a:r>
                  <a:rPr lang="en-AU" dirty="0">
                    <a:latin typeface="Times New Roman" panose="02020603050405020304" pitchFamily="18" charset="0"/>
                    <a:cs typeface="Times New Roman" panose="02020603050405020304" pitchFamily="18" charset="0"/>
                  </a:rPr>
                  <a:t>If a constant voltage is held across a capacitor, then dv/</a:t>
                </a:r>
                <a:r>
                  <a:rPr lang="en-AU" dirty="0" err="1">
                    <a:latin typeface="Times New Roman" panose="02020603050405020304" pitchFamily="18" charset="0"/>
                    <a:cs typeface="Times New Roman" panose="02020603050405020304" pitchFamily="18" charset="0"/>
                  </a:rPr>
                  <a:t>dt</a:t>
                </a:r>
                <a:r>
                  <a:rPr lang="en-AU" dirty="0">
                    <a:latin typeface="Times New Roman" panose="02020603050405020304" pitchFamily="18" charset="0"/>
                    <a:cs typeface="Times New Roman" panose="02020603050405020304" pitchFamily="18" charset="0"/>
                  </a:rPr>
                  <a:t> = 0 and subsequently no current enters (or leaves) it. A capacitor is thus an open-circuit to DC. This fact is represented by the capacitor symbol.</a:t>
                </a:r>
              </a:p>
              <a:p>
                <a:pPr marL="342900" indent="-342900" algn="just">
                  <a:buFont typeface="+mj-lt"/>
                  <a:buAutoNum type="arabicPeriod"/>
                </a:pPr>
                <a:r>
                  <a:rPr lang="en-AU" dirty="0">
                    <a:latin typeface="Times New Roman" panose="02020603050405020304" pitchFamily="18" charset="0"/>
                    <a:cs typeface="Times New Roman" panose="02020603050405020304" pitchFamily="18" charset="0"/>
                  </a:rPr>
                  <a:t>A capacitor voltage cannot change instantaneously, for this implies dv/</a:t>
                </a:r>
                <a:r>
                  <a:rPr lang="en-AU" dirty="0" err="1">
                    <a:latin typeface="Times New Roman" panose="02020603050405020304" pitchFamily="18" charset="0"/>
                    <a:cs typeface="Times New Roman" panose="02020603050405020304" pitchFamily="18" charset="0"/>
                  </a:rPr>
                  <a:t>dt</a:t>
                </a:r>
                <a:r>
                  <a:rPr lang="en-AU" dirty="0">
                    <a:latin typeface="Times New Roman" panose="02020603050405020304" pitchFamily="18" charset="0"/>
                    <a:cs typeface="Times New Roman" panose="02020603050405020304" pitchFamily="18" charset="0"/>
                  </a:rPr>
                  <a:t> =</a:t>
                </a:r>
                <a14:m>
                  <m:oMath xmlns:m="http://schemas.openxmlformats.org/officeDocument/2006/math">
                    <m:r>
                      <a:rPr lang="en-AU" b="0" i="1" smtClean="0">
                        <a:latin typeface="Cambria Math" panose="02040503050406030204" pitchFamily="18" charset="0"/>
                        <a:ea typeface="Cambria Math" panose="02040503050406030204" pitchFamily="18" charset="0"/>
                      </a:rPr>
                      <m:t>∞</m:t>
                    </m:r>
                  </m:oMath>
                </a14:m>
                <a:r>
                  <a:rPr lang="en-AU" dirty="0">
                    <a:latin typeface="Times New Roman" panose="02020603050405020304" pitchFamily="18" charset="0"/>
                    <a:cs typeface="Times New Roman" panose="02020603050405020304" pitchFamily="18" charset="0"/>
                  </a:rPr>
                  <a:t>, and the capacitor would require infinite current. Thus, capacitor voltage is smooth and continuous. This fact will be used frequently when undertaking transient analysis of circuits.</a:t>
                </a:r>
              </a:p>
              <a:p>
                <a:pPr marL="342900" indent="-342900" algn="just">
                  <a:buFont typeface="+mj-lt"/>
                  <a:buAutoNum type="arabicPeriod"/>
                </a:pPr>
                <a:endParaRPr lang="en-AU" dirty="0">
                  <a:latin typeface="Times New Roman" panose="02020603050405020304" pitchFamily="18" charset="0"/>
                  <a:cs typeface="Times New Roman" panose="02020603050405020304" pitchFamily="18" charset="0"/>
                </a:endParaRPr>
              </a:p>
              <a:p>
                <a:pPr marL="342900" indent="-342900" algn="just">
                  <a:buFont typeface="+mj-lt"/>
                  <a:buAutoNum type="arabicPeriod"/>
                </a:pPr>
                <a:endParaRPr lang="en-AU" dirty="0">
                  <a:latin typeface="Times New Roman" panose="02020603050405020304" pitchFamily="18" charset="0"/>
                  <a:cs typeface="Times New Roman" panose="02020603050405020304" pitchFamily="18" charset="0"/>
                </a:endParaRPr>
              </a:p>
              <a:p>
                <a:pPr marL="342900" indent="-342900" algn="just">
                  <a:buFont typeface="+mj-lt"/>
                  <a:buAutoNum type="arabicPeriod"/>
                </a:pPr>
                <a:endParaRPr lang="en-AU" dirty="0">
                  <a:latin typeface="Times New Roman" panose="02020603050405020304" pitchFamily="18" charset="0"/>
                  <a:cs typeface="Times New Roman" panose="02020603050405020304" pitchFamily="18" charset="0"/>
                </a:endParaRPr>
              </a:p>
              <a:p>
                <a:pPr marL="342900" indent="-342900" algn="just">
                  <a:buFont typeface="+mj-lt"/>
                  <a:buAutoNum type="arabicPeriod"/>
                </a:pPr>
                <a:endParaRPr lang="en-AU" dirty="0">
                  <a:latin typeface="Times New Roman" panose="02020603050405020304" pitchFamily="18" charset="0"/>
                  <a:cs typeface="Times New Roman" panose="02020603050405020304" pitchFamily="18" charset="0"/>
                </a:endParaRPr>
              </a:p>
              <a:p>
                <a:pPr marL="342900" indent="-342900" algn="just">
                  <a:buFont typeface="+mj-lt"/>
                  <a:buAutoNum type="arabicPeriod"/>
                </a:pPr>
                <a:r>
                  <a:rPr lang="en-AU" dirty="0">
                    <a:latin typeface="Times New Roman" panose="02020603050405020304" pitchFamily="18" charset="0"/>
                    <a:cs typeface="Times New Roman" panose="02020603050405020304" pitchFamily="18" charset="0"/>
                  </a:rPr>
                  <a:t>For an ideal capacitor, current can change instantaneously.</a:t>
                </a:r>
              </a:p>
              <a:p>
                <a:pPr marL="342900" indent="-342900" algn="just">
                  <a:buFont typeface="+mj-lt"/>
                  <a:buAutoNum type="arabicPeriod"/>
                </a:pPr>
                <a:r>
                  <a:rPr lang="en-AU" dirty="0">
                    <a:latin typeface="Times New Roman" panose="02020603050405020304" pitchFamily="18" charset="0"/>
                    <a:cs typeface="Times New Roman" panose="02020603050405020304" pitchFamily="18" charset="0"/>
                  </a:rPr>
                  <a:t>An ideal capacitor never dissipates energy, but stores it and releases it using its electric field. </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4579257" y="316957"/>
                <a:ext cx="7097486" cy="6033042"/>
              </a:xfrm>
              <a:blipFill>
                <a:blip r:embed="rId3"/>
                <a:stretch>
                  <a:fillRect l="-687" r="-773"/>
                </a:stretch>
              </a:blipFill>
            </p:spPr>
            <p:txBody>
              <a:bodyPr/>
              <a:lstStyle/>
              <a:p>
                <a:r>
                  <a:rPr lang="en-AU">
                    <a:noFill/>
                  </a:rPr>
                  <a:t> </a:t>
                </a:r>
              </a:p>
            </p:txBody>
          </p:sp>
        </mc:Fallback>
      </mc:AlternateContent>
      <p:pic>
        <p:nvPicPr>
          <p:cNvPr id="4" name="Picture 3"/>
          <p:cNvPicPr>
            <a:picLocks noChangeAspect="1"/>
          </p:cNvPicPr>
          <p:nvPr/>
        </p:nvPicPr>
        <p:blipFill>
          <a:blip r:embed="rId4"/>
          <a:stretch>
            <a:fillRect/>
          </a:stretch>
        </p:blipFill>
        <p:spPr>
          <a:xfrm>
            <a:off x="6465432" y="3135643"/>
            <a:ext cx="3143250" cy="1743075"/>
          </a:xfrm>
          <a:prstGeom prst="rect">
            <a:avLst/>
          </a:prstGeom>
        </p:spPr>
      </p:pic>
    </p:spTree>
    <p:extLst>
      <p:ext uri="{BB962C8B-B14F-4D97-AF65-F5344CB8AC3E}">
        <p14:creationId xmlns:p14="http://schemas.microsoft.com/office/powerpoint/2010/main" val="12965227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07443" y="2339104"/>
            <a:ext cx="3656345" cy="2456442"/>
          </a:xfrm>
        </p:spPr>
        <p:txBody>
          <a:bodyPr/>
          <a:lstStyle/>
          <a:p>
            <a:r>
              <a:rPr lang="en-AU" b="1" dirty="0">
                <a:latin typeface="Times New Roman" panose="02020603050405020304" pitchFamily="18" charset="0"/>
                <a:cs typeface="Times New Roman" panose="02020603050405020304" pitchFamily="18" charset="0"/>
              </a:rPr>
              <a:t>Capacitor</a:t>
            </a:r>
          </a:p>
        </p:txBody>
      </p:sp>
      <p:sp>
        <p:nvSpPr>
          <p:cNvPr id="3" name="Content Placeholder 2"/>
          <p:cNvSpPr>
            <a:spLocks noGrp="1"/>
          </p:cNvSpPr>
          <p:nvPr>
            <p:ph idx="1"/>
          </p:nvPr>
        </p:nvSpPr>
        <p:spPr>
          <a:xfrm>
            <a:off x="4665086" y="367132"/>
            <a:ext cx="6985149" cy="1270138"/>
          </a:xfrm>
        </p:spPr>
        <p:txBody>
          <a:bodyPr>
            <a:normAutofit/>
          </a:bodyPr>
          <a:lstStyle/>
          <a:p>
            <a:pPr marL="0" indent="0" algn="just">
              <a:buNone/>
            </a:pPr>
            <a:r>
              <a:rPr lang="en-AU" dirty="0">
                <a:latin typeface="Times New Roman" panose="02020603050405020304" pitchFamily="18" charset="0"/>
                <a:cs typeface="Times New Roman" panose="02020603050405020304" pitchFamily="18" charset="0"/>
              </a:rPr>
              <a:t>The simplest capacitor is formed by two conductive plates separated by a dielectric layer. </a:t>
            </a:r>
          </a:p>
          <a:p>
            <a:endParaRPr lang="en-AU" dirty="0"/>
          </a:p>
        </p:txBody>
      </p:sp>
      <p:pic>
        <p:nvPicPr>
          <p:cNvPr id="5" name="Picture 4"/>
          <p:cNvPicPr>
            <a:picLocks noChangeAspect="1"/>
          </p:cNvPicPr>
          <p:nvPr/>
        </p:nvPicPr>
        <p:blipFill>
          <a:blip r:embed="rId2"/>
          <a:stretch>
            <a:fillRect/>
          </a:stretch>
        </p:blipFill>
        <p:spPr>
          <a:xfrm>
            <a:off x="4747973" y="1266830"/>
            <a:ext cx="4657725" cy="2200275"/>
          </a:xfrm>
          <a:prstGeom prst="rect">
            <a:avLst/>
          </a:prstGeom>
        </p:spPr>
      </p:pic>
      <p:sp>
        <p:nvSpPr>
          <p:cNvPr id="6" name="Rectangle 5"/>
          <p:cNvSpPr/>
          <p:nvPr/>
        </p:nvSpPr>
        <p:spPr>
          <a:xfrm>
            <a:off x="4665085" y="3368994"/>
            <a:ext cx="6985149" cy="646331"/>
          </a:xfrm>
          <a:prstGeom prst="rect">
            <a:avLst/>
          </a:prstGeom>
        </p:spPr>
        <p:txBody>
          <a:bodyPr wrap="square">
            <a:spAutoFit/>
          </a:bodyPr>
          <a:lstStyle/>
          <a:p>
            <a:pPr algn="just"/>
            <a:r>
              <a:rPr lang="en-AU" dirty="0">
                <a:latin typeface="Times New Roman" panose="02020603050405020304" pitchFamily="18" charset="0"/>
                <a:cs typeface="Times New Roman" panose="02020603050405020304" pitchFamily="18" charset="0"/>
              </a:rPr>
              <a:t>One of the plates carries a positive charge, q, whilst the other carries an equal but opposite charge, -q. Therefore, the capacitor stores charge. </a:t>
            </a:r>
          </a:p>
        </p:txBody>
      </p:sp>
      <p:sp>
        <p:nvSpPr>
          <p:cNvPr id="7" name="Rectangle 6"/>
          <p:cNvSpPr/>
          <p:nvPr/>
        </p:nvSpPr>
        <p:spPr>
          <a:xfrm>
            <a:off x="4665085" y="4123123"/>
            <a:ext cx="7121267" cy="1200329"/>
          </a:xfrm>
          <a:prstGeom prst="rect">
            <a:avLst/>
          </a:prstGeom>
        </p:spPr>
        <p:txBody>
          <a:bodyPr wrap="square">
            <a:spAutoFit/>
          </a:bodyPr>
          <a:lstStyle/>
          <a:p>
            <a:pPr algn="just"/>
            <a:r>
              <a:rPr lang="en-AU" dirty="0">
                <a:latin typeface="Times New Roman" panose="02020603050405020304" pitchFamily="18" charset="0"/>
                <a:cs typeface="Times New Roman" panose="02020603050405020304" pitchFamily="18" charset="0"/>
              </a:rPr>
              <a:t>There is a potential difference, v, between the plates. Ideally, the amount of charge q deposited on the plates is proportional to the voltage v impressed across them. We define a constant called the capacitance, C, of the structure by the linear relationship</a:t>
            </a:r>
          </a:p>
        </p:txBody>
      </p:sp>
      <p:pic>
        <p:nvPicPr>
          <p:cNvPr id="8" name="Picture 7"/>
          <p:cNvPicPr>
            <a:picLocks noChangeAspect="1"/>
          </p:cNvPicPr>
          <p:nvPr/>
        </p:nvPicPr>
        <p:blipFill>
          <a:blip r:embed="rId3"/>
          <a:stretch>
            <a:fillRect/>
          </a:stretch>
        </p:blipFill>
        <p:spPr>
          <a:xfrm>
            <a:off x="7241458" y="5198829"/>
            <a:ext cx="1521311" cy="548220"/>
          </a:xfrm>
          <a:prstGeom prst="rect">
            <a:avLst/>
          </a:prstGeom>
        </p:spPr>
      </p:pic>
      <p:sp>
        <p:nvSpPr>
          <p:cNvPr id="9" name="Rectangle 8"/>
          <p:cNvSpPr/>
          <p:nvPr/>
        </p:nvSpPr>
        <p:spPr>
          <a:xfrm>
            <a:off x="8878160" y="1182384"/>
            <a:ext cx="2499467" cy="369332"/>
          </a:xfrm>
          <a:prstGeom prst="rect">
            <a:avLst/>
          </a:prstGeom>
          <a:ln w="12700">
            <a:solidFill>
              <a:srgbClr val="0000FF"/>
            </a:solidFill>
          </a:ln>
        </p:spPr>
        <p:txBody>
          <a:bodyPr wrap="none">
            <a:spAutoFit/>
          </a:bodyPr>
          <a:lstStyle/>
          <a:p>
            <a:r>
              <a:rPr lang="en-AU" dirty="0">
                <a:latin typeface="Times New Roman" panose="02020603050405020304" pitchFamily="18" charset="0"/>
                <a:cs typeface="Times New Roman" panose="02020603050405020304" pitchFamily="18" charset="0"/>
              </a:rPr>
              <a:t>A parallel plate capacitor</a:t>
            </a:r>
          </a:p>
        </p:txBody>
      </p:sp>
      <p:sp>
        <p:nvSpPr>
          <p:cNvPr id="11" name="Rectangle 10"/>
          <p:cNvSpPr/>
          <p:nvPr/>
        </p:nvSpPr>
        <p:spPr>
          <a:xfrm>
            <a:off x="4665085" y="5883181"/>
            <a:ext cx="4917500" cy="369332"/>
          </a:xfrm>
          <a:prstGeom prst="rect">
            <a:avLst/>
          </a:prstGeom>
        </p:spPr>
        <p:txBody>
          <a:bodyPr wrap="none">
            <a:spAutoFit/>
          </a:bodyPr>
          <a:lstStyle/>
          <a:p>
            <a:r>
              <a:rPr lang="en-AU" dirty="0">
                <a:latin typeface="Times New Roman" panose="02020603050405020304" pitchFamily="18" charset="0"/>
                <a:cs typeface="Times New Roman" panose="02020603050405020304" pitchFamily="18" charset="0"/>
              </a:rPr>
              <a:t>The unit of capacitance is the farad, with symbol F.</a:t>
            </a:r>
          </a:p>
        </p:txBody>
      </p:sp>
    </p:spTree>
    <p:extLst>
      <p:ext uri="{BB962C8B-B14F-4D97-AF65-F5344CB8AC3E}">
        <p14:creationId xmlns:p14="http://schemas.microsoft.com/office/powerpoint/2010/main" val="8923438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2343" y="2341906"/>
            <a:ext cx="3988467" cy="2456442"/>
          </a:xfrm>
        </p:spPr>
        <p:txBody>
          <a:bodyPr/>
          <a:lstStyle/>
          <a:p>
            <a:r>
              <a:rPr lang="en-AU" b="1" dirty="0">
                <a:latin typeface="Times New Roman" panose="02020603050405020304" pitchFamily="18" charset="0"/>
                <a:cs typeface="Times New Roman" panose="02020603050405020304" pitchFamily="18" charset="0"/>
              </a:rPr>
              <a:t>The capacitor is a linear circuit element</a:t>
            </a:r>
          </a:p>
        </p:txBody>
      </p:sp>
      <p:sp>
        <p:nvSpPr>
          <p:cNvPr id="5" name="Rectangle 4"/>
          <p:cNvSpPr/>
          <p:nvPr/>
        </p:nvSpPr>
        <p:spPr>
          <a:xfrm>
            <a:off x="4650372" y="850805"/>
            <a:ext cx="7375051" cy="369332"/>
          </a:xfrm>
          <a:prstGeom prst="rect">
            <a:avLst/>
          </a:prstGeom>
        </p:spPr>
        <p:txBody>
          <a:bodyPr wrap="square">
            <a:spAutoFit/>
          </a:bodyPr>
          <a:lstStyle/>
          <a:p>
            <a:pPr algn="just"/>
            <a:r>
              <a:rPr lang="en-AU" dirty="0">
                <a:latin typeface="Times New Roman" panose="02020603050405020304" pitchFamily="18" charset="0"/>
                <a:cs typeface="Times New Roman" panose="02020603050405020304" pitchFamily="18" charset="0"/>
              </a:rPr>
              <a:t>The ideal capacitance relationship is a straight line through the origin.</a:t>
            </a:r>
          </a:p>
        </p:txBody>
      </p:sp>
      <p:pic>
        <p:nvPicPr>
          <p:cNvPr id="3" name="Picture 2"/>
          <p:cNvPicPr>
            <a:picLocks noChangeAspect="1"/>
          </p:cNvPicPr>
          <p:nvPr/>
        </p:nvPicPr>
        <p:blipFill>
          <a:blip r:embed="rId2"/>
          <a:stretch>
            <a:fillRect/>
          </a:stretch>
        </p:blipFill>
        <p:spPr>
          <a:xfrm>
            <a:off x="6839079" y="1742688"/>
            <a:ext cx="2047875" cy="1914525"/>
          </a:xfrm>
          <a:prstGeom prst="rect">
            <a:avLst/>
          </a:prstGeom>
        </p:spPr>
      </p:pic>
      <p:sp>
        <p:nvSpPr>
          <p:cNvPr id="4" name="Rectangle 3"/>
          <p:cNvSpPr/>
          <p:nvPr/>
        </p:nvSpPr>
        <p:spPr>
          <a:xfrm>
            <a:off x="4724381" y="4062061"/>
            <a:ext cx="6764362" cy="923330"/>
          </a:xfrm>
          <a:prstGeom prst="rect">
            <a:avLst/>
          </a:prstGeom>
        </p:spPr>
        <p:txBody>
          <a:bodyPr wrap="square">
            <a:spAutoFit/>
          </a:bodyPr>
          <a:lstStyle/>
          <a:p>
            <a:pPr algn="just"/>
            <a:r>
              <a:rPr lang="en-AU" dirty="0">
                <a:latin typeface="Times New Roman" panose="02020603050405020304" pitchFamily="18" charset="0"/>
                <a:cs typeface="Times New Roman" panose="02020603050405020304" pitchFamily="18" charset="0"/>
              </a:rPr>
              <a:t>Even though capacitance is defined as C = q/ v , it should be noted that C is a purely geometric property, and depends only on the conductor arrangements and the materials used in the construction.</a:t>
            </a:r>
          </a:p>
        </p:txBody>
      </p:sp>
    </p:spTree>
    <p:extLst>
      <p:ext uri="{BB962C8B-B14F-4D97-AF65-F5344CB8AC3E}">
        <p14:creationId xmlns:p14="http://schemas.microsoft.com/office/powerpoint/2010/main" val="20410174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b="1" dirty="0">
                <a:latin typeface="Times New Roman" panose="02020603050405020304" pitchFamily="18" charset="0"/>
                <a:cs typeface="Times New Roman" panose="02020603050405020304" pitchFamily="18" charset="0"/>
              </a:rPr>
              <a:t>Calculation of Capacitance</a:t>
            </a:r>
          </a:p>
        </p:txBody>
      </p:sp>
      <p:sp>
        <p:nvSpPr>
          <p:cNvPr id="5" name="Rectangle 4"/>
          <p:cNvSpPr/>
          <p:nvPr/>
        </p:nvSpPr>
        <p:spPr>
          <a:xfrm>
            <a:off x="4724512" y="1598432"/>
            <a:ext cx="6952687" cy="646331"/>
          </a:xfrm>
          <a:prstGeom prst="rect">
            <a:avLst/>
          </a:prstGeom>
        </p:spPr>
        <p:txBody>
          <a:bodyPr wrap="square">
            <a:spAutoFit/>
          </a:bodyPr>
          <a:lstStyle/>
          <a:p>
            <a:r>
              <a:rPr lang="en-AU" dirty="0">
                <a:latin typeface="Times New Roman" panose="02020603050405020304" pitchFamily="18" charset="0"/>
                <a:cs typeface="Times New Roman" panose="02020603050405020304" pitchFamily="18" charset="0"/>
              </a:rPr>
              <a:t>The ratio of the charge Q to the potential difference V between them must be calculable. To calculate V it is essential to know the shape of the field. </a:t>
            </a:r>
          </a:p>
        </p:txBody>
      </p:sp>
      <p:sp>
        <p:nvSpPr>
          <p:cNvPr id="13" name="Rectangle 12"/>
          <p:cNvSpPr/>
          <p:nvPr/>
        </p:nvSpPr>
        <p:spPr>
          <a:xfrm>
            <a:off x="4453105" y="955055"/>
            <a:ext cx="7224094" cy="461665"/>
          </a:xfrm>
          <a:prstGeom prst="rect">
            <a:avLst/>
          </a:prstGeom>
        </p:spPr>
        <p:txBody>
          <a:bodyPr wrap="square">
            <a:spAutoFit/>
          </a:bodyPr>
          <a:lstStyle/>
          <a:p>
            <a:r>
              <a:rPr lang="en-AU" sz="2400" dirty="0">
                <a:solidFill>
                  <a:srgbClr val="FF0000"/>
                </a:solidFill>
                <a:latin typeface="Times New Roman" panose="02020603050405020304" pitchFamily="18" charset="0"/>
                <a:cs typeface="Times New Roman" panose="02020603050405020304" pitchFamily="18" charset="0"/>
              </a:rPr>
              <a:t>To calculate capacitance between two conducting bodies:</a:t>
            </a:r>
            <a:endParaRPr lang="en-AU" sz="2400" b="1" dirty="0">
              <a:solidFill>
                <a:srgbClr val="FF0000"/>
              </a:solidFill>
              <a:latin typeface="Times New Roman" panose="02020603050405020304" pitchFamily="18" charset="0"/>
              <a:cs typeface="Times New Roman" panose="02020603050405020304" pitchFamily="18" charset="0"/>
            </a:endParaRPr>
          </a:p>
        </p:txBody>
      </p:sp>
      <p:pic>
        <p:nvPicPr>
          <p:cNvPr id="7" name="Picture 6"/>
          <p:cNvPicPr>
            <a:picLocks noChangeAspect="1"/>
          </p:cNvPicPr>
          <p:nvPr/>
        </p:nvPicPr>
        <p:blipFill>
          <a:blip r:embed="rId2"/>
          <a:stretch>
            <a:fillRect/>
          </a:stretch>
        </p:blipFill>
        <p:spPr>
          <a:xfrm>
            <a:off x="7128218" y="2617163"/>
            <a:ext cx="1430946" cy="844493"/>
          </a:xfrm>
          <a:prstGeom prst="rect">
            <a:avLst/>
          </a:prstGeom>
        </p:spPr>
      </p:pic>
      <p:sp>
        <p:nvSpPr>
          <p:cNvPr id="10" name="Rectangle 9"/>
          <p:cNvSpPr/>
          <p:nvPr/>
        </p:nvSpPr>
        <p:spPr>
          <a:xfrm>
            <a:off x="4795691" y="3978607"/>
            <a:ext cx="7047966" cy="646331"/>
          </a:xfrm>
          <a:prstGeom prst="rect">
            <a:avLst/>
          </a:prstGeom>
        </p:spPr>
        <p:txBody>
          <a:bodyPr wrap="square">
            <a:spAutoFit/>
          </a:bodyPr>
          <a:lstStyle/>
          <a:p>
            <a:r>
              <a:rPr lang="en-AU" dirty="0">
                <a:latin typeface="Times New Roman" panose="02020603050405020304" pitchFamily="18" charset="0"/>
                <a:cs typeface="Times New Roman" panose="02020603050405020304" pitchFamily="18" charset="0"/>
              </a:rPr>
              <a:t>where A is the area of either of the two parallel plates, and </a:t>
            </a:r>
            <a:r>
              <a:rPr lang="en-AU" i="1" dirty="0">
                <a:latin typeface="Times New Roman" panose="02020603050405020304" pitchFamily="18" charset="0"/>
                <a:cs typeface="Times New Roman" panose="02020603050405020304" pitchFamily="18" charset="0"/>
              </a:rPr>
              <a:t>l</a:t>
            </a:r>
            <a:r>
              <a:rPr lang="en-AU" dirty="0">
                <a:latin typeface="Times New Roman" panose="02020603050405020304" pitchFamily="18" charset="0"/>
                <a:cs typeface="Times New Roman" panose="02020603050405020304" pitchFamily="18" charset="0"/>
              </a:rPr>
              <a:t> is the distance between them.</a:t>
            </a:r>
          </a:p>
        </p:txBody>
      </p:sp>
    </p:spTree>
    <p:extLst>
      <p:ext uri="{BB962C8B-B14F-4D97-AF65-F5344CB8AC3E}">
        <p14:creationId xmlns:p14="http://schemas.microsoft.com/office/powerpoint/2010/main" val="21911010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4128" y="476735"/>
            <a:ext cx="4097320" cy="1375637"/>
          </a:xfrm>
        </p:spPr>
        <p:txBody>
          <a:bodyPr>
            <a:normAutofit fontScale="90000"/>
          </a:bodyPr>
          <a:lstStyle/>
          <a:p>
            <a:r>
              <a:rPr lang="en-AU" b="1" dirty="0">
                <a:solidFill>
                  <a:srgbClr val="FF0000"/>
                </a:solidFill>
                <a:latin typeface="Times New Roman" panose="02020603050405020304" pitchFamily="18" charset="0"/>
                <a:cs typeface="Times New Roman" panose="02020603050405020304" pitchFamily="18" charset="0"/>
              </a:rPr>
              <a:t>Capacitances in Series</a:t>
            </a:r>
          </a:p>
        </p:txBody>
      </p:sp>
      <p:sp>
        <p:nvSpPr>
          <p:cNvPr id="3" name="Content Placeholder 2"/>
          <p:cNvSpPr>
            <a:spLocks noGrp="1"/>
          </p:cNvSpPr>
          <p:nvPr>
            <p:ph idx="1"/>
          </p:nvPr>
        </p:nvSpPr>
        <p:spPr>
          <a:xfrm>
            <a:off x="4562246" y="580326"/>
            <a:ext cx="7279116" cy="732642"/>
          </a:xfrm>
        </p:spPr>
        <p:txBody>
          <a:bodyPr>
            <a:noAutofit/>
          </a:bodyPr>
          <a:lstStyle/>
          <a:p>
            <a:pPr marL="0" indent="0" algn="just">
              <a:buNone/>
            </a:pPr>
            <a:r>
              <a:rPr lang="en-AU" dirty="0">
                <a:latin typeface="Times New Roman" panose="02020603050405020304" pitchFamily="18" charset="0"/>
                <a:cs typeface="Times New Roman" panose="02020603050405020304" pitchFamily="18" charset="0"/>
              </a:rPr>
              <a:t>Assume that two initially uncharged metal capacitor structures are connected in series as shown in the figure below:</a:t>
            </a:r>
            <a:endParaRPr lang="en-AU" dirty="0">
              <a:solidFill>
                <a:srgbClr val="0000FF"/>
              </a:solidFill>
              <a:latin typeface="Times New Roman" panose="02020603050405020304" pitchFamily="18" charset="0"/>
              <a:cs typeface="Times New Roman" panose="02020603050405020304" pitchFamily="18" charset="0"/>
            </a:endParaRPr>
          </a:p>
        </p:txBody>
      </p:sp>
      <p:pic>
        <p:nvPicPr>
          <p:cNvPr id="9" name="Picture 8"/>
          <p:cNvPicPr>
            <a:picLocks noChangeAspect="1"/>
          </p:cNvPicPr>
          <p:nvPr/>
        </p:nvPicPr>
        <p:blipFill>
          <a:blip r:embed="rId2"/>
          <a:stretch>
            <a:fillRect/>
          </a:stretch>
        </p:blipFill>
        <p:spPr>
          <a:xfrm>
            <a:off x="705689" y="1558764"/>
            <a:ext cx="3874197" cy="3945611"/>
          </a:xfrm>
          <a:prstGeom prst="rect">
            <a:avLst/>
          </a:prstGeom>
        </p:spPr>
      </p:pic>
      <p:sp>
        <p:nvSpPr>
          <p:cNvPr id="10" name="Rectangle 9"/>
          <p:cNvSpPr/>
          <p:nvPr/>
        </p:nvSpPr>
        <p:spPr>
          <a:xfrm>
            <a:off x="4610644" y="1432871"/>
            <a:ext cx="7101515" cy="646331"/>
          </a:xfrm>
          <a:prstGeom prst="rect">
            <a:avLst/>
          </a:prstGeom>
        </p:spPr>
        <p:txBody>
          <a:bodyPr wrap="square">
            <a:spAutoFit/>
          </a:bodyPr>
          <a:lstStyle/>
          <a:p>
            <a:r>
              <a:rPr lang="en-AU" dirty="0">
                <a:latin typeface="Times New Roman" panose="02020603050405020304" pitchFamily="18" charset="0"/>
                <a:cs typeface="Times New Roman" panose="02020603050405020304" pitchFamily="18" charset="0"/>
              </a:rPr>
              <a:t>The voltages which result from the presence of the charges on the structure are such that KVL gives:</a:t>
            </a:r>
          </a:p>
        </p:txBody>
      </p:sp>
      <p:pic>
        <p:nvPicPr>
          <p:cNvPr id="11" name="Picture 10"/>
          <p:cNvPicPr>
            <a:picLocks noChangeAspect="1"/>
          </p:cNvPicPr>
          <p:nvPr/>
        </p:nvPicPr>
        <p:blipFill>
          <a:blip r:embed="rId3"/>
          <a:stretch>
            <a:fillRect/>
          </a:stretch>
        </p:blipFill>
        <p:spPr>
          <a:xfrm>
            <a:off x="7245822" y="2379961"/>
            <a:ext cx="1209675" cy="447675"/>
          </a:xfrm>
          <a:prstGeom prst="rect">
            <a:avLst/>
          </a:prstGeom>
        </p:spPr>
      </p:pic>
      <p:sp>
        <p:nvSpPr>
          <p:cNvPr id="12" name="Rectangle 11"/>
          <p:cNvSpPr/>
          <p:nvPr/>
        </p:nvSpPr>
        <p:spPr>
          <a:xfrm>
            <a:off x="4744390" y="3162238"/>
            <a:ext cx="3768980" cy="369332"/>
          </a:xfrm>
          <a:prstGeom prst="rect">
            <a:avLst/>
          </a:prstGeom>
        </p:spPr>
        <p:txBody>
          <a:bodyPr wrap="none">
            <a:spAutoFit/>
          </a:bodyPr>
          <a:lstStyle/>
          <a:p>
            <a:r>
              <a:rPr lang="en-AU" dirty="0">
                <a:latin typeface="Times New Roman" panose="02020603050405020304" pitchFamily="18" charset="0"/>
                <a:cs typeface="Times New Roman" panose="02020603050405020304" pitchFamily="18" charset="0"/>
              </a:rPr>
              <a:t>But from the definition of capacitance:</a:t>
            </a:r>
          </a:p>
        </p:txBody>
      </p:sp>
      <p:pic>
        <p:nvPicPr>
          <p:cNvPr id="13" name="Picture 12"/>
          <p:cNvPicPr>
            <a:picLocks noChangeAspect="1"/>
          </p:cNvPicPr>
          <p:nvPr/>
        </p:nvPicPr>
        <p:blipFill>
          <a:blip r:embed="rId4"/>
          <a:stretch>
            <a:fillRect/>
          </a:stretch>
        </p:blipFill>
        <p:spPr>
          <a:xfrm>
            <a:off x="6670374" y="3928472"/>
            <a:ext cx="2771775" cy="704850"/>
          </a:xfrm>
          <a:prstGeom prst="rect">
            <a:avLst/>
          </a:prstGeom>
        </p:spPr>
      </p:pic>
      <p:sp>
        <p:nvSpPr>
          <p:cNvPr id="14" name="Rectangle 13"/>
          <p:cNvSpPr/>
          <p:nvPr/>
        </p:nvSpPr>
        <p:spPr>
          <a:xfrm>
            <a:off x="4691448" y="4778758"/>
            <a:ext cx="6960973" cy="369332"/>
          </a:xfrm>
          <a:prstGeom prst="rect">
            <a:avLst/>
          </a:prstGeom>
        </p:spPr>
        <p:txBody>
          <a:bodyPr wrap="square">
            <a:spAutoFit/>
          </a:bodyPr>
          <a:lstStyle/>
          <a:p>
            <a:r>
              <a:rPr lang="en-AU" dirty="0">
                <a:latin typeface="Times New Roman" panose="02020603050405020304" pitchFamily="18" charset="0"/>
                <a:cs typeface="Times New Roman" panose="02020603050405020304" pitchFamily="18" charset="0"/>
              </a:rPr>
              <a:t>Therefore, the capacitance of two series-connected capacitors is:</a:t>
            </a:r>
          </a:p>
        </p:txBody>
      </p:sp>
      <p:pic>
        <p:nvPicPr>
          <p:cNvPr id="15" name="Picture 14"/>
          <p:cNvPicPr>
            <a:picLocks noChangeAspect="1"/>
          </p:cNvPicPr>
          <p:nvPr/>
        </p:nvPicPr>
        <p:blipFill>
          <a:blip r:embed="rId5"/>
          <a:stretch>
            <a:fillRect/>
          </a:stretch>
        </p:blipFill>
        <p:spPr>
          <a:xfrm>
            <a:off x="7225155" y="5387896"/>
            <a:ext cx="1504950" cy="685800"/>
          </a:xfrm>
          <a:prstGeom prst="rect">
            <a:avLst/>
          </a:prstGeom>
        </p:spPr>
      </p:pic>
    </p:spTree>
    <p:extLst>
      <p:ext uri="{BB962C8B-B14F-4D97-AF65-F5344CB8AC3E}">
        <p14:creationId xmlns:p14="http://schemas.microsoft.com/office/powerpoint/2010/main" val="19860297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5253" y="315968"/>
            <a:ext cx="4097320" cy="1375637"/>
          </a:xfrm>
        </p:spPr>
        <p:txBody>
          <a:bodyPr>
            <a:normAutofit fontScale="90000"/>
          </a:bodyPr>
          <a:lstStyle/>
          <a:p>
            <a:r>
              <a:rPr lang="en-AU" b="1" dirty="0">
                <a:solidFill>
                  <a:srgbClr val="FF0000"/>
                </a:solidFill>
                <a:latin typeface="Times New Roman" panose="02020603050405020304" pitchFamily="18" charset="0"/>
                <a:cs typeface="Times New Roman" panose="02020603050405020304" pitchFamily="18" charset="0"/>
              </a:rPr>
              <a:t>Capacitances in Parallel</a:t>
            </a:r>
          </a:p>
        </p:txBody>
      </p:sp>
      <p:sp>
        <p:nvSpPr>
          <p:cNvPr id="3" name="Content Placeholder 2"/>
          <p:cNvSpPr>
            <a:spLocks noGrp="1"/>
          </p:cNvSpPr>
          <p:nvPr>
            <p:ph idx="1"/>
          </p:nvPr>
        </p:nvSpPr>
        <p:spPr>
          <a:xfrm>
            <a:off x="4558512" y="637466"/>
            <a:ext cx="7279116" cy="732642"/>
          </a:xfrm>
        </p:spPr>
        <p:txBody>
          <a:bodyPr>
            <a:noAutofit/>
          </a:bodyPr>
          <a:lstStyle/>
          <a:p>
            <a:pPr marL="0" indent="0" algn="just">
              <a:buNone/>
            </a:pPr>
            <a:r>
              <a:rPr lang="en-AU" dirty="0">
                <a:latin typeface="Times New Roman" panose="02020603050405020304" pitchFamily="18" charset="0"/>
                <a:cs typeface="Times New Roman" panose="02020603050405020304" pitchFamily="18" charset="0"/>
              </a:rPr>
              <a:t>Assume that two initially uncharged metal capacitor structures are connected in parallel with a battery as shown in the figure below:</a:t>
            </a:r>
            <a:endParaRPr lang="en-AU" dirty="0">
              <a:solidFill>
                <a:srgbClr val="0000FF"/>
              </a:solidFill>
              <a:latin typeface="Times New Roman" panose="02020603050405020304" pitchFamily="18" charset="0"/>
              <a:cs typeface="Times New Roman" panose="02020603050405020304" pitchFamily="18" charset="0"/>
            </a:endParaRPr>
          </a:p>
        </p:txBody>
      </p:sp>
      <p:sp>
        <p:nvSpPr>
          <p:cNvPr id="10" name="Rectangle 9"/>
          <p:cNvSpPr/>
          <p:nvPr/>
        </p:nvSpPr>
        <p:spPr>
          <a:xfrm>
            <a:off x="4610644" y="1432871"/>
            <a:ext cx="7101515" cy="923330"/>
          </a:xfrm>
          <a:prstGeom prst="rect">
            <a:avLst/>
          </a:prstGeom>
        </p:spPr>
        <p:txBody>
          <a:bodyPr wrap="square">
            <a:spAutoFit/>
          </a:bodyPr>
          <a:lstStyle/>
          <a:p>
            <a:pPr algn="just"/>
            <a:r>
              <a:rPr lang="en-AU" dirty="0">
                <a:latin typeface="Times New Roman" panose="02020603050405020304" pitchFamily="18" charset="0"/>
                <a:cs typeface="Times New Roman" panose="02020603050405020304" pitchFamily="18" charset="0"/>
              </a:rPr>
              <a:t>Upon connection of the battery of potential difference V to the parallel connected structure, charge will distribute itself between the capacitors C1 and C2 , such that:</a:t>
            </a:r>
          </a:p>
        </p:txBody>
      </p:sp>
      <p:pic>
        <p:nvPicPr>
          <p:cNvPr id="5" name="Picture 4"/>
          <p:cNvPicPr>
            <a:picLocks noChangeAspect="1"/>
          </p:cNvPicPr>
          <p:nvPr/>
        </p:nvPicPr>
        <p:blipFill>
          <a:blip r:embed="rId2"/>
          <a:stretch>
            <a:fillRect/>
          </a:stretch>
        </p:blipFill>
        <p:spPr>
          <a:xfrm>
            <a:off x="6501395" y="2572521"/>
            <a:ext cx="2790825" cy="457200"/>
          </a:xfrm>
          <a:prstGeom prst="rect">
            <a:avLst/>
          </a:prstGeom>
        </p:spPr>
      </p:pic>
      <p:sp>
        <p:nvSpPr>
          <p:cNvPr id="6" name="Rectangle 5"/>
          <p:cNvSpPr/>
          <p:nvPr/>
        </p:nvSpPr>
        <p:spPr>
          <a:xfrm>
            <a:off x="4649621" y="3382106"/>
            <a:ext cx="7096898" cy="646331"/>
          </a:xfrm>
          <a:prstGeom prst="rect">
            <a:avLst/>
          </a:prstGeom>
        </p:spPr>
        <p:txBody>
          <a:bodyPr wrap="square">
            <a:spAutoFit/>
          </a:bodyPr>
          <a:lstStyle/>
          <a:p>
            <a:r>
              <a:rPr lang="en-AU" dirty="0">
                <a:latin typeface="Times New Roman" panose="02020603050405020304" pitchFamily="18" charset="0"/>
                <a:cs typeface="Times New Roman" panose="02020603050405020304" pitchFamily="18" charset="0"/>
              </a:rPr>
              <a:t>From the definition of capacitance, the effective capacitance of the parallel connected structure </a:t>
            </a:r>
            <a:r>
              <a:rPr lang="en-AU" dirty="0" err="1">
                <a:latin typeface="Times New Roman" panose="02020603050405020304" pitchFamily="18" charset="0"/>
                <a:cs typeface="Times New Roman" panose="02020603050405020304" pitchFamily="18" charset="0"/>
              </a:rPr>
              <a:t>Cpar</a:t>
            </a:r>
            <a:r>
              <a:rPr lang="en-AU" dirty="0">
                <a:latin typeface="Times New Roman" panose="02020603050405020304" pitchFamily="18" charset="0"/>
                <a:cs typeface="Times New Roman" panose="02020603050405020304" pitchFamily="18" charset="0"/>
              </a:rPr>
              <a:t> is given by</a:t>
            </a:r>
          </a:p>
        </p:txBody>
      </p:sp>
      <p:pic>
        <p:nvPicPr>
          <p:cNvPr id="7" name="Picture 6"/>
          <p:cNvPicPr>
            <a:picLocks noChangeAspect="1"/>
          </p:cNvPicPr>
          <p:nvPr/>
        </p:nvPicPr>
        <p:blipFill>
          <a:blip r:embed="rId3"/>
          <a:stretch>
            <a:fillRect/>
          </a:stretch>
        </p:blipFill>
        <p:spPr>
          <a:xfrm>
            <a:off x="6501395" y="4219710"/>
            <a:ext cx="3105150" cy="647700"/>
          </a:xfrm>
          <a:prstGeom prst="rect">
            <a:avLst/>
          </a:prstGeom>
        </p:spPr>
      </p:pic>
      <p:pic>
        <p:nvPicPr>
          <p:cNvPr id="8" name="Picture 7"/>
          <p:cNvPicPr>
            <a:picLocks noChangeAspect="1"/>
          </p:cNvPicPr>
          <p:nvPr/>
        </p:nvPicPr>
        <p:blipFill>
          <a:blip r:embed="rId4"/>
          <a:stretch>
            <a:fillRect/>
          </a:stretch>
        </p:blipFill>
        <p:spPr>
          <a:xfrm>
            <a:off x="7384043" y="5453153"/>
            <a:ext cx="1628054" cy="509459"/>
          </a:xfrm>
          <a:prstGeom prst="rect">
            <a:avLst/>
          </a:prstGeom>
        </p:spPr>
      </p:pic>
      <p:sp>
        <p:nvSpPr>
          <p:cNvPr id="16" name="Rectangle 15"/>
          <p:cNvSpPr/>
          <p:nvPr/>
        </p:nvSpPr>
        <p:spPr>
          <a:xfrm>
            <a:off x="4691448" y="5031805"/>
            <a:ext cx="5365571" cy="369332"/>
          </a:xfrm>
          <a:prstGeom prst="rect">
            <a:avLst/>
          </a:prstGeom>
        </p:spPr>
        <p:txBody>
          <a:bodyPr wrap="none">
            <a:spAutoFit/>
          </a:bodyPr>
          <a:lstStyle/>
          <a:p>
            <a:r>
              <a:rPr lang="en-AU" dirty="0">
                <a:latin typeface="Times New Roman" panose="02020603050405020304" pitchFamily="18" charset="0"/>
                <a:cs typeface="Times New Roman" panose="02020603050405020304" pitchFamily="18" charset="0"/>
              </a:rPr>
              <a:t>The capacitance of two parallel-connected capacitors is:</a:t>
            </a:r>
          </a:p>
        </p:txBody>
      </p:sp>
      <p:sp>
        <p:nvSpPr>
          <p:cNvPr id="17" name="Rectangle 16"/>
          <p:cNvSpPr/>
          <p:nvPr/>
        </p:nvSpPr>
        <p:spPr>
          <a:xfrm>
            <a:off x="4499428" y="6091585"/>
            <a:ext cx="7692572" cy="369332"/>
          </a:xfrm>
          <a:prstGeom prst="rect">
            <a:avLst/>
          </a:prstGeom>
        </p:spPr>
        <p:txBody>
          <a:bodyPr wrap="square">
            <a:spAutoFit/>
          </a:bodyPr>
          <a:lstStyle/>
          <a:p>
            <a:r>
              <a:rPr lang="en-AU" b="1" dirty="0">
                <a:solidFill>
                  <a:srgbClr val="0000FF"/>
                </a:solidFill>
                <a:latin typeface="Times New Roman" panose="02020603050405020304" pitchFamily="18" charset="0"/>
                <a:cs typeface="Times New Roman" panose="02020603050405020304" pitchFamily="18" charset="0"/>
              </a:rPr>
              <a:t>In summary, capacitors in series and parallel are treated like conductance</a:t>
            </a:r>
          </a:p>
        </p:txBody>
      </p:sp>
      <p:sp>
        <p:nvSpPr>
          <p:cNvPr id="9" name="Rectangle 8"/>
          <p:cNvSpPr/>
          <p:nvPr/>
        </p:nvSpPr>
        <p:spPr>
          <a:xfrm>
            <a:off x="628230" y="1658722"/>
            <a:ext cx="3871198" cy="340128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4" name="Picture 3"/>
          <p:cNvPicPr>
            <a:picLocks noChangeAspect="1"/>
          </p:cNvPicPr>
          <p:nvPr/>
        </p:nvPicPr>
        <p:blipFill>
          <a:blip r:embed="rId5"/>
          <a:stretch>
            <a:fillRect/>
          </a:stretch>
        </p:blipFill>
        <p:spPr>
          <a:xfrm>
            <a:off x="365253" y="2696458"/>
            <a:ext cx="4288113" cy="1331979"/>
          </a:xfrm>
          <a:prstGeom prst="rect">
            <a:avLst/>
          </a:prstGeom>
        </p:spPr>
      </p:pic>
    </p:spTree>
    <p:extLst>
      <p:ext uri="{BB962C8B-B14F-4D97-AF65-F5344CB8AC3E}">
        <p14:creationId xmlns:p14="http://schemas.microsoft.com/office/powerpoint/2010/main" val="39128870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 calcmode="lin" valueType="num">
                                      <p:cBhvr>
                                        <p:cTn id="7" dur="500" fill="hold"/>
                                        <p:tgtEl>
                                          <p:spTgt spid="17"/>
                                        </p:tgtEl>
                                        <p:attrNameLst>
                                          <p:attrName>ppt_w</p:attrName>
                                        </p:attrNameLst>
                                      </p:cBhvr>
                                      <p:tavLst>
                                        <p:tav tm="0">
                                          <p:val>
                                            <p:fltVal val="0"/>
                                          </p:val>
                                        </p:tav>
                                        <p:tav tm="100000">
                                          <p:val>
                                            <p:strVal val="#ppt_w"/>
                                          </p:val>
                                        </p:tav>
                                      </p:tavLst>
                                    </p:anim>
                                    <p:anim calcmode="lin" valueType="num">
                                      <p:cBhvr>
                                        <p:cTn id="8" dur="500" fill="hold"/>
                                        <p:tgtEl>
                                          <p:spTgt spid="17"/>
                                        </p:tgtEl>
                                        <p:attrNameLst>
                                          <p:attrName>ppt_h</p:attrName>
                                        </p:attrNameLst>
                                      </p:cBhvr>
                                      <p:tavLst>
                                        <p:tav tm="0">
                                          <p:val>
                                            <p:fltVal val="0"/>
                                          </p:val>
                                        </p:tav>
                                        <p:tav tm="100000">
                                          <p:val>
                                            <p:strVal val="#ppt_h"/>
                                          </p:val>
                                        </p:tav>
                                      </p:tavLst>
                                    </p:anim>
                                    <p:animEffect transition="in" filter="fade">
                                      <p:cBhvr>
                                        <p:cTn id="9"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b="1" dirty="0">
                <a:latin typeface="Times New Roman" panose="02020603050405020304" pitchFamily="18" charset="0"/>
                <a:cs typeface="Times New Roman" panose="02020603050405020304" pitchFamily="18" charset="0"/>
              </a:rPr>
              <a:t>Capacitor v-</a:t>
            </a:r>
            <a:r>
              <a:rPr lang="en-AU" b="1" dirty="0" err="1">
                <a:latin typeface="Times New Roman" panose="02020603050405020304" pitchFamily="18" charset="0"/>
                <a:cs typeface="Times New Roman" panose="02020603050405020304" pitchFamily="18" charset="0"/>
              </a:rPr>
              <a:t>i</a:t>
            </a:r>
            <a:r>
              <a:rPr lang="en-AU" b="1" dirty="0">
                <a:latin typeface="Times New Roman" panose="02020603050405020304" pitchFamily="18" charset="0"/>
                <a:cs typeface="Times New Roman" panose="02020603050405020304" pitchFamily="18" charset="0"/>
              </a:rPr>
              <a:t> Relationships </a:t>
            </a:r>
          </a:p>
        </p:txBody>
      </p:sp>
      <p:pic>
        <p:nvPicPr>
          <p:cNvPr id="4" name="Picture 3"/>
          <p:cNvPicPr>
            <a:picLocks noChangeAspect="1"/>
          </p:cNvPicPr>
          <p:nvPr/>
        </p:nvPicPr>
        <p:blipFill>
          <a:blip r:embed="rId2"/>
          <a:stretch>
            <a:fillRect/>
          </a:stretch>
        </p:blipFill>
        <p:spPr>
          <a:xfrm>
            <a:off x="7933345" y="1034626"/>
            <a:ext cx="1177029" cy="911248"/>
          </a:xfrm>
          <a:prstGeom prst="rect">
            <a:avLst/>
          </a:prstGeom>
        </p:spPr>
      </p:pic>
      <p:sp>
        <p:nvSpPr>
          <p:cNvPr id="5" name="Rectangle 4"/>
          <p:cNvSpPr/>
          <p:nvPr/>
        </p:nvSpPr>
        <p:spPr>
          <a:xfrm>
            <a:off x="4521199" y="681069"/>
            <a:ext cx="6908801" cy="646331"/>
          </a:xfrm>
          <a:prstGeom prst="rect">
            <a:avLst/>
          </a:prstGeom>
        </p:spPr>
        <p:txBody>
          <a:bodyPr wrap="square">
            <a:spAutoFit/>
          </a:bodyPr>
          <a:lstStyle/>
          <a:p>
            <a:r>
              <a:rPr lang="en-AU" dirty="0">
                <a:latin typeface="Times New Roman" panose="02020603050405020304" pitchFamily="18" charset="0"/>
                <a:cs typeface="Times New Roman" panose="02020603050405020304" pitchFamily="18" charset="0"/>
              </a:rPr>
              <a:t>We now seek a v-</a:t>
            </a:r>
            <a:r>
              <a:rPr lang="en-AU" dirty="0" err="1">
                <a:latin typeface="Times New Roman" panose="02020603050405020304" pitchFamily="18" charset="0"/>
                <a:cs typeface="Times New Roman" panose="02020603050405020304" pitchFamily="18" charset="0"/>
              </a:rPr>
              <a:t>i</a:t>
            </a:r>
            <a:r>
              <a:rPr lang="en-AU" dirty="0">
                <a:latin typeface="Times New Roman" panose="02020603050405020304" pitchFamily="18" charset="0"/>
                <a:cs typeface="Times New Roman" panose="02020603050405020304" pitchFamily="18" charset="0"/>
              </a:rPr>
              <a:t> relationship for the capacitor. </a:t>
            </a:r>
          </a:p>
          <a:p>
            <a:r>
              <a:rPr lang="en-AU" dirty="0">
                <a:latin typeface="Times New Roman" panose="02020603050405020304" pitchFamily="18" charset="0"/>
                <a:cs typeface="Times New Roman" panose="02020603050405020304" pitchFamily="18" charset="0"/>
              </a:rPr>
              <a:t>From the definition of current:</a:t>
            </a:r>
          </a:p>
        </p:txBody>
      </p:sp>
      <p:sp>
        <p:nvSpPr>
          <p:cNvPr id="8" name="Rectangle 7"/>
          <p:cNvSpPr/>
          <p:nvPr/>
        </p:nvSpPr>
        <p:spPr>
          <a:xfrm>
            <a:off x="4673600" y="2515647"/>
            <a:ext cx="2885726" cy="369332"/>
          </a:xfrm>
          <a:prstGeom prst="rect">
            <a:avLst/>
          </a:prstGeom>
        </p:spPr>
        <p:txBody>
          <a:bodyPr wrap="none">
            <a:spAutoFit/>
          </a:bodyPr>
          <a:lstStyle/>
          <a:p>
            <a:r>
              <a:rPr lang="en-AU" dirty="0">
                <a:latin typeface="Times New Roman" panose="02020603050405020304" pitchFamily="18" charset="0"/>
                <a:cs typeface="Times New Roman" panose="02020603050405020304" pitchFamily="18" charset="0"/>
              </a:rPr>
              <a:t>Substitute q = </a:t>
            </a:r>
            <a:r>
              <a:rPr lang="en-AU" dirty="0" err="1">
                <a:latin typeface="Times New Roman" panose="02020603050405020304" pitchFamily="18" charset="0"/>
                <a:cs typeface="Times New Roman" panose="02020603050405020304" pitchFamily="18" charset="0"/>
              </a:rPr>
              <a:t>Cv</a:t>
            </a:r>
            <a:r>
              <a:rPr lang="en-AU" dirty="0">
                <a:latin typeface="Times New Roman" panose="02020603050405020304" pitchFamily="18" charset="0"/>
                <a:cs typeface="Times New Roman" panose="02020603050405020304" pitchFamily="18" charset="0"/>
              </a:rPr>
              <a:t> and obtain:</a:t>
            </a:r>
          </a:p>
        </p:txBody>
      </p:sp>
      <p:pic>
        <p:nvPicPr>
          <p:cNvPr id="9" name="Picture 8"/>
          <p:cNvPicPr>
            <a:picLocks noChangeAspect="1"/>
          </p:cNvPicPr>
          <p:nvPr/>
        </p:nvPicPr>
        <p:blipFill>
          <a:blip r:embed="rId3"/>
          <a:stretch>
            <a:fillRect/>
          </a:stretch>
        </p:blipFill>
        <p:spPr>
          <a:xfrm>
            <a:off x="7832961" y="2282341"/>
            <a:ext cx="1452262" cy="886126"/>
          </a:xfrm>
          <a:prstGeom prst="rect">
            <a:avLst/>
          </a:prstGeom>
        </p:spPr>
      </p:pic>
      <p:sp>
        <p:nvSpPr>
          <p:cNvPr id="10" name="Rectangle 9"/>
          <p:cNvSpPr/>
          <p:nvPr/>
        </p:nvSpPr>
        <p:spPr>
          <a:xfrm>
            <a:off x="5776539" y="5440615"/>
            <a:ext cx="3499676" cy="369332"/>
          </a:xfrm>
          <a:prstGeom prst="rect">
            <a:avLst/>
          </a:prstGeom>
          <a:ln>
            <a:solidFill>
              <a:srgbClr val="0000FF"/>
            </a:solidFill>
          </a:ln>
        </p:spPr>
        <p:txBody>
          <a:bodyPr wrap="none">
            <a:spAutoFit/>
          </a:bodyPr>
          <a:lstStyle/>
          <a:p>
            <a:r>
              <a:rPr lang="en-AU" dirty="0">
                <a:latin typeface="Times New Roman" panose="02020603050405020304" pitchFamily="18" charset="0"/>
                <a:cs typeface="Times New Roman" panose="02020603050405020304" pitchFamily="18" charset="0"/>
              </a:rPr>
              <a:t>The circuit symbol for the capacitor</a:t>
            </a:r>
          </a:p>
        </p:txBody>
      </p:sp>
      <p:pic>
        <p:nvPicPr>
          <p:cNvPr id="11" name="Picture 10"/>
          <p:cNvPicPr>
            <a:picLocks noChangeAspect="1"/>
          </p:cNvPicPr>
          <p:nvPr/>
        </p:nvPicPr>
        <p:blipFill>
          <a:blip r:embed="rId4"/>
          <a:stretch>
            <a:fillRect/>
          </a:stretch>
        </p:blipFill>
        <p:spPr>
          <a:xfrm>
            <a:off x="9414975" y="4782948"/>
            <a:ext cx="1253671" cy="1473063"/>
          </a:xfrm>
          <a:prstGeom prst="rect">
            <a:avLst/>
          </a:prstGeom>
        </p:spPr>
      </p:pic>
      <p:sp>
        <p:nvSpPr>
          <p:cNvPr id="12" name="Rectangle 11"/>
          <p:cNvSpPr/>
          <p:nvPr/>
        </p:nvSpPr>
        <p:spPr>
          <a:xfrm>
            <a:off x="4673600" y="3331057"/>
            <a:ext cx="7300686" cy="369332"/>
          </a:xfrm>
          <a:prstGeom prst="rect">
            <a:avLst/>
          </a:prstGeom>
        </p:spPr>
        <p:txBody>
          <a:bodyPr wrap="square">
            <a:spAutoFit/>
          </a:bodyPr>
          <a:lstStyle/>
          <a:p>
            <a:r>
              <a:rPr lang="en-AU" dirty="0">
                <a:latin typeface="Times New Roman" panose="02020603050405020304" pitchFamily="18" charset="0"/>
                <a:cs typeface="Times New Roman" panose="02020603050405020304" pitchFamily="18" charset="0"/>
              </a:rPr>
              <a:t>The capacitor voltage may be expressed in terms of the current by integrating</a:t>
            </a:r>
          </a:p>
        </p:txBody>
      </p:sp>
      <p:pic>
        <p:nvPicPr>
          <p:cNvPr id="13" name="Picture 12"/>
          <p:cNvPicPr>
            <a:picLocks noChangeAspect="1"/>
          </p:cNvPicPr>
          <p:nvPr/>
        </p:nvPicPr>
        <p:blipFill>
          <a:blip r:embed="rId5"/>
          <a:stretch>
            <a:fillRect/>
          </a:stretch>
        </p:blipFill>
        <p:spPr>
          <a:xfrm>
            <a:off x="6864501" y="3930479"/>
            <a:ext cx="2657046" cy="852469"/>
          </a:xfrm>
          <a:prstGeom prst="rect">
            <a:avLst/>
          </a:prstGeom>
        </p:spPr>
      </p:pic>
    </p:spTree>
    <p:extLst>
      <p:ext uri="{BB962C8B-B14F-4D97-AF65-F5344CB8AC3E}">
        <p14:creationId xmlns:p14="http://schemas.microsoft.com/office/powerpoint/2010/main" val="31969457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b="1" dirty="0">
                <a:latin typeface="Times New Roman" panose="02020603050405020304" pitchFamily="18" charset="0"/>
                <a:cs typeface="Times New Roman" panose="02020603050405020304" pitchFamily="18" charset="0"/>
              </a:rPr>
              <a:t>Capacitor v-</a:t>
            </a:r>
            <a:r>
              <a:rPr lang="en-AU" b="1" dirty="0" err="1">
                <a:latin typeface="Times New Roman" panose="02020603050405020304" pitchFamily="18" charset="0"/>
                <a:cs typeface="Times New Roman" panose="02020603050405020304" pitchFamily="18" charset="0"/>
              </a:rPr>
              <a:t>i</a:t>
            </a:r>
            <a:r>
              <a:rPr lang="en-AU" b="1" dirty="0">
                <a:latin typeface="Times New Roman" panose="02020603050405020304" pitchFamily="18" charset="0"/>
                <a:cs typeface="Times New Roman" panose="02020603050405020304" pitchFamily="18" charset="0"/>
              </a:rPr>
              <a:t> Relationships </a:t>
            </a:r>
          </a:p>
        </p:txBody>
      </p:sp>
      <p:pic>
        <p:nvPicPr>
          <p:cNvPr id="3" name="Picture 2"/>
          <p:cNvPicPr>
            <a:picLocks noChangeAspect="1"/>
          </p:cNvPicPr>
          <p:nvPr/>
        </p:nvPicPr>
        <p:blipFill>
          <a:blip r:embed="rId2"/>
          <a:stretch>
            <a:fillRect/>
          </a:stretch>
        </p:blipFill>
        <p:spPr>
          <a:xfrm>
            <a:off x="4960257" y="246741"/>
            <a:ext cx="6027058" cy="6371461"/>
          </a:xfrm>
          <a:prstGeom prst="rect">
            <a:avLst/>
          </a:prstGeom>
        </p:spPr>
      </p:pic>
      <p:pic>
        <p:nvPicPr>
          <p:cNvPr id="6" name="Picture 5"/>
          <p:cNvPicPr>
            <a:picLocks noChangeAspect="1"/>
          </p:cNvPicPr>
          <p:nvPr/>
        </p:nvPicPr>
        <p:blipFill>
          <a:blip r:embed="rId3"/>
          <a:stretch>
            <a:fillRect/>
          </a:stretch>
        </p:blipFill>
        <p:spPr>
          <a:xfrm>
            <a:off x="9291647" y="1171998"/>
            <a:ext cx="1452262" cy="886126"/>
          </a:xfrm>
          <a:prstGeom prst="rect">
            <a:avLst/>
          </a:prstGeom>
        </p:spPr>
      </p:pic>
    </p:spTree>
    <p:extLst>
      <p:ext uri="{BB962C8B-B14F-4D97-AF65-F5344CB8AC3E}">
        <p14:creationId xmlns:p14="http://schemas.microsoft.com/office/powerpoint/2010/main" val="40705576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b="1" dirty="0">
                <a:latin typeface="Times New Roman" panose="02020603050405020304" pitchFamily="18" charset="0"/>
                <a:cs typeface="Times New Roman" panose="02020603050405020304" pitchFamily="18" charset="0"/>
              </a:rPr>
              <a:t>Energy Stored in a Capacitor</a:t>
            </a:r>
          </a:p>
        </p:txBody>
      </p:sp>
      <p:sp>
        <p:nvSpPr>
          <p:cNvPr id="5" name="Rectangle 4"/>
          <p:cNvSpPr/>
          <p:nvPr/>
        </p:nvSpPr>
        <p:spPr>
          <a:xfrm>
            <a:off x="4546919" y="697608"/>
            <a:ext cx="6096000" cy="369332"/>
          </a:xfrm>
          <a:prstGeom prst="rect">
            <a:avLst/>
          </a:prstGeom>
        </p:spPr>
        <p:txBody>
          <a:bodyPr>
            <a:spAutoFit/>
          </a:bodyPr>
          <a:lstStyle/>
          <a:p>
            <a:r>
              <a:rPr lang="en-AU" dirty="0">
                <a:latin typeface="Times New Roman" panose="02020603050405020304" pitchFamily="18" charset="0"/>
                <a:cs typeface="Times New Roman" panose="02020603050405020304" pitchFamily="18" charset="0"/>
              </a:rPr>
              <a:t>The power delivered to a capacitor is:</a:t>
            </a:r>
          </a:p>
        </p:txBody>
      </p:sp>
      <p:pic>
        <p:nvPicPr>
          <p:cNvPr id="3" name="Picture 2"/>
          <p:cNvPicPr>
            <a:picLocks noChangeAspect="1"/>
          </p:cNvPicPr>
          <p:nvPr/>
        </p:nvPicPr>
        <p:blipFill>
          <a:blip r:embed="rId3"/>
          <a:stretch>
            <a:fillRect/>
          </a:stretch>
        </p:blipFill>
        <p:spPr>
          <a:xfrm>
            <a:off x="8091948" y="538558"/>
            <a:ext cx="1863891" cy="701700"/>
          </a:xfrm>
          <a:prstGeom prst="rect">
            <a:avLst/>
          </a:prstGeom>
        </p:spPr>
      </p:pic>
      <p:pic>
        <p:nvPicPr>
          <p:cNvPr id="6" name="Picture 5"/>
          <p:cNvPicPr>
            <a:picLocks noChangeAspect="1"/>
          </p:cNvPicPr>
          <p:nvPr/>
        </p:nvPicPr>
        <p:blipFill>
          <a:blip r:embed="rId4"/>
          <a:stretch>
            <a:fillRect/>
          </a:stretch>
        </p:blipFill>
        <p:spPr>
          <a:xfrm>
            <a:off x="7097211" y="5217543"/>
            <a:ext cx="1926683" cy="839560"/>
          </a:xfrm>
          <a:prstGeom prst="rect">
            <a:avLst/>
          </a:prstGeom>
        </p:spPr>
      </p:pic>
      <p:sp>
        <p:nvSpPr>
          <p:cNvPr id="4" name="Rectangle 3"/>
          <p:cNvSpPr/>
          <p:nvPr/>
        </p:nvSpPr>
        <p:spPr>
          <a:xfrm>
            <a:off x="4546919" y="1406830"/>
            <a:ext cx="4745851" cy="369332"/>
          </a:xfrm>
          <a:prstGeom prst="rect">
            <a:avLst/>
          </a:prstGeom>
        </p:spPr>
        <p:txBody>
          <a:bodyPr wrap="none">
            <a:spAutoFit/>
          </a:bodyPr>
          <a:lstStyle/>
          <a:p>
            <a:r>
              <a:rPr lang="en-AU" dirty="0">
                <a:latin typeface="Times New Roman" panose="02020603050405020304" pitchFamily="18" charset="0"/>
                <a:cs typeface="Times New Roman" panose="02020603050405020304" pitchFamily="18" charset="0"/>
              </a:rPr>
              <a:t>The energy stored in its electric field is therefore:</a:t>
            </a:r>
          </a:p>
        </p:txBody>
      </p:sp>
      <p:pic>
        <p:nvPicPr>
          <p:cNvPr id="7" name="Picture 6"/>
          <p:cNvPicPr>
            <a:picLocks noChangeAspect="1"/>
          </p:cNvPicPr>
          <p:nvPr/>
        </p:nvPicPr>
        <p:blipFill>
          <a:blip r:embed="rId5"/>
          <a:stretch>
            <a:fillRect/>
          </a:stretch>
        </p:blipFill>
        <p:spPr>
          <a:xfrm>
            <a:off x="6244770" y="1982355"/>
            <a:ext cx="3200400" cy="2257425"/>
          </a:xfrm>
          <a:prstGeom prst="rect">
            <a:avLst/>
          </a:prstGeom>
        </p:spPr>
      </p:pic>
      <mc:AlternateContent xmlns:mc="http://schemas.openxmlformats.org/markup-compatibility/2006" xmlns:a14="http://schemas.microsoft.com/office/drawing/2010/main">
        <mc:Choice Requires="a14">
          <p:sp>
            <p:nvSpPr>
              <p:cNvPr id="8" name="Rectangle 7"/>
              <p:cNvSpPr/>
              <p:nvPr/>
            </p:nvSpPr>
            <p:spPr>
              <a:xfrm>
                <a:off x="4546919" y="4406352"/>
                <a:ext cx="7220857" cy="646331"/>
              </a:xfrm>
              <a:prstGeom prst="rect">
                <a:avLst/>
              </a:prstGeom>
            </p:spPr>
            <p:txBody>
              <a:bodyPr wrap="square">
                <a:spAutoFit/>
              </a:bodyPr>
              <a:lstStyle/>
              <a:p>
                <a:r>
                  <a:rPr lang="en-AU" dirty="0">
                    <a:latin typeface="Times New Roman" panose="02020603050405020304" pitchFamily="18" charset="0"/>
                    <a:cs typeface="Times New Roman" panose="02020603050405020304" pitchFamily="18" charset="0"/>
                  </a:rPr>
                  <a:t>If the capacitor voltage is zero at  </a:t>
                </a:r>
                <a14:m>
                  <m:oMath xmlns:m="http://schemas.openxmlformats.org/officeDocument/2006/math">
                    <m:sSub>
                      <m:sSubPr>
                        <m:ctrlPr>
                          <a:rPr lang="en-AU" i="1" dirty="0" smtClean="0">
                            <a:latin typeface="Cambria Math" panose="02040503050406030204" pitchFamily="18" charset="0"/>
                            <a:cs typeface="Times New Roman" panose="02020603050405020304" pitchFamily="18" charset="0"/>
                          </a:rPr>
                        </m:ctrlPr>
                      </m:sSubPr>
                      <m:e>
                        <m:r>
                          <a:rPr lang="en-AU" b="0" i="1" dirty="0" smtClean="0">
                            <a:latin typeface="Cambria Math" panose="02040503050406030204" pitchFamily="18" charset="0"/>
                            <a:cs typeface="Times New Roman" panose="02020603050405020304" pitchFamily="18" charset="0"/>
                          </a:rPr>
                          <m:t>𝑡</m:t>
                        </m:r>
                      </m:e>
                      <m:sub>
                        <m:r>
                          <a:rPr lang="en-AU" b="0" i="1" dirty="0" smtClean="0">
                            <a:latin typeface="Cambria Math" panose="02040503050406030204" pitchFamily="18" charset="0"/>
                            <a:cs typeface="Times New Roman" panose="02020603050405020304" pitchFamily="18" charset="0"/>
                          </a:rPr>
                          <m:t>0</m:t>
                        </m:r>
                      </m:sub>
                    </m:sSub>
                    <m:r>
                      <a:rPr lang="en-AU" i="1" dirty="0" smtClean="0">
                        <a:latin typeface="Cambria Math" panose="02040503050406030204" pitchFamily="18" charset="0"/>
                        <a:cs typeface="Times New Roman" panose="02020603050405020304" pitchFamily="18" charset="0"/>
                      </a:rPr>
                      <m:t> </m:t>
                    </m:r>
                  </m:oMath>
                </a14:m>
                <a:r>
                  <a:rPr lang="en-AU" dirty="0">
                    <a:latin typeface="Times New Roman" panose="02020603050405020304" pitchFamily="18" charset="0"/>
                    <a:cs typeface="Times New Roman" panose="02020603050405020304" pitchFamily="18" charset="0"/>
                  </a:rPr>
                  <a:t>, then the electric field, and hence the stored capacitor energy,</a:t>
                </a:r>
                <a14:m>
                  <m:oMath xmlns:m="http://schemas.openxmlformats.org/officeDocument/2006/math">
                    <m:sSub>
                      <m:sSubPr>
                        <m:ctrlPr>
                          <a:rPr lang="en-AU" i="1" smtClean="0">
                            <a:latin typeface="Cambria Math" panose="02040503050406030204" pitchFamily="18" charset="0"/>
                            <a:cs typeface="Times New Roman" panose="02020603050405020304" pitchFamily="18" charset="0"/>
                          </a:rPr>
                        </m:ctrlPr>
                      </m:sSubPr>
                      <m:e>
                        <m:r>
                          <a:rPr lang="en-AU" b="0" i="1" smtClean="0">
                            <a:latin typeface="Cambria Math" panose="02040503050406030204" pitchFamily="18" charset="0"/>
                            <a:cs typeface="Times New Roman" panose="02020603050405020304" pitchFamily="18" charset="0"/>
                          </a:rPr>
                          <m:t> </m:t>
                        </m:r>
                        <m:r>
                          <a:rPr lang="en-AU" b="0" i="1" smtClean="0">
                            <a:latin typeface="Cambria Math" panose="02040503050406030204" pitchFamily="18" charset="0"/>
                            <a:cs typeface="Times New Roman" panose="02020603050405020304" pitchFamily="18" charset="0"/>
                          </a:rPr>
                          <m:t>𝑤</m:t>
                        </m:r>
                      </m:e>
                      <m:sub>
                        <m:r>
                          <a:rPr lang="en-AU" b="0" i="1" smtClean="0">
                            <a:latin typeface="Cambria Math" panose="02040503050406030204" pitchFamily="18" charset="0"/>
                            <a:cs typeface="Times New Roman" panose="02020603050405020304" pitchFamily="18" charset="0"/>
                          </a:rPr>
                          <m:t>𝑐</m:t>
                        </m:r>
                      </m:sub>
                    </m:sSub>
                  </m:oMath>
                </a14:m>
                <a:r>
                  <a:rPr lang="en-AU" dirty="0">
                    <a:latin typeface="Times New Roman" panose="02020603050405020304" pitchFamily="18" charset="0"/>
                    <a:cs typeface="Times New Roman" panose="02020603050405020304" pitchFamily="18" charset="0"/>
                  </a:rPr>
                  <a:t>(</a:t>
                </a:r>
                <a14:m>
                  <m:oMath xmlns:m="http://schemas.openxmlformats.org/officeDocument/2006/math">
                    <m:sSub>
                      <m:sSubPr>
                        <m:ctrlPr>
                          <a:rPr lang="en-AU" i="1" dirty="0">
                            <a:latin typeface="Cambria Math" panose="02040503050406030204" pitchFamily="18" charset="0"/>
                            <a:cs typeface="Times New Roman" panose="02020603050405020304" pitchFamily="18" charset="0"/>
                          </a:rPr>
                        </m:ctrlPr>
                      </m:sSubPr>
                      <m:e>
                        <m:r>
                          <a:rPr lang="en-AU" i="1" dirty="0">
                            <a:latin typeface="Cambria Math" panose="02040503050406030204" pitchFamily="18" charset="0"/>
                            <a:cs typeface="Times New Roman" panose="02020603050405020304" pitchFamily="18" charset="0"/>
                          </a:rPr>
                          <m:t>𝑡</m:t>
                        </m:r>
                      </m:e>
                      <m:sub>
                        <m:r>
                          <a:rPr lang="en-AU" i="1" dirty="0">
                            <a:latin typeface="Cambria Math" panose="02040503050406030204" pitchFamily="18" charset="0"/>
                            <a:cs typeface="Times New Roman" panose="02020603050405020304" pitchFamily="18" charset="0"/>
                          </a:rPr>
                          <m:t>0</m:t>
                        </m:r>
                      </m:sub>
                    </m:sSub>
                  </m:oMath>
                </a14:m>
                <a:r>
                  <a:rPr lang="en-AU" dirty="0">
                    <a:latin typeface="Times New Roman" panose="02020603050405020304" pitchFamily="18" charset="0"/>
                    <a:cs typeface="Times New Roman" panose="02020603050405020304" pitchFamily="18" charset="0"/>
                  </a:rPr>
                  <a:t>), is also zero at that instant. We then have</a:t>
                </a:r>
              </a:p>
            </p:txBody>
          </p:sp>
        </mc:Choice>
        <mc:Fallback xmlns="">
          <p:sp>
            <p:nvSpPr>
              <p:cNvPr id="8" name="Rectangle 7"/>
              <p:cNvSpPr>
                <a:spLocks noRot="1" noChangeAspect="1" noMove="1" noResize="1" noEditPoints="1" noAdjustHandles="1" noChangeArrowheads="1" noChangeShapeType="1" noTextEdit="1"/>
              </p:cNvSpPr>
              <p:nvPr/>
            </p:nvSpPr>
            <p:spPr>
              <a:xfrm>
                <a:off x="4546919" y="4406352"/>
                <a:ext cx="7220857" cy="646331"/>
              </a:xfrm>
              <a:prstGeom prst="rect">
                <a:avLst/>
              </a:prstGeom>
              <a:blipFill>
                <a:blip r:embed="rId6"/>
                <a:stretch>
                  <a:fillRect l="-760" t="-5660" b="-14151"/>
                </a:stretch>
              </a:blipFill>
            </p:spPr>
            <p:txBody>
              <a:bodyPr/>
              <a:lstStyle/>
              <a:p>
                <a:r>
                  <a:rPr lang="en-AU">
                    <a:noFill/>
                  </a:rPr>
                  <a:t> </a:t>
                </a:r>
              </a:p>
            </p:txBody>
          </p:sp>
        </mc:Fallback>
      </mc:AlternateContent>
    </p:spTree>
    <p:extLst>
      <p:ext uri="{BB962C8B-B14F-4D97-AF65-F5344CB8AC3E}">
        <p14:creationId xmlns:p14="http://schemas.microsoft.com/office/powerpoint/2010/main" val="1499532014"/>
      </p:ext>
    </p:extLst>
  </p:cSld>
  <p:clrMapOvr>
    <a:masterClrMapping/>
  </p:clrMapOvr>
</p:sld>
</file>

<file path=ppt/theme/theme1.xml><?xml version="1.0" encoding="utf-8"?>
<a:theme xmlns:a="http://schemas.openxmlformats.org/drawingml/2006/main" name="Atlas">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tlas">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tlas">
      <a:fillStyleLst>
        <a:solidFill>
          <a:schemeClr val="phClr"/>
        </a:solidFill>
        <a:gradFill rotWithShape="1">
          <a:gsLst>
            <a:gs pos="0">
              <a:schemeClr val="phClr">
                <a:tint val="62000"/>
                <a:alpha val="60000"/>
                <a:satMod val="109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hade val="90000"/>
            </a:schemeClr>
          </a:solidFill>
          <a:prstDash val="solid"/>
        </a:ln>
        <a:ln w="15875" cap="flat" cmpd="sng" algn="ctr">
          <a:solidFill>
            <a:schemeClr val="phClr">
              <a:shade val="90000"/>
            </a:schemeClr>
          </a:solidFill>
          <a:prstDash val="solid"/>
        </a:ln>
        <a:ln w="25400" cap="flat" cmpd="sng" algn="ctr">
          <a:solidFill>
            <a:schemeClr val="phClr"/>
          </a:solidFill>
          <a:prstDash val="solid"/>
        </a:ln>
      </a:lnStyleLst>
      <a:effectStyleLst>
        <a:effectStyle>
          <a:effectLst/>
        </a:effectStyle>
        <a:effectStyle>
          <a:effectLst/>
        </a:effectStyle>
        <a:effectStyle>
          <a:effectLst>
            <a:outerShdw blurRad="38100" dist="25400" dir="5400000" rotWithShape="0">
              <a:srgbClr val="000000">
                <a:alpha val="75000"/>
              </a:srgbClr>
            </a:outerShdw>
          </a:effectLst>
          <a:scene3d>
            <a:camera prst="orthographicFront">
              <a:rot lat="0" lon="0" rev="0"/>
            </a:camera>
            <a:lightRig rig="threePt" dir="tl"/>
          </a:scene3d>
          <a:sp3d>
            <a:bevelT w="0" h="0"/>
          </a:sp3d>
        </a:effectStyle>
      </a:effectStyleLst>
      <a:bgFillStyleLst>
        <a:solidFill>
          <a:schemeClr val="phClr"/>
        </a:solidFill>
        <a:solidFill>
          <a:schemeClr val="phClr"/>
        </a:solidFill>
        <a:gradFill rotWithShape="1">
          <a:gsLst>
            <a:gs pos="10000">
              <a:schemeClr val="phClr">
                <a:tint val="94000"/>
                <a:lumMod val="116000"/>
              </a:schemeClr>
            </a:gs>
            <a:gs pos="100000">
              <a:schemeClr val="phClr">
                <a:tint val="98000"/>
                <a:shade val="86000"/>
                <a:satMod val="90000"/>
                <a:lumMod val="88000"/>
              </a:schemeClr>
            </a:gs>
          </a:gsLst>
          <a:path path="circle">
            <a:fillToRect l="50000" t="15000" r="50000" b="169000"/>
          </a:path>
        </a:gradFill>
      </a:bgFillStyleLst>
    </a:fmtScheme>
  </a:themeElements>
  <a:objectDefaults/>
  <a:extraClrSchemeLst/>
  <a:extLst>
    <a:ext uri="{05A4C25C-085E-4340-85A3-A5531E510DB2}">
      <thm15:themeFamily xmlns:thm15="http://schemas.microsoft.com/office/thememl/2012/main" name="Atlas" id="{5156B0E4-0EB1-49FE-A26B-15F6F698AEC6}" vid="{508F7963-D0B5-43F7-BB2C-FCE3009C08E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86359508758B1B49B5196F552282E476" ma:contentTypeVersion="13" ma:contentTypeDescription="Create a new document." ma:contentTypeScope="" ma:versionID="f00710ff8518ab910a281e0e0841fed8">
  <xsd:schema xmlns:xsd="http://www.w3.org/2001/XMLSchema" xmlns:xs="http://www.w3.org/2001/XMLSchema" xmlns:p="http://schemas.microsoft.com/office/2006/metadata/properties" xmlns:ns3="dfc2343b-e61e-4632-9f50-8d7520bec1f2" xmlns:ns4="9ede3a19-07ce-4942-8b88-9e59a26d9a9a" targetNamespace="http://schemas.microsoft.com/office/2006/metadata/properties" ma:root="true" ma:fieldsID="49acf668555faae1e19662f87157b80a" ns3:_="" ns4:_="">
    <xsd:import namespace="dfc2343b-e61e-4632-9f50-8d7520bec1f2"/>
    <xsd:import namespace="9ede3a19-07ce-4942-8b88-9e59a26d9a9a"/>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3:MediaServiceAutoKeyPoints" minOccurs="0"/>
                <xsd:element ref="ns3:MediaServiceKeyPoints" minOccurs="0"/>
                <xsd:element ref="ns3:MediaServiceLocation"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fc2343b-e61e-4632-9f50-8d7520bec1f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ede3a19-07ce-4942-8b88-9e59a26d9a9a"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21969CE7-E234-4375-B1DC-556ABC5FCD70}">
  <ds:schemaRefs>
    <ds:schemaRef ds:uri="http://schemas.microsoft.com/sharepoint/v3/contenttype/forms"/>
  </ds:schemaRefs>
</ds:datastoreItem>
</file>

<file path=customXml/itemProps2.xml><?xml version="1.0" encoding="utf-8"?>
<ds:datastoreItem xmlns:ds="http://schemas.openxmlformats.org/officeDocument/2006/customXml" ds:itemID="{B9837DC9-0CDE-49D8-B860-D2A2F7B8BFF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fc2343b-e61e-4632-9f50-8d7520bec1f2"/>
    <ds:schemaRef ds:uri="9ede3a19-07ce-4942-8b88-9e59a26d9a9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389D0BE-354A-41B3-B67B-720491CB1271}">
  <ds:schemaRefs>
    <ds:schemaRef ds:uri="http://purl.org/dc/elements/1.1/"/>
    <ds:schemaRef ds:uri="http://schemas.microsoft.com/office/2006/documentManagement/types"/>
    <ds:schemaRef ds:uri="http://purl.org/dc/terms/"/>
    <ds:schemaRef ds:uri="http://schemas.openxmlformats.org/package/2006/metadata/core-properties"/>
    <ds:schemaRef ds:uri="dfc2343b-e61e-4632-9f50-8d7520bec1f2"/>
    <ds:schemaRef ds:uri="http://purl.org/dc/dcmitype/"/>
    <ds:schemaRef ds:uri="http://schemas.microsoft.com/office/infopath/2007/PartnerControls"/>
    <ds:schemaRef ds:uri="9ede3a19-07ce-4942-8b88-9e59a26d9a9a"/>
    <ds:schemaRef ds:uri="http://schemas.microsoft.com/office/2006/metadata/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TM16401371[[fn=Atlas]]</Template>
  <TotalTime>4310</TotalTime>
  <Words>708</Words>
  <Application>Microsoft Macintosh PowerPoint</Application>
  <PresentationFormat>Widescreen</PresentationFormat>
  <Paragraphs>48</Paragraphs>
  <Slides>10</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Calibri</vt:lpstr>
      <vt:lpstr>Calibri Light</vt:lpstr>
      <vt:lpstr>Cambria Math</vt:lpstr>
      <vt:lpstr>Rockwell</vt:lpstr>
      <vt:lpstr>Times New Roman</vt:lpstr>
      <vt:lpstr>Wingdings</vt:lpstr>
      <vt:lpstr>Atlas</vt:lpstr>
      <vt:lpstr>Tutorial 05  (Capacitance)</vt:lpstr>
      <vt:lpstr>Capacitor</vt:lpstr>
      <vt:lpstr>The capacitor is a linear circuit element</vt:lpstr>
      <vt:lpstr>Calculation of Capacitance</vt:lpstr>
      <vt:lpstr>Capacitances in Series</vt:lpstr>
      <vt:lpstr>Capacitances in Parallel</vt:lpstr>
      <vt:lpstr>Capacitor v-i Relationships </vt:lpstr>
      <vt:lpstr>Capacitor v-i Relationships </vt:lpstr>
      <vt:lpstr>Energy Stored in a Capacitor</vt:lpstr>
      <vt:lpstr>Summary</vt:lpstr>
    </vt:vector>
  </TitlesOfParts>
  <Company>University of Technology Sydney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Tutorial 04</dc:title>
  <dc:creator>Maral Ansari</dc:creator>
  <cp:lastModifiedBy>Peiyuan Qin</cp:lastModifiedBy>
  <cp:revision>128</cp:revision>
  <dcterms:created xsi:type="dcterms:W3CDTF">2021-03-14T01:05:52Z</dcterms:created>
  <dcterms:modified xsi:type="dcterms:W3CDTF">2023-03-18T02:28:48Z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0x01010086359508758B1B49B5196F552282E476</vt:lpwstr>
  </property>
  <property fmtid="{D5CDD505-2E9C-101B-9397-08002B2CF9AE}" pid="3" name="MSIP_Label_51a6c3db-1667-4f49-995a-8b9973972958_Enabled">
    <vt:lpwstr>true</vt:lpwstr>
  </property>
  <property fmtid="{D5CDD505-2E9C-101B-9397-08002B2CF9AE}" pid="4" name="MSIP_Label_51a6c3db-1667-4f49-995a-8b9973972958_SetDate">
    <vt:lpwstr>2021-09-05T01:49:50Z</vt:lpwstr>
  </property>
  <property fmtid="{D5CDD505-2E9C-101B-9397-08002B2CF9AE}" pid="5" name="MSIP_Label_51a6c3db-1667-4f49-995a-8b9973972958_Method">
    <vt:lpwstr>Standard</vt:lpwstr>
  </property>
  <property fmtid="{D5CDD505-2E9C-101B-9397-08002B2CF9AE}" pid="6" name="MSIP_Label_51a6c3db-1667-4f49-995a-8b9973972958_Name">
    <vt:lpwstr>UTS-Internal</vt:lpwstr>
  </property>
  <property fmtid="{D5CDD505-2E9C-101B-9397-08002B2CF9AE}" pid="7" name="MSIP_Label_51a6c3db-1667-4f49-995a-8b9973972958_SiteId">
    <vt:lpwstr>e8911c26-cf9f-4a9c-878e-527807be8791</vt:lpwstr>
  </property>
  <property fmtid="{D5CDD505-2E9C-101B-9397-08002B2CF9AE}" pid="8" name="MSIP_Label_51a6c3db-1667-4f49-995a-8b9973972958_ActionId">
    <vt:lpwstr>7784accc-6cc7-40fd-acb1-26239f3193f2</vt:lpwstr>
  </property>
  <property fmtid="{D5CDD505-2E9C-101B-9397-08002B2CF9AE}" pid="9" name="MSIP_Label_51a6c3db-1667-4f49-995a-8b9973972958_ContentBits">
    <vt:lpwstr>0</vt:lpwstr>
  </property>
</Properties>
</file>