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846" r:id="rId3"/>
    <p:sldId id="825" r:id="rId4"/>
    <p:sldId id="849" r:id="rId5"/>
    <p:sldId id="827" r:id="rId6"/>
    <p:sldId id="828" r:id="rId7"/>
    <p:sldId id="829" r:id="rId8"/>
    <p:sldId id="830" r:id="rId9"/>
    <p:sldId id="834" r:id="rId10"/>
    <p:sldId id="835" r:id="rId11"/>
    <p:sldId id="840" r:id="rId12"/>
    <p:sldId id="841" r:id="rId13"/>
    <p:sldId id="838" r:id="rId14"/>
    <p:sldId id="839" r:id="rId15"/>
    <p:sldId id="836" r:id="rId16"/>
    <p:sldId id="842" r:id="rId17"/>
    <p:sldId id="777" r:id="rId18"/>
    <p:sldId id="826" r:id="rId19"/>
    <p:sldId id="833" r:id="rId20"/>
    <p:sldId id="747" r:id="rId21"/>
    <p:sldId id="537" r:id="rId22"/>
    <p:sldId id="843" r:id="rId23"/>
    <p:sldId id="844" r:id="rId24"/>
    <p:sldId id="831" r:id="rId25"/>
    <p:sldId id="845" r:id="rId26"/>
    <p:sldId id="519" r:id="rId27"/>
    <p:sldId id="483" r:id="rId28"/>
    <p:sldId id="487" r:id="rId29"/>
    <p:sldId id="488" r:id="rId30"/>
    <p:sldId id="493" r:id="rId31"/>
    <p:sldId id="724" r:id="rId32"/>
    <p:sldId id="848" r:id="rId33"/>
    <p:sldId id="832" r:id="rId34"/>
    <p:sldId id="847" r:id="rId35"/>
    <p:sldId id="499" r:id="rId36"/>
    <p:sldId id="597" r:id="rId37"/>
    <p:sldId id="598" r:id="rId38"/>
    <p:sldId id="601" r:id="rId39"/>
    <p:sldId id="599" r:id="rId40"/>
    <p:sldId id="605" r:id="rId41"/>
    <p:sldId id="606" r:id="rId42"/>
    <p:sldId id="600" r:id="rId43"/>
    <p:sldId id="602" r:id="rId44"/>
    <p:sldId id="604" r:id="rId45"/>
    <p:sldId id="646" r:id="rId46"/>
    <p:sldId id="567" r:id="rId47"/>
    <p:sldId id="568" r:id="rId48"/>
    <p:sldId id="538" r:id="rId49"/>
    <p:sldId id="579" r:id="rId50"/>
    <p:sldId id="539" r:id="rId51"/>
    <p:sldId id="850" r:id="rId52"/>
    <p:sldId id="796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D1C72A3-448D-B648-A9BD-AF59BD9E6052}">
          <p14:sldIdLst>
            <p14:sldId id="256"/>
          </p14:sldIdLst>
        </p14:section>
        <p14:section name="Course management" id="{F01CC889-4519-FE40-BD6A-C4E2F2E19D79}">
          <p14:sldIdLst>
            <p14:sldId id="846"/>
          </p14:sldIdLst>
        </p14:section>
        <p14:section name="Review of last lecture" id="{37312179-E524-3240-B212-C2E147A3C75E}">
          <p14:sldIdLst>
            <p14:sldId id="825"/>
            <p14:sldId id="849"/>
          </p14:sldIdLst>
        </p14:section>
        <p14:section name="More undecidable problems" id="{24D517B6-5D68-584B-87C2-DAE09B78B6CC}">
          <p14:sldIdLst>
            <p14:sldId id="827"/>
            <p14:sldId id="828"/>
            <p14:sldId id="829"/>
            <p14:sldId id="830"/>
            <p14:sldId id="834"/>
            <p14:sldId id="835"/>
            <p14:sldId id="840"/>
            <p14:sldId id="841"/>
            <p14:sldId id="838"/>
            <p14:sldId id="839"/>
            <p14:sldId id="836"/>
            <p14:sldId id="842"/>
            <p14:sldId id="777"/>
          </p14:sldIdLst>
        </p14:section>
        <p14:section name="Nondeterministic Turing machines" id="{5EDE4440-47B1-A947-8EE1-123E2D342134}">
          <p14:sldIdLst>
            <p14:sldId id="826"/>
            <p14:sldId id="833"/>
            <p14:sldId id="747"/>
            <p14:sldId id="537"/>
            <p14:sldId id="843"/>
            <p14:sldId id="844"/>
          </p14:sldIdLst>
        </p14:section>
        <p14:section name="Complexity theory" id="{BBCE238A-7884-9145-8E09-426E0706247B}">
          <p14:sldIdLst>
            <p14:sldId id="831"/>
            <p14:sldId id="845"/>
            <p14:sldId id="519"/>
            <p14:sldId id="483"/>
            <p14:sldId id="487"/>
            <p14:sldId id="488"/>
            <p14:sldId id="493"/>
            <p14:sldId id="724"/>
            <p14:sldId id="848"/>
          </p14:sldIdLst>
        </p14:section>
        <p14:section name="NP" id="{CCE54D58-1832-B841-BD8E-4D8F7C3D05CA}">
          <p14:sldIdLst>
            <p14:sldId id="832"/>
            <p14:sldId id="847"/>
            <p14:sldId id="499"/>
            <p14:sldId id="597"/>
            <p14:sldId id="598"/>
            <p14:sldId id="601"/>
            <p14:sldId id="599"/>
            <p14:sldId id="605"/>
            <p14:sldId id="606"/>
            <p14:sldId id="600"/>
            <p14:sldId id="602"/>
            <p14:sldId id="604"/>
            <p14:sldId id="646"/>
            <p14:sldId id="567"/>
            <p14:sldId id="568"/>
          </p14:sldIdLst>
        </p14:section>
        <p14:section name="Time hierarchy" id="{DFC420E1-8DE5-0140-B212-FA60C2D72E54}">
          <p14:sldIdLst>
            <p14:sldId id="538"/>
            <p14:sldId id="579"/>
            <p14:sldId id="539"/>
          </p14:sldIdLst>
        </p14:section>
        <p14:section name="Conclusion" id="{93E30E51-B02D-FD42-99A7-BDDF43F8536D}">
          <p14:sldIdLst>
            <p14:sldId id="850"/>
            <p14:sldId id="79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06"/>
    <p:restoredTop sz="90317"/>
  </p:normalViewPr>
  <p:slideViewPr>
    <p:cSldViewPr snapToGrid="0" snapToObjects="1">
      <p:cViewPr varScale="1">
        <p:scale>
          <a:sx n="145" d="100"/>
          <a:sy n="145" d="100"/>
        </p:scale>
        <p:origin x="4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03T23:53:00.9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7747 7781 24575,'28'2'0,"3"0"0,8-2 0,8 0-1026,-19 0 1,1 0 1025,4 1 0,2-1 0,3 1 0,3 1 0,1 0 0,3 0 0,-2 0 0,7 0 0,0 0-825,-6 0 0,3-1 0,-4 1 825,6-2 0,-2 1 0,-1-1 0,0 0 0,0 0 0,0 0 0,-3 0 0,-1 0 168,-6 0 0,-1 0-168,-3 0 0,0 0 0,1 0 0,1 0 0,0 0 0,0 0 0,0 0 0,2 0 0,9 0 0,-3 0 0,3 0 0,-12 0 0,0 0-342,3 0 342,9 0 0,2 0 0,-3 0 864,-7 0-864,-2 0 2421,-2 0-2421,2 0 818,1 0-818,-3 0 429,0 0-429,-1 0 0,2 0 0,0 0 0,-2 0 0,-3 0 0,-2-1 0,-3-1 0,-2-1 0,-4 0 0,-1 0 0,1-1 0,2 0 0,2-1 0,3 1 0,1 2 0,1 1 0,-2 0 0,-2 1 0,-4 0 0,-1 0 0,-6 0 0,1 0 0,-4 0 0,4 0 0,1-1 0,1-2 0,2 0 0,-1-2 0,0 1 0,0-1 0,-2-1 0,-3 2 0,-1 1 0,-3 1 0,-1 0 0,-1-1 0,-2-1 0,-1 2 0,-1 0 0</inkml:trace>
  <inkml:trace contextRef="#ctx0" brushRef="#br0" timeOffset="3158">15998 7701 24575,'5'0'0,"0"0"0,-2 0 0,1 0 0,0 0 0,1 0 0,0 0 0,0 0 0,0 0 0,0 0 0,3 0 0,-2 0 0,2 0 0,-4 0 0,2 0 0,-2 0 0,1 0 0,0 0 0,0 0 0,0 0 0,0 0 0,1 0 0,1 0 0,0 0 0,2 0 0,-1 0 0,1 0 0,0 0 0,3 0 0,3 0 0,1 0 0,3 0 0,3 0 0,3 0 0,1 0 0,2 0 0,0 0 0,2 0 0,-2 0 0,0 0 0,-1 0 0,-1 0 0,1 0 0,6 0 0,-11 0 0,14 0 0,-11 0 0,7-3 0,1-1 0,0 0 0,5 1 0,-1 3 0,-1 0 0,13 0 0,-15 0 0,11 0 0,-14 0 0,-1 0 0,1 0 0,1 0 0,-3 0 0,-2 0 0,-1 0 0,5 0 0,3 0 0,4 0 0,1 0 0,-2 0 0,3 0 0,1 0 0,-3 0 0,-3 0 0,-4 0 0,-5 0 0,1 0 0,-10 0 0,3 0 0,-9 0 0,2 0 0,-2 0 0,0 0 0,-1 0 0,-2 0 0,-2 0 0,1 0 0,0 0 0,1 0 0,-1 0 0,-2 0 0,0 0 0,-3 0 0,0 0 0</inkml:trace>
  <inkml:trace contextRef="#ctx0" brushRef="#br0" timeOffset="4651">19706 7659 24575,'8'0'0,"3"0"0,5 0 0,3 0 0,6 0 0,7 0 0,10 0 0,-3 0 0,4 0 0,-8 0 0,2 0-985,16 0 1,1 0 984,-9 0 0,-1 0 0,5 0 0,1 0 0,0 0 0,2 0 0,-10 0 0,1 0 0,-2 0 0,2 1 0,-1-2 0,-5 0 0,2 0 0,-4-1 0,1 0 0,-2-1 0,9 1 0,2 0 0,-2-1 0,0 2 0,1 0 0,0 2 0,0-1 0,0 0 0,0 0 0,1 0-693,-4 0 0,1 0 693,0 0 0,0 0 0,1 0 0,-1 0 0,-1 0 0,0 0 0,-2 0 0,0 0-141,-7 0 0,-2 0 141,18 0 0,-5-2 0,-4-3 0,-2-5 0,-6-1 1791,-7 0-1791,-7 3 377,-6 4 0,-5 2 0,-4 1 0</inkml:trace>
  <inkml:trace contextRef="#ctx0" brushRef="#br0" timeOffset="5158">21973 7588 24575,'15'0'0,"3"0"0,4 0 0,1 0 0,-1 0 0,-1 0 0,-2 0 0,-3 0 0,-3 0 0,-3 0 0,-3 0 0,-2 0 0,0 0 0,0 0 0,-1 0 0,-2 0 0,0 0 0,-1 0 0</inkml:trace>
  <inkml:trace contextRef="#ctx0" brushRef="#br0" timeOffset="12266">21290 6726 24575,'0'-16'0,"0"0"0,0-2 0,0-3 0,0-4 0,0 5 0,0-7 0,0 1 0,0-4 0,0-5 0,0-1 0,0 1 0,0-6 0,0-1 0,0 1 0,0 2 0,0 6 0,0 6 0,0 2 0,0 2 0,0 0 0,-2 0 0,0-1 0,1-1 0,-1 0 0,0 1 0,1 2 0,-2 1 0,1 3 0,0 4 0,0 3 0,2 4 0,0 2 0,0 2 0,-1 1 0,1 1 0,-1 1 0</inkml:trace>
  <inkml:trace contextRef="#ctx0" brushRef="#br0" timeOffset="13733">21262 5902 24575,'-3'21'0,"0"-7"0,-5 8 0,0-3 0,-2 4 0,2-1 0,0 0 0,3-3 0,2-3 0,0-4 0,2-6 0,-1-1 0,0-1 0,-1-2 0,0 0 0,0-1 0,0 0 0,0 1 0,1-3 0,0-1 0,3-1 0,2-1 0,1 0 0,0-1 0,-1 0 0,-1-1 0,0 1 0,0 0 0,-1 0 0,1-1 0,0 0 0,0 0 0,1-1 0,0-1 0,1-1 0,0 1 0,0 0 0,1-1 0,0 1 0,1-1 0,-1 0 0,1 0 0,-1 2 0,0 0 0,1 2 0,0-1 0,-2 2 0,2 0 0,-2 2 0,1 1 0,0 0 0,0 1 0,0 0 0,-1 0 0,0 0 0,0 0 0,1 0 0,1 0 0,2 0 0,0 0 0,0 2 0,-1 2 0,1 0 0,0 3 0,1 1 0,0 2 0,0 3 0,2 2 0,-2 1 0,2 1 0,-2 1 0,-1-3 0,0-3 0,-3-2 0,1-1 0,0-1 0,-2-2 0,0 0 0,-2-4 0,2 1 0,-1-2 0,-1-1 0</inkml:trace>
  <inkml:trace contextRef="#ctx0" brushRef="#br0" timeOffset="20608">21518 4588 24575,'0'14'0,"0"4"0,0 7 0,0 6 0,0 7 0,0 5 0,0 5 0,0 0 0,0 2-662,0 1 662,0 0 0,0-2 0,0-16 0,0-1 0,0 14 0,0-16 0,0-1 0,0 7 92,0-2-92,0-1 0,0-3 0,0 2 0,0-12 0,0 3 497,0-8-497,1 1 73,0-1-73,1-2 0,-1-2 0,-1 0 0,0 1 0,0 0 0,0-1 0,0 0 0,0-1 0,0-2 0,0-2 0,0 0 0,0-3 0,0-2 0</inkml:trace>
  <inkml:trace contextRef="#ctx0" brushRef="#br0" timeOffset="21883">21462 4743 24575,'4'-3'0,"3"1"0,5 2 0,4 0 0,4 0 0,1 0 0,2 0 0,2 0 0,0 0 0,3 0 0,6 0 0,12 0 0,-14 0 0,14 0 0,-21 2 0,15 8 0,-3 4 0,-3 5 0,-3 5 0,-8-3 0,5 4 0,-5-1 0,-1 1 0,-2 2 0,-1 3 0,1 3 0,-3 4 0,-3 1 0,-2 1 0,-4-1 0,-1-1 0,1-1 0,-2-2 0,-2-5 0,-1 10 0,-3-8 0,-5 9 0,-8-7 0,-9-2 0,-7 0 0,-4 0 0,-2-3 0,-1-2 0,-1-3 0,-4-2 0,12-7 0,-9 1 0,9-8 0,-5 0 0,1-3 0,-1-2 0,2-2 0,1 0 0,0 0 0,2 0 0,2 0 0,3 0 0,4 0 0,2 2 0,1-1 0,0 1 0,3 1 0,1-2 0,3 0 0,3 0 0,1-1 0,2 0 0,1 0 0,1 0 0</inkml:trace>
  <inkml:trace contextRef="#ctx0" brushRef="#br0" timeOffset="22758">22489 4762 24575,'3'18'0,"-1"3"0,-2 11 0,0 9 0,0 0 0,0 9-634,0-22 0,0 0 634,0 3 0,0 0 0,0 4 0,0 1 0,0-2 0,0-1 0,0-3 0,0-1 90,0 24-90,0-3 0,0-3 0,0-2 0,0-6 0,0-7 0,0-6 0,0-5 0,0-5 948,0-4-948,0-2 230,0-2-230,0-1 0,0 0 0,0-1 0,0-3 0,0-2 0</inkml:trace>
  <inkml:trace contextRef="#ctx0" brushRef="#br0" timeOffset="23475">22632 4777 24575,'22'0'0,"9"0"0,13 0 0,10 0-1335,-2 0 1335,-22 0 0,-2 0 0,9 0 435,11 0-435,-17 0 221,4 0-221,-8 0 0,-6 0 0,-6 0 679,-4 0-679,-3 0 0,-5 0 0,-4 0 0</inkml:trace>
  <inkml:trace contextRef="#ctx0" brushRef="#br0" timeOffset="24117">22587 5371 24575,'13'0'0,"1"0"0,4 0 0,6 0 0,5 0 0,14 0 0,-11 0 0,10 0 0,-16 0 0,7 0 0,-3 0 0,2 0 0,-7 0 0,-6 0 0,-4 0 0,-6 0 0,-2 0 0,-2 0 0,-4 0 0,1 0 0</inkml:trace>
  <inkml:trace contextRef="#ctx0" brushRef="#br0" timeOffset="25449">23212 5670 24575,'3'-24'0,"4"-7"0,6-7 0,4-8-1437,2-6 1437,-10 25 0,-1-1 0,1 0 0,0-1 0,2-2 0,0 1 0,1-4 0,0 0-868,2-3 0,0-2 868,2-4 0,1-1 0,0-4 0,0 0 0,-1 2 0,-1 2 0,-1 2 0,0 1 0,-3 5 0,0 1 51,-2 3 1,0 1-52,1 1 0,-1 1 0,7-19 0,-2 9 645,-3 10-645,-3 5 1698,0 2-1698,-3 8 727,2-1-727,-3 7 0,0 0 0,0 3 0,-1 2 0,1 2 0,1 1 0,0 0 0,0 0 0,1 1 0,0 6 0,3 8 0,1 13 0,3 17-712,-6-15 0,0 2 712,1 6 0,1 2 0,-1 1 0,0 2 0,2 2 0,-1 0 0,1 0 0,-1-2 0,1-2 0,0-2 0,0-1 0,0-1-392,0-5 0,0-1 392,2-1 0,0 0 0,0-3 0,1-1 0,1 1 0,1 0 0,12 20-299,-3-7 299,0 0 0,-1-7 0,1-2 0,-3-4 0,2-3 1343,-11-11-1343,6 2 829,-10-9-829,3 2 335,-2-4-335,0 1 0,-6-5 0,-3-3 0,-1 1 0,-3-2 0</inkml:trace>
  <inkml:trace contextRef="#ctx0" brushRef="#br0" timeOffset="26424">23345 5368 24575,'5'0'0,"1"0"0,5 0 0,4 0 0,9 0 0,2 0 0,7 0 0,2 0 0,-3 0 0,5 0 0,-6 0 0,1 0 0,3 0 0,-14 0 0,8 0 0,-10 0 0,6 0 0,1 0 0,1 0 0,-2 0 0,-1 0 0,4 0 0,-1 0 0,0 0 0,-4 0 0,-8 0 0,-3 0 0,-3 0 0,-2 0 0,-2 0 0,-2 0 0,-1 0 0</inkml:trace>
  <inkml:trace contextRef="#ctx0" brushRef="#br0" timeOffset="56274">17254 6689 24575,'1'-6'0,"2"0"0,1 0 0,2-2 0,1-1 0,-1 0 0,2 0 0,1-1 0,0 1 0,0 2 0,-1 1 0,0 1 0,-1 1 0,0-1 0,0 0 0,0 0 0,0 1 0,-2 1 0,1 1 0,-1-1 0,0 0 0,-1 1 0,0 0 0,-1 0 0,-2 0 0,1 0 0,0-2 0,1 0 0,-1 0 0,-1 0 0,0 2 0,0 1 0,1 0 0,1 1 0,-1-1 0,0-1 0,1 1 0,-1 0 0,1 1 0,-1-2 0,1 1 0,-1 0 0,0 0 0,2 1 0,0 0 0,0 0 0,1 0 0,1 0 0,-1 0 0,0 0 0,0 0 0,0 0 0,1 0 0,-1 0 0,1 0 0,-3 0 0,2 0 0,0 0 0,2 0 0,0 0 0,-1 0 0,2 0 0,-1 0 0,0 0 0,2 0 0,-1 0 0,0 0 0,1 0 0,0 0 0,3 0 0,1 0 0,2 0 0,-1 0 0,0 0 0,1 0 0,-1 0 0,1 0 0,4 0 0,-4 0 0,5 0 0,-7 0 0,1 0 0,0 0 0,0 0 0,2 0 0,-3 0 0,2 0 0,-4 0 0,2 0 0,-2 0 0,0 0 0,0 0 0,2 0 0,0 0 0,1 0 0,0 0 0,-1 0 0,1 0 0,-1 0 0,1 0 0,1 0 0,-1 0 0,1 0 0,8 0 0,-5 0 0,5 0 0,-6 0 0,-1 0 0,0 0 0,1 0 0,-1 0 0,1 0 0,2 0 0,0 0 0,3 0 0,3-1 0,1-1 0,1 0 0,6-2 0,-11 3 0,10-4 0,-12 4 0,5-3 0,0 1 0,-1 0 0,1 0 0,1 1 0,1-1 0,1 1 0,-1-1 0,0 0 0,-3 1 0,-3 0 0,-1-1 0,-4 2 0,-1-1 0,-1 1 0,-1 0 0,-1 0 0,0-1 0,1 0 0,-1 0 0,2-1 0,0-1 0,1 0 0,1-1 0,0 0 0,1 1 0,-2 0 0,1 0 0,-1-1 0,0 1 0,0-1 0,4-1 0,-6 4 0,7-2 0,-5 2 0,5 0 0,1 0 0,1-2 0,1 1 0,-1-2 0,3 0 0,4 1 0,11-5 0,2-2 0,5-3 0,-1-4 0,-6 0 0,0 0 0,-1-1 0,-3 0 0,1 1 0,-5 3 0,-4 3 0,-2 2 0,3 0 0,1-1 0,5-1 0,0 0 0,-2-4 0,6-7 0,-1-1 0,-8 2 0,-8 8 0,-7 7 0,15-11 0,-3 6 0,-1-4 0,3-2-728,-2 1 0,0 1 728,10-7 0,2 0-905,3-4 1,0-1 904,-4 4 0,-1 0 0,-2 3 0,-2 0-368,-3 3 1,-2 0 367,-1 2 0,-1 1 0,-1-1 0,0 1 0,18-13 0,-8 4 1261,-5 3-1261,-2 2 1864,-3 2-1864,10-8 875,-11 8-875,4-4 0,-13 10 0,-3 3 0,-1 1 0,-2 1 0,-2 2 0,-1 1 0,-1 1 0,-1-1 0,0 0 0,-1 1 0,-1-1 0,0 1 0,1 0 0,-1 1 0,1 1 0,-1-1 0,-1 1 0,0-1 0</inkml:trace>
  <inkml:trace contextRef="#ctx0" brushRef="#br0" timeOffset="57475">20741 5361 24575,'8'0'0,"2"0"0,1 0 0,1 0 0,0 0 0,-3 0 0,1 0 0,-1 0 0,1 0 0,2 0 0,-1 0 0,1 0 0,-1 0 0,3 0 0,1 0 0,1 0 0,-1 0 0,-3 0 0,-1 0 0,-2 0 0,0 0 0,-2 0 0,2 0 0,3 0 0,0 0 0,5 0 0,-4 0 0,3 0 0,-7 0 0,-2 0 0,-1 0 0,0 0 0,-2 0 0,0 1 0,-2 1 0,-2 0 0,0 1 0,0 0 0,0 0 0,0 1 0,-2 0 0,-3 6 0,-3 4 0,-9 16 0,6-7 0,-10 14 0,8-11 0,-6 8 0,2-2 0,1-2 0,3-5 0,2-6 0,3-6 0,2-2 0,2-5 0,2-1 0,0 0 0,2-2 0,-1-1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D9340-F897-D94C-B4A8-9CA8D383764D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37B75-55FC-F144-AD9C-CE5B265FED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821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1237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6AB1D-DAF5-45F1-9BFA-07D3B3F1156D}" type="slidenum">
              <a:rPr lang="en-US" smtClean="0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579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582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23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7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9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380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B0C59-76EC-4814-8E48-7E6759CF9380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600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6429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75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B0C59-76EC-4814-8E48-7E6759CF9380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71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65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4A14C-8EE4-432B-B68E-2C318CAAF389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828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612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2EB-B1C1-4D45-8F2A-0DB79D2647F4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69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2EB-B1C1-4D45-8F2A-0DB79D2647F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067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ECD2EB-B1C1-4D45-8F2A-0DB79D2647F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3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3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5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76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18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86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4A14C-8EE4-432B-B68E-2C318CAAF389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847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5687CB-6429-4A65-A414-3D76EB0599BA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38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41C55-88BC-A141-8D35-18406D1D3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8D2AA9-70F2-A641-8E21-9682559B5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F4631-0B24-D745-9F3F-95A66AEE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1A06B-0C0A-A24B-95F8-4A6BC320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31526-C5B8-0449-A1C7-B6A5F3821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093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885FE-C1FC-314A-9C08-294136068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E86FF-4DFD-DA4E-8898-F82FBA3E0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3C4C9-BA9E-9B4E-873B-F510BEA8E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E232E0-C1DB-F94B-BE97-47D7FEDD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7D4668-A962-6549-A6FB-D2A1431D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4912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1CA722-F4B9-AD4F-8A93-4BBD7FC93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E6A2F9-1EF1-FE49-A227-5BD023737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02845-32C4-C24E-8C4B-E00BF0A51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3F739-DDE7-FD4B-918A-AACDF40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7B848-8F7F-BE48-B0F3-35095E66A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811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2314659F-E18D-486B-805A-567739542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23664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0ED0-B97D-3C41-A59D-C33B80BD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19431-0D16-D04E-8558-6DEECF7FB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B713D9-1717-4048-B7B1-3BE898236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55672-2BEB-3848-808C-31376340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154E1-B2CF-354D-844E-1032B7114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20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0394E-396C-BE48-A00C-977BB23FD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C6388-F5A5-D842-91B2-FF6F744B2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41BF1-F1B4-6D47-A2CA-A6308652E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1F8FD-AAE1-1842-BAAE-F64B5B89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11A8B1-7480-1B44-ABD5-8DC19A18D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598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AB458-DEEC-0E48-93A7-08D21CCFE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2C30A1-A119-7042-9543-F697B45FF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4741F-E4ED-234B-A870-754E6455A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51F3CB-8BAD-994F-835F-2CBA7B647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D0F9D-7854-8247-8399-2189205C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BDE45-F009-6F43-81A8-EC5B7D9DA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186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B5912-2C4C-B844-AD9D-CBFEA0BC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22C66-5BD5-F643-A18A-02E11825D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8F5406-3DB3-5449-ACF5-ECAAE505D2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7F670-831D-E04E-9E62-69B867595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5C08C-851C-2A41-A4F5-5D01770598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757FFB-D573-0044-B6A1-DDDAA1739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5ACBE2-FAD0-9446-9846-4E47A6A82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7438CB-C1BF-BC48-A17B-6D81F20B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6445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4BED-6032-784C-8DDF-EF44329CF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81F8B7-3943-2440-AF08-31E6777EA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FFE4E-EA85-D64C-8098-E484BD397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50545-4AE4-1C45-B79F-AD496A576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713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D4E4C1-D518-4243-9321-34BBB6B972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D4D778-DC66-6B4A-9022-212FEB43C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65FA9-6DD7-8049-A2F4-751BD70DE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473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A7903-4967-DD41-94B9-B09E3045E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1A76-D36A-F647-B29F-6FD45C72E2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7631-0362-6F4E-A448-151D6265BD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87D17-942C-2E4B-AF17-0511D77C5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E773F-D07C-EC43-98C6-24995B8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5377C-6E37-484F-BD4E-1214C26B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58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C51ED-1494-A94C-A3AB-62931DFC3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D159BB-10F2-C04E-A2BB-7D3C2DC20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A39F7C-E621-8846-94DC-117501AB5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FB9B3-6474-3949-9577-7D1975B0F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FA3C2-8214-F249-A04E-7AD667CAE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C0AB8B-EEDB-324D-824E-3A7001E7D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8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1E2A72-F2F4-734B-B327-2EF882E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4D212-4B2B-BE41-82FD-1171B7B7D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2B60B-B15E-F341-B34B-F58E6F26B1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026E6-6EF3-9740-B2AB-74F0F5EEA110}" type="datetimeFigureOut">
              <a:rPr lang="en-AU" smtClean="0"/>
              <a:t>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4BCF4-5A6C-244C-8822-C67B3BBDAB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208F4-BDAE-5041-B8B0-88D80FCDC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C5BAE-5F63-C947-84D7-C16C9DC1F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512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t/thank-you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9ECC2-740D-3B42-87CD-53792385EC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41080</a:t>
            </a:r>
            <a:r>
              <a:rPr lang="zh-CN" altLang="en-US"/>
              <a:t> </a:t>
            </a:r>
            <a:r>
              <a:rPr lang="en-US" altLang="zh-CN" dirty="0"/>
              <a:t>Theory</a:t>
            </a:r>
            <a:r>
              <a:rPr lang="zh-CN" altLang="en-US"/>
              <a:t> </a:t>
            </a:r>
            <a:r>
              <a:rPr lang="en-US" altLang="zh-CN" dirty="0"/>
              <a:t>of</a:t>
            </a:r>
            <a:r>
              <a:rPr lang="zh-CN" altLang="en-US"/>
              <a:t> </a:t>
            </a:r>
            <a:r>
              <a:rPr lang="en-US" altLang="zh-CN" dirty="0"/>
              <a:t>Computing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87F25B-DB57-5943-99F5-35F9837E4A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Week </a:t>
            </a:r>
            <a:r>
              <a:rPr lang="en-US" dirty="0"/>
              <a:t>9</a:t>
            </a:r>
            <a:r>
              <a:rPr lang="en-AU" dirty="0"/>
              <a:t>, Spring </a:t>
            </a:r>
            <a:r>
              <a:rPr lang="en-US" altLang="zh-CN" dirty="0"/>
              <a:t>2023</a:t>
            </a:r>
            <a:endParaRPr lang="en-AU" dirty="0"/>
          </a:p>
          <a:p>
            <a:r>
              <a:rPr lang="en-AU" dirty="0" err="1"/>
              <a:t>Youming</a:t>
            </a:r>
            <a:r>
              <a:rPr lang="en-AU" dirty="0"/>
              <a:t> </a:t>
            </a:r>
            <a:r>
              <a:rPr lang="en-AU" dirty="0" err="1"/>
              <a:t>Qiao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22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6D3985-0214-E546-85FA-4CCBA28B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Semantic properties of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38AE3-9339-0547-AB7D-A80EA98272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/>
                  <a:t>Intuitively, a property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 of TMs is </a:t>
                </a:r>
                <a:r>
                  <a:rPr lang="en-AU">
                    <a:solidFill>
                      <a:schemeClr val="accent2"/>
                    </a:solidFill>
                  </a:rPr>
                  <a:t>semantic</a:t>
                </a:r>
                <a:r>
                  <a:rPr lang="en-AU"/>
                  <a:t>, if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 respects the languages of the TM</a:t>
                </a:r>
              </a:p>
              <a:p>
                <a:r>
                  <a:rPr lang="en-AU"/>
                  <a:t>Formally, a property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 of TMs is </a:t>
                </a:r>
                <a:r>
                  <a:rPr lang="en-AU">
                    <a:solidFill>
                      <a:schemeClr val="accent2"/>
                    </a:solidFill>
                  </a:rPr>
                  <a:t>semantic</a:t>
                </a:r>
                <a:r>
                  <a:rPr lang="en-AU"/>
                  <a:t>, if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AU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AU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AU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AU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AU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AU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AU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/>
                  <a:t>.</a:t>
                </a:r>
              </a:p>
              <a:p>
                <a:r>
                  <a:rPr lang="en-AU" b="1"/>
                  <a:t>Question</a:t>
                </a:r>
                <a:r>
                  <a:rPr lang="en-AU"/>
                  <a:t>: Why the property</a:t>
                </a:r>
              </a:p>
              <a:p>
                <a:pPr marL="0" indent="0" algn="ctr">
                  <a:buNone/>
                </a:pPr>
                <a:r>
                  <a:rPr lang="en-AU"/>
                  <a:t>P(M)=1 if and only if M has 154 states </a:t>
                </a:r>
              </a:p>
              <a:p>
                <a:pPr marL="0" indent="0">
                  <a:buNone/>
                </a:pPr>
                <a:r>
                  <a:rPr lang="en-AU"/>
                  <a:t>   is not semantic?</a:t>
                </a:r>
              </a:p>
              <a:p>
                <a:r>
                  <a:rPr lang="en-AU"/>
                  <a:t>Let M be a TM with 154 states. Let M’ be the TM by adding some “useless” states in M. Then L(M)=L(M’), but P(M)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AU"/>
                  <a:t>P(M’).</a:t>
                </a:r>
              </a:p>
              <a:p>
                <a:pPr marL="0" indent="0">
                  <a:buNone/>
                </a:pPr>
                <a:endParaRPr lang="en-AU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338AE3-9339-0547-AB7D-A80EA98272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b="-290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75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9A64C-EE51-904C-957A-FEA977EF1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Trivial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943D2-FAD7-DB4D-9EBB-15FBAF2561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/>
              <a:t>Some properties are about semantics, but they are trivial</a:t>
            </a:r>
          </a:p>
          <a:p>
            <a:r>
              <a:rPr lang="en-AU">
                <a:solidFill>
                  <a:srgbClr val="FFFF00"/>
                </a:solidFill>
              </a:rPr>
              <a:t>P</a:t>
            </a:r>
            <a:r>
              <a:rPr lang="en-AU"/>
              <a:t>(</a:t>
            </a:r>
            <a:r>
              <a:rPr lang="en-AU">
                <a:solidFill>
                  <a:srgbClr val="00B0F0"/>
                </a:solidFill>
              </a:rPr>
              <a:t>M</a:t>
            </a:r>
            <a:r>
              <a:rPr lang="en-AU"/>
              <a:t>)=1 if and only if L(</a:t>
            </a:r>
            <a:r>
              <a:rPr lang="en-AU">
                <a:solidFill>
                  <a:srgbClr val="00B0F0"/>
                </a:solidFill>
              </a:rPr>
              <a:t>M</a:t>
            </a:r>
            <a:r>
              <a:rPr lang="en-AU"/>
              <a:t>) is recognisable by a TM</a:t>
            </a:r>
          </a:p>
          <a:p>
            <a:pPr lvl="1"/>
            <a:r>
              <a:rPr lang="en-AU"/>
              <a:t>Trivial to decide, because L(M) is recognisable by M</a:t>
            </a:r>
          </a:p>
          <a:p>
            <a:r>
              <a:rPr lang="en-AU">
                <a:solidFill>
                  <a:srgbClr val="FFFF00"/>
                </a:solidFill>
              </a:rPr>
              <a:t>P</a:t>
            </a:r>
            <a:r>
              <a:rPr lang="en-AU"/>
              <a:t>(</a:t>
            </a:r>
            <a:r>
              <a:rPr lang="en-AU">
                <a:solidFill>
                  <a:srgbClr val="00B0F0"/>
                </a:solidFill>
              </a:rPr>
              <a:t>M</a:t>
            </a:r>
            <a:r>
              <a:rPr lang="en-AU"/>
              <a:t>)=1 if and only if L(</a:t>
            </a:r>
            <a:r>
              <a:rPr lang="en-AU">
                <a:solidFill>
                  <a:srgbClr val="00B0F0"/>
                </a:solidFill>
              </a:rPr>
              <a:t>M</a:t>
            </a:r>
            <a:r>
              <a:rPr lang="en-AU"/>
              <a:t>) is either empty or non-empty</a:t>
            </a:r>
          </a:p>
          <a:p>
            <a:pPr lvl="1"/>
            <a:r>
              <a:rPr lang="en-AU"/>
              <a:t>Trivial to decide, because this holds for sure </a:t>
            </a:r>
          </a:p>
          <a:p>
            <a:r>
              <a:rPr lang="en-AU"/>
              <a:t>Formally, a property </a:t>
            </a:r>
            <a:r>
              <a:rPr lang="en-AU">
                <a:solidFill>
                  <a:srgbClr val="FFFF00"/>
                </a:solidFill>
              </a:rPr>
              <a:t>P</a:t>
            </a:r>
            <a:r>
              <a:rPr lang="en-AU"/>
              <a:t> is </a:t>
            </a:r>
            <a:r>
              <a:rPr lang="en-AU">
                <a:solidFill>
                  <a:schemeClr val="accent2"/>
                </a:solidFill>
              </a:rPr>
              <a:t>trivial</a:t>
            </a:r>
            <a:r>
              <a:rPr lang="en-AU"/>
              <a:t> if every </a:t>
            </a:r>
            <a:r>
              <a:rPr lang="en-AU">
                <a:solidFill>
                  <a:srgbClr val="00B0F0"/>
                </a:solidFill>
              </a:rPr>
              <a:t>M </a:t>
            </a:r>
            <a:r>
              <a:rPr lang="en-AU"/>
              <a:t>satisfies </a:t>
            </a:r>
            <a:r>
              <a:rPr lang="en-AU">
                <a:solidFill>
                  <a:srgbClr val="FFFF00"/>
                </a:solidFill>
              </a:rPr>
              <a:t>P</a:t>
            </a:r>
            <a:r>
              <a:rPr lang="en-AU"/>
              <a:t>, or no </a:t>
            </a:r>
            <a:r>
              <a:rPr lang="en-AU">
                <a:solidFill>
                  <a:srgbClr val="00B0F0"/>
                </a:solidFill>
              </a:rPr>
              <a:t>M</a:t>
            </a:r>
            <a:r>
              <a:rPr lang="en-AU"/>
              <a:t> satisfy </a:t>
            </a:r>
            <a:r>
              <a:rPr lang="en-AU">
                <a:solidFill>
                  <a:srgbClr val="FFFF00"/>
                </a:solidFill>
              </a:rPr>
              <a:t>P</a:t>
            </a:r>
            <a:endParaRPr lang="en-AU"/>
          </a:p>
          <a:p>
            <a:pPr lvl="1"/>
            <a:r>
              <a:rPr lang="en-AU"/>
              <a:t>That is, </a:t>
            </a:r>
            <a:r>
              <a:rPr lang="en-AU">
                <a:solidFill>
                  <a:srgbClr val="FFFF00"/>
                </a:solidFill>
              </a:rPr>
              <a:t>P</a:t>
            </a:r>
            <a:r>
              <a:rPr lang="en-AU"/>
              <a:t>(</a:t>
            </a:r>
            <a:r>
              <a:rPr lang="en-AU">
                <a:solidFill>
                  <a:srgbClr val="00B0F0"/>
                </a:solidFill>
              </a:rPr>
              <a:t>M</a:t>
            </a:r>
            <a:r>
              <a:rPr lang="en-AU"/>
              <a:t>)=1 for every </a:t>
            </a:r>
            <a:r>
              <a:rPr lang="en-AU">
                <a:solidFill>
                  <a:srgbClr val="00B0F0"/>
                </a:solidFill>
              </a:rPr>
              <a:t>M</a:t>
            </a:r>
            <a:r>
              <a:rPr lang="en-AU"/>
              <a:t>, or </a:t>
            </a:r>
            <a:r>
              <a:rPr lang="en-AU">
                <a:solidFill>
                  <a:srgbClr val="FFFF00"/>
                </a:solidFill>
              </a:rPr>
              <a:t>P</a:t>
            </a:r>
            <a:r>
              <a:rPr lang="en-AU"/>
              <a:t>(</a:t>
            </a:r>
            <a:r>
              <a:rPr lang="en-AU">
                <a:solidFill>
                  <a:srgbClr val="00B0F0"/>
                </a:solidFill>
              </a:rPr>
              <a:t>M</a:t>
            </a:r>
            <a:r>
              <a:rPr lang="en-AU"/>
              <a:t>)=0 for every </a:t>
            </a:r>
            <a:r>
              <a:rPr lang="en-AU">
                <a:solidFill>
                  <a:srgbClr val="00B0F0"/>
                </a:solidFill>
              </a:rPr>
              <a:t>M</a:t>
            </a:r>
            <a:endParaRPr lang="en-AU"/>
          </a:p>
          <a:p>
            <a:r>
              <a:rPr lang="en-AU"/>
              <a:t>Trivial properties can be decided easily</a:t>
            </a:r>
          </a:p>
        </p:txBody>
      </p:sp>
    </p:spTree>
    <p:extLst>
      <p:ext uri="{BB962C8B-B14F-4D97-AF65-F5344CB8AC3E}">
        <p14:creationId xmlns:p14="http://schemas.microsoft.com/office/powerpoint/2010/main" val="202258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43CCC-8346-2243-8902-BA78D9F44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Rice’s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18C11-8A4B-DE44-8549-266C66DE70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AU" b="1"/>
                  <a:t>Theorem</a:t>
                </a:r>
                <a:r>
                  <a:rPr lang="en-AU"/>
                  <a:t> [Rice]. Let </a:t>
                </a:r>
                <a:r>
                  <a:rPr lang="en-US">
                    <a:solidFill>
                      <a:srgbClr val="FFFF00"/>
                    </a:solidFill>
                    <a:cs typeface="Calibri" pitchFamily="34" charset="0"/>
                  </a:rPr>
                  <a:t>P : {Turing Machines}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>
                    <a:solidFill>
                      <a:srgbClr val="FFFF00"/>
                    </a:solidFill>
                    <a:cs typeface="Calibri" pitchFamily="34" charset="0"/>
                  </a:rPr>
                  <a:t> {0,1}</a:t>
                </a:r>
                <a:r>
                  <a:rPr lang="en-AU"/>
                  <a:t> be a </a:t>
                </a:r>
                <a:r>
                  <a:rPr lang="en-AU">
                    <a:solidFill>
                      <a:schemeClr val="accent2"/>
                    </a:solidFill>
                  </a:rPr>
                  <a:t>non-trivial</a:t>
                </a:r>
                <a:r>
                  <a:rPr lang="en-AU"/>
                  <a:t> </a:t>
                </a:r>
                <a:r>
                  <a:rPr lang="en-AU">
                    <a:solidFill>
                      <a:srgbClr val="00B0F0"/>
                    </a:solidFill>
                  </a:rPr>
                  <a:t>semantic</a:t>
                </a:r>
                <a:r>
                  <a:rPr lang="en-AU"/>
                  <a:t> property. Then </a:t>
                </a:r>
                <a:r>
                  <a:rPr lang="en-AU">
                    <a:solidFill>
                      <a:srgbClr val="FFFF00"/>
                    </a:solidFill>
                  </a:rPr>
                  <a:t>L</a:t>
                </a:r>
                <a:r>
                  <a:rPr lang="en-AU" baseline="-25000">
                    <a:solidFill>
                      <a:srgbClr val="FFFF00"/>
                    </a:solidFill>
                  </a:rPr>
                  <a:t>P</a:t>
                </a:r>
                <a:r>
                  <a:rPr lang="en-AU">
                    <a:solidFill>
                      <a:srgbClr val="FFFF00"/>
                    </a:solidFill>
                  </a:rPr>
                  <a:t>={ M : P(M)=1} </a:t>
                </a:r>
                <a:r>
                  <a:rPr lang="en-AU"/>
                  <a:t>is undecidable.</a:t>
                </a:r>
              </a:p>
              <a:p>
                <a:pPr marL="0" indent="0">
                  <a:buNone/>
                </a:pPr>
                <a:r>
                  <a:rPr lang="en-AU" b="1"/>
                  <a:t>Proof</a:t>
                </a:r>
                <a:r>
                  <a:rPr lang="en-AU"/>
                  <a:t>: Reduce A</a:t>
                </a:r>
                <a:r>
                  <a:rPr lang="en-AU" baseline="-25000"/>
                  <a:t>TM</a:t>
                </a:r>
                <a:r>
                  <a:rPr lang="en-AU"/>
                  <a:t> to L</a:t>
                </a:r>
                <a:r>
                  <a:rPr lang="en-AU" baseline="-25000"/>
                  <a:t>P</a:t>
                </a:r>
              </a:p>
              <a:p>
                <a:pPr lvl="1"/>
                <a:r>
                  <a:rPr lang="en-AU"/>
                  <a:t>A</a:t>
                </a:r>
                <a:r>
                  <a:rPr lang="en-AU" baseline="-25000"/>
                  <a:t>TM</a:t>
                </a:r>
                <a:r>
                  <a:rPr lang="en-AU"/>
                  <a:t>={(M, w) : M is a TM, M accepts w}</a:t>
                </a:r>
              </a:p>
              <a:p>
                <a:r>
                  <a:rPr lang="en-AU"/>
                  <a:t>The idea is to construct an </a:t>
                </a:r>
                <a:r>
                  <a:rPr lang="en-AU">
                    <a:solidFill>
                      <a:srgbClr val="7030A0"/>
                    </a:solidFill>
                  </a:rPr>
                  <a:t>auxiliary machine</a:t>
                </a:r>
                <a:r>
                  <a:rPr lang="en-AU"/>
                  <a:t> which uses “whether M accepts w” as a guard to testing the property</a:t>
                </a:r>
              </a:p>
              <a:p>
                <a:r>
                  <a:rPr lang="en-AU"/>
                  <a:t>Let </a:t>
                </a:r>
                <a:r>
                  <a:rPr lang="en-AU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AU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 be a machine that rejects everything (L(M</a:t>
                </a:r>
                <a14:m>
                  <m:oMath xmlns:m="http://schemas.openxmlformats.org/officeDocument/2006/math">
                    <m:r>
                      <a:rPr lang="en-AU" i="1" baseline="-2500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)=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)</a:t>
                </a:r>
              </a:p>
              <a:p>
                <a:r>
                  <a:rPr lang="en-AU"/>
                  <a:t>Let us assume that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FF0000"/>
                    </a:solidFill>
                  </a:rPr>
                  <a:t>M</a:t>
                </a:r>
                <a14:m>
                  <m:oMath xmlns:m="http://schemas.openxmlformats.org/officeDocument/2006/math">
                    <m:r>
                      <a:rPr lang="en-AU" i="1" baseline="-25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)=0</a:t>
                </a:r>
              </a:p>
              <a:p>
                <a:pPr lvl="1"/>
                <a:r>
                  <a:rPr lang="en-AU"/>
                  <a:t>If P(M</a:t>
                </a:r>
                <a14:m>
                  <m:oMath xmlns:m="http://schemas.openxmlformats.org/officeDocument/2006/math">
                    <m:r>
                      <a:rPr lang="en-AU" i="1" baseline="-2500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)=1, we can consider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¬</m:t>
                    </m:r>
                  </m:oMath>
                </a14:m>
                <a:r>
                  <a:rPr lang="en-AU"/>
                  <a:t>L</a:t>
                </a:r>
                <a:r>
                  <a:rPr lang="en-AU" baseline="-25000"/>
                  <a:t>P </a:t>
                </a:r>
                <a:r>
                  <a:rPr lang="en-AU"/>
                  <a:t>and do the rest.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FB18C11-8A4B-DE44-8549-266C66DE70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476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12EFD-CD46-304E-8925-C2D83116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Constructing auxiliary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3233-45C1-234D-96D0-5DB57F6BF4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/>
                  <a:t>Let </a:t>
                </a:r>
                <a:r>
                  <a:rPr lang="en-AU">
                    <a:solidFill>
                      <a:srgbClr val="00B050"/>
                    </a:solidFill>
                  </a:rPr>
                  <a:t>M</a:t>
                </a:r>
                <a:r>
                  <a:rPr lang="en-AU" baseline="-25000">
                    <a:solidFill>
                      <a:srgbClr val="00B050"/>
                    </a:solidFill>
                  </a:rPr>
                  <a:t>P</a:t>
                </a:r>
                <a:r>
                  <a:rPr lang="en-AU"/>
                  <a:t> be a machine in </a:t>
                </a:r>
                <a:r>
                  <a:rPr lang="en-AU">
                    <a:solidFill>
                      <a:srgbClr val="FFFF00"/>
                    </a:solidFill>
                  </a:rPr>
                  <a:t>L</a:t>
                </a:r>
                <a:r>
                  <a:rPr lang="en-AU" baseline="-25000">
                    <a:solidFill>
                      <a:srgbClr val="FFFF00"/>
                    </a:solidFill>
                  </a:rPr>
                  <a:t>P </a:t>
                </a:r>
                <a:r>
                  <a:rPr lang="en-AU"/>
                  <a:t>(i.e.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00B050"/>
                    </a:solidFill>
                  </a:rPr>
                  <a:t>M</a:t>
                </a:r>
                <a:r>
                  <a:rPr lang="en-AU" baseline="-25000">
                    <a:solidFill>
                      <a:srgbClr val="00B050"/>
                    </a:solidFill>
                  </a:rPr>
                  <a:t>P</a:t>
                </a:r>
                <a:r>
                  <a:rPr lang="en-AU"/>
                  <a:t>)=1)</a:t>
                </a:r>
                <a:endParaRPr lang="en-AU" baseline="-25000"/>
              </a:p>
              <a:p>
                <a:r>
                  <a:rPr lang="en-AU"/>
                  <a:t>Construct an auxiliary machine </a:t>
                </a:r>
                <a:r>
                  <a:rPr lang="en-AU">
                    <a:solidFill>
                      <a:srgbClr val="FF0000"/>
                    </a:solidFill>
                  </a:rPr>
                  <a:t>X(</a:t>
                </a:r>
                <a:r>
                  <a:rPr lang="en-AU">
                    <a:solidFill>
                      <a:srgbClr val="00B050"/>
                    </a:solidFill>
                  </a:rPr>
                  <a:t>M</a:t>
                </a:r>
                <a:r>
                  <a:rPr lang="en-AU" baseline="-25000">
                    <a:solidFill>
                      <a:srgbClr val="00B050"/>
                    </a:solidFill>
                  </a:rPr>
                  <a:t>P</a:t>
                </a:r>
                <a:r>
                  <a:rPr lang="en-AU">
                    <a:solidFill>
                      <a:srgbClr val="FF0000"/>
                    </a:solidFill>
                  </a:rPr>
                  <a:t>,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  <a:r>
                  <a:rPr lang="en-AU">
                    <a:solidFill>
                      <a:srgbClr val="FF0000"/>
                    </a:solidFill>
                  </a:rPr>
                  <a:t>,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>
                    <a:solidFill>
                      <a:srgbClr val="FF0000"/>
                    </a:solidFill>
                  </a:rPr>
                  <a:t>) </a:t>
                </a:r>
                <a:r>
                  <a:rPr lang="en-AU"/>
                  <a:t>that does the following:</a:t>
                </a:r>
              </a:p>
              <a:p>
                <a:pPr>
                  <a:buFont typeface="Wingdings" pitchFamily="2" charset="2"/>
                  <a:buChar char="Ø"/>
                </a:pPr>
                <a:r>
                  <a:rPr lang="en-AU"/>
                  <a:t>On input </a:t>
                </a:r>
                <a:r>
                  <a:rPr lang="en-AU">
                    <a:solidFill>
                      <a:srgbClr val="00B0F0"/>
                    </a:solidFill>
                  </a:rPr>
                  <a:t>x</a:t>
                </a:r>
                <a:r>
                  <a:rPr lang="en-AU"/>
                  <a:t>: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/>
                  <a:t>Run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  <a:r>
                  <a:rPr lang="en-AU"/>
                  <a:t> on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. </a:t>
                </a:r>
              </a:p>
              <a:p>
                <a:pPr lvl="1"/>
                <a:r>
                  <a:rPr lang="en-AU"/>
                  <a:t>If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  <a:r>
                  <a:rPr lang="en-AU"/>
                  <a:t> accepts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, go to step 2. </a:t>
                </a:r>
              </a:p>
              <a:p>
                <a:pPr lvl="1"/>
                <a:r>
                  <a:rPr lang="en-AU"/>
                  <a:t>If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  <a:r>
                  <a:rPr lang="en-AU"/>
                  <a:t> rejects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 or loops, loop.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AU"/>
                  <a:t>Run </a:t>
                </a:r>
                <a:r>
                  <a:rPr lang="en-AU">
                    <a:solidFill>
                      <a:srgbClr val="00B050"/>
                    </a:solidFill>
                  </a:rPr>
                  <a:t>M</a:t>
                </a:r>
                <a:r>
                  <a:rPr lang="en-AU" baseline="-25000">
                    <a:solidFill>
                      <a:srgbClr val="00B050"/>
                    </a:solidFill>
                  </a:rPr>
                  <a:t>P</a:t>
                </a:r>
                <a:r>
                  <a:rPr lang="en-AU"/>
                  <a:t> on </a:t>
                </a:r>
                <a:r>
                  <a:rPr lang="en-AU">
                    <a:solidFill>
                      <a:srgbClr val="00B0F0"/>
                    </a:solidFill>
                  </a:rPr>
                  <a:t>x</a:t>
                </a:r>
                <a:r>
                  <a:rPr lang="en-AU"/>
                  <a:t>, and ACCEPT if and only if </a:t>
                </a:r>
                <a:r>
                  <a:rPr lang="en-AU">
                    <a:solidFill>
                      <a:srgbClr val="00B050"/>
                    </a:solidFill>
                  </a:rPr>
                  <a:t>M</a:t>
                </a:r>
                <a:r>
                  <a:rPr lang="en-AU" baseline="-25000">
                    <a:solidFill>
                      <a:srgbClr val="00B050"/>
                    </a:solidFill>
                  </a:rPr>
                  <a:t>P</a:t>
                </a:r>
                <a:r>
                  <a:rPr lang="en-AU"/>
                  <a:t> accepts </a:t>
                </a:r>
                <a:r>
                  <a:rPr lang="en-AU">
                    <a:solidFill>
                      <a:srgbClr val="00B0F0"/>
                    </a:solidFill>
                  </a:rPr>
                  <a:t>x</a:t>
                </a:r>
                <a:r>
                  <a:rPr lang="en-AU"/>
                  <a:t>.</a:t>
                </a:r>
              </a:p>
              <a:p>
                <a:r>
                  <a:rPr lang="en-AU"/>
                  <a:t>If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  <a:r>
                  <a:rPr lang="en-AU"/>
                  <a:t> accepts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, then L(</a:t>
                </a:r>
                <a:r>
                  <a:rPr lang="en-AU">
                    <a:solidFill>
                      <a:srgbClr val="FF0000"/>
                    </a:solidFill>
                  </a:rPr>
                  <a:t>X</a:t>
                </a:r>
                <a:r>
                  <a:rPr lang="en-AU"/>
                  <a:t>)=L(</a:t>
                </a:r>
                <a:r>
                  <a:rPr lang="en-AU">
                    <a:solidFill>
                      <a:srgbClr val="00B050"/>
                    </a:solidFill>
                  </a:rPr>
                  <a:t>M</a:t>
                </a:r>
                <a:r>
                  <a:rPr lang="en-AU" baseline="-25000">
                    <a:solidFill>
                      <a:srgbClr val="00B050"/>
                    </a:solidFill>
                  </a:rPr>
                  <a:t>P</a:t>
                </a:r>
                <a:r>
                  <a:rPr lang="en-AU"/>
                  <a:t>). So </a:t>
                </a:r>
                <a:r>
                  <a:rPr lang="en-AU">
                    <a:solidFill>
                      <a:srgbClr val="FF0000"/>
                    </a:solidFill>
                  </a:rPr>
                  <a:t>X</a:t>
                </a:r>
                <a:r>
                  <a:rPr lang="en-AU"/>
                  <a:t> satisfies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.</a:t>
                </a:r>
              </a:p>
              <a:p>
                <a:r>
                  <a:rPr lang="en-AU"/>
                  <a:t>If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  <a:r>
                  <a:rPr lang="en-AU"/>
                  <a:t> does not accept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, then L(</a:t>
                </a:r>
                <a:r>
                  <a:rPr lang="en-AU">
                    <a:solidFill>
                      <a:srgbClr val="FF0000"/>
                    </a:solidFill>
                  </a:rPr>
                  <a:t>X</a:t>
                </a:r>
                <a:r>
                  <a:rPr lang="en-AU"/>
                  <a:t>)=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. So </a:t>
                </a:r>
                <a:r>
                  <a:rPr lang="en-AU">
                    <a:solidFill>
                      <a:srgbClr val="FF0000"/>
                    </a:solidFill>
                  </a:rPr>
                  <a:t>X </a:t>
                </a:r>
                <a:r>
                  <a:rPr lang="en-AU"/>
                  <a:t>does not satisfy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D463233-45C1-234D-96D0-5DB57F6BF4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06" t="-2326" b="-3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602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D7676-6311-594E-887B-29B7DD1C2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Using auxiliary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E59E-51FD-C74E-83C0-24CDF7FA7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Now we show that </a:t>
            </a:r>
            <a:r>
              <a:rPr lang="en-AU">
                <a:solidFill>
                  <a:srgbClr val="FFFF00"/>
                </a:solidFill>
              </a:rPr>
              <a:t>L</a:t>
            </a:r>
            <a:r>
              <a:rPr lang="en-AU" baseline="-25000">
                <a:solidFill>
                  <a:srgbClr val="FFFF00"/>
                </a:solidFill>
              </a:rPr>
              <a:t>P</a:t>
            </a:r>
            <a:r>
              <a:rPr lang="en-AU">
                <a:solidFill>
                  <a:srgbClr val="FFFF00"/>
                </a:solidFill>
              </a:rPr>
              <a:t>={ M : P(M)=1} </a:t>
            </a:r>
            <a:r>
              <a:rPr lang="en-AU"/>
              <a:t>is undecidable</a:t>
            </a:r>
          </a:p>
          <a:p>
            <a:r>
              <a:rPr lang="en-AU"/>
              <a:t>By way of contradiction, suppose a TM </a:t>
            </a:r>
            <a:r>
              <a:rPr lang="en-AU">
                <a:solidFill>
                  <a:srgbClr val="FFFF00"/>
                </a:solidFill>
              </a:rPr>
              <a:t>H</a:t>
            </a:r>
            <a:r>
              <a:rPr lang="en-AU"/>
              <a:t> decides </a:t>
            </a:r>
            <a:r>
              <a:rPr lang="en-AU">
                <a:solidFill>
                  <a:srgbClr val="FFFF00"/>
                </a:solidFill>
              </a:rPr>
              <a:t>L</a:t>
            </a:r>
            <a:r>
              <a:rPr lang="en-AU" baseline="-25000">
                <a:solidFill>
                  <a:srgbClr val="FFFF00"/>
                </a:solidFill>
              </a:rPr>
              <a:t>P</a:t>
            </a:r>
          </a:p>
          <a:p>
            <a:pPr>
              <a:buFont typeface="Wingdings" pitchFamily="2" charset="2"/>
              <a:buChar char="Ø"/>
            </a:pPr>
            <a:r>
              <a:rPr lang="en-AU"/>
              <a:t>On input</a:t>
            </a:r>
            <a:r>
              <a:rPr lang="en-AU">
                <a:solidFill>
                  <a:schemeClr val="accent2"/>
                </a:solidFill>
              </a:rPr>
              <a:t> (M,</a:t>
            </a:r>
            <a:r>
              <a:rPr lang="en-AU"/>
              <a:t> </a:t>
            </a:r>
            <a:r>
              <a:rPr lang="en-AU">
                <a:solidFill>
                  <a:srgbClr val="00B0F0"/>
                </a:solidFill>
              </a:rPr>
              <a:t>w)</a:t>
            </a:r>
            <a:endParaRPr lang="en-AU"/>
          </a:p>
          <a:p>
            <a:pPr marL="514350" indent="-514350">
              <a:buFont typeface="+mj-lt"/>
              <a:buAutoNum type="arabicPeriod"/>
            </a:pPr>
            <a:r>
              <a:rPr lang="en-AU"/>
              <a:t>Construct </a:t>
            </a:r>
            <a:r>
              <a:rPr lang="en-AU">
                <a:solidFill>
                  <a:srgbClr val="00B050"/>
                </a:solidFill>
              </a:rPr>
              <a:t>M</a:t>
            </a:r>
            <a:r>
              <a:rPr lang="en-AU" baseline="-25000">
                <a:solidFill>
                  <a:srgbClr val="00B050"/>
                </a:solidFill>
              </a:rPr>
              <a:t>P</a:t>
            </a:r>
            <a:r>
              <a:rPr lang="en-AU"/>
              <a:t>, a representative TM in </a:t>
            </a:r>
            <a:r>
              <a:rPr lang="en-AU">
                <a:solidFill>
                  <a:srgbClr val="FFFF00"/>
                </a:solidFill>
              </a:rPr>
              <a:t>L</a:t>
            </a:r>
            <a:r>
              <a:rPr lang="en-AU" baseline="-25000">
                <a:solidFill>
                  <a:srgbClr val="FFFF00"/>
                </a:solidFill>
              </a:rPr>
              <a:t>P</a:t>
            </a:r>
            <a:endParaRPr lang="en-AU" baseline="-25000"/>
          </a:p>
          <a:p>
            <a:pPr marL="514350" indent="-514350">
              <a:buFont typeface="+mj-lt"/>
              <a:buAutoNum type="arabicPeriod"/>
            </a:pPr>
            <a:r>
              <a:rPr lang="en-AU"/>
              <a:t>Construct </a:t>
            </a:r>
            <a:r>
              <a:rPr lang="en-AU">
                <a:solidFill>
                  <a:srgbClr val="FF0000"/>
                </a:solidFill>
              </a:rPr>
              <a:t>X(</a:t>
            </a:r>
            <a:r>
              <a:rPr lang="en-AU">
                <a:solidFill>
                  <a:srgbClr val="00B050"/>
                </a:solidFill>
              </a:rPr>
              <a:t>M</a:t>
            </a:r>
            <a:r>
              <a:rPr lang="en-AU" baseline="-25000">
                <a:solidFill>
                  <a:srgbClr val="00B050"/>
                </a:solidFill>
              </a:rPr>
              <a:t>P</a:t>
            </a:r>
            <a:r>
              <a:rPr lang="en-AU">
                <a:solidFill>
                  <a:srgbClr val="FF0000"/>
                </a:solidFill>
              </a:rPr>
              <a:t>, </a:t>
            </a:r>
            <a:r>
              <a:rPr lang="en-AU">
                <a:solidFill>
                  <a:schemeClr val="accent2"/>
                </a:solidFill>
              </a:rPr>
              <a:t>M</a:t>
            </a:r>
            <a:r>
              <a:rPr lang="en-AU">
                <a:solidFill>
                  <a:srgbClr val="FF0000"/>
                </a:solidFill>
              </a:rPr>
              <a:t>, </a:t>
            </a:r>
            <a:r>
              <a:rPr lang="en-AU">
                <a:solidFill>
                  <a:srgbClr val="00B0F0"/>
                </a:solidFill>
              </a:rPr>
              <a:t>w</a:t>
            </a:r>
            <a:r>
              <a:rPr lang="en-AU">
                <a:solidFill>
                  <a:srgbClr val="FF0000"/>
                </a:solidFill>
              </a:rPr>
              <a:t>)</a:t>
            </a:r>
            <a:endParaRPr lang="en-AU"/>
          </a:p>
          <a:p>
            <a:pPr marL="514350" indent="-514350">
              <a:buFont typeface="+mj-lt"/>
              <a:buAutoNum type="arabicPeriod"/>
            </a:pPr>
            <a:r>
              <a:rPr lang="en-AU"/>
              <a:t>Run </a:t>
            </a:r>
            <a:r>
              <a:rPr lang="en-AU">
                <a:solidFill>
                  <a:srgbClr val="FFFF00"/>
                </a:solidFill>
              </a:rPr>
              <a:t>H</a:t>
            </a:r>
            <a:r>
              <a:rPr lang="en-AU"/>
              <a:t> on </a:t>
            </a:r>
            <a:r>
              <a:rPr lang="en-AU">
                <a:solidFill>
                  <a:srgbClr val="FF0000"/>
                </a:solidFill>
              </a:rPr>
              <a:t>X(</a:t>
            </a:r>
            <a:r>
              <a:rPr lang="en-AU">
                <a:solidFill>
                  <a:srgbClr val="00B050"/>
                </a:solidFill>
              </a:rPr>
              <a:t>M</a:t>
            </a:r>
            <a:r>
              <a:rPr lang="en-AU" baseline="-25000">
                <a:solidFill>
                  <a:srgbClr val="00B050"/>
                </a:solidFill>
              </a:rPr>
              <a:t>P</a:t>
            </a:r>
            <a:r>
              <a:rPr lang="en-AU">
                <a:solidFill>
                  <a:srgbClr val="FF0000"/>
                </a:solidFill>
              </a:rPr>
              <a:t>, </a:t>
            </a:r>
            <a:r>
              <a:rPr lang="en-AU">
                <a:solidFill>
                  <a:schemeClr val="accent2"/>
                </a:solidFill>
              </a:rPr>
              <a:t>M</a:t>
            </a:r>
            <a:r>
              <a:rPr lang="en-AU">
                <a:solidFill>
                  <a:srgbClr val="FF0000"/>
                </a:solidFill>
              </a:rPr>
              <a:t>, </a:t>
            </a:r>
            <a:r>
              <a:rPr lang="en-AU">
                <a:solidFill>
                  <a:srgbClr val="00B0F0"/>
                </a:solidFill>
              </a:rPr>
              <a:t>w</a:t>
            </a:r>
            <a:r>
              <a:rPr lang="en-AU">
                <a:solidFill>
                  <a:srgbClr val="FF0000"/>
                </a:solidFill>
              </a:rPr>
              <a:t>)</a:t>
            </a:r>
            <a:r>
              <a:rPr lang="en-AU"/>
              <a:t>. ACCEPT if and only if </a:t>
            </a:r>
            <a:r>
              <a:rPr lang="en-AU">
                <a:solidFill>
                  <a:srgbClr val="FFFF00"/>
                </a:solidFill>
              </a:rPr>
              <a:t>H</a:t>
            </a:r>
            <a:r>
              <a:rPr lang="en-AU"/>
              <a:t> accepts.</a:t>
            </a:r>
          </a:p>
          <a:p>
            <a:r>
              <a:rPr lang="en-AU"/>
              <a:t>L(</a:t>
            </a:r>
            <a:r>
              <a:rPr lang="en-AU">
                <a:solidFill>
                  <a:srgbClr val="FF0000"/>
                </a:solidFill>
              </a:rPr>
              <a:t>X</a:t>
            </a:r>
            <a:r>
              <a:rPr lang="en-AU"/>
              <a:t>) satisfies </a:t>
            </a:r>
            <a:r>
              <a:rPr lang="en-AU">
                <a:solidFill>
                  <a:srgbClr val="FFFF00"/>
                </a:solidFill>
              </a:rPr>
              <a:t>P</a:t>
            </a:r>
            <a:r>
              <a:rPr lang="en-AU"/>
              <a:t> if and only if </a:t>
            </a:r>
            <a:r>
              <a:rPr lang="en-AU">
                <a:solidFill>
                  <a:schemeClr val="accent2"/>
                </a:solidFill>
              </a:rPr>
              <a:t>M</a:t>
            </a:r>
            <a:r>
              <a:rPr lang="en-AU"/>
              <a:t> accepts </a:t>
            </a:r>
            <a:r>
              <a:rPr lang="en-AU">
                <a:solidFill>
                  <a:srgbClr val="00B0F0"/>
                </a:solidFill>
              </a:rPr>
              <a:t>w</a:t>
            </a:r>
            <a:r>
              <a:rPr lang="en-AU"/>
              <a:t>. </a:t>
            </a:r>
          </a:p>
          <a:p>
            <a:r>
              <a:rPr lang="en-AU"/>
              <a:t>This concludes the proof of Rice’s theorem.</a:t>
            </a:r>
          </a:p>
        </p:txBody>
      </p:sp>
    </p:spTree>
    <p:extLst>
      <p:ext uri="{BB962C8B-B14F-4D97-AF65-F5344CB8AC3E}">
        <p14:creationId xmlns:p14="http://schemas.microsoft.com/office/powerpoint/2010/main" val="11352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9FC87-5AFB-8045-A0BE-86BF1D9B2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Using Rice’s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F9B9BA-CEC5-3A48-9942-F971E31FF05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/>
              <a:t>Rice’s theorem is </a:t>
            </a:r>
            <a:r>
              <a:rPr lang="en-AU">
                <a:solidFill>
                  <a:schemeClr val="accent2"/>
                </a:solidFill>
              </a:rPr>
              <a:t>meaningful</a:t>
            </a:r>
          </a:p>
          <a:p>
            <a:pPr lvl="1"/>
            <a:r>
              <a:rPr lang="en-AU"/>
              <a:t>Analysing programs is difficult!</a:t>
            </a:r>
          </a:p>
          <a:p>
            <a:r>
              <a:rPr lang="en-AU"/>
              <a:t>It is also </a:t>
            </a:r>
            <a:r>
              <a:rPr lang="en-AU">
                <a:solidFill>
                  <a:srgbClr val="00B0F0"/>
                </a:solidFill>
              </a:rPr>
              <a:t>useful</a:t>
            </a:r>
            <a:r>
              <a:rPr lang="en-AU"/>
              <a:t> as a tool to show undecidability</a:t>
            </a:r>
          </a:p>
          <a:p>
            <a:r>
              <a:rPr lang="en-AU"/>
              <a:t>To show that some property is undecidable, we need to demonstrate 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solidFill>
                  <a:srgbClr val="FF0000"/>
                </a:solidFill>
              </a:rPr>
              <a:t>Non-trivial</a:t>
            </a:r>
          </a:p>
          <a:p>
            <a:pPr marL="514350" indent="-514350">
              <a:buFont typeface="+mj-lt"/>
              <a:buAutoNum type="arabicPeriod"/>
            </a:pPr>
            <a:r>
              <a:rPr lang="en-AU">
                <a:solidFill>
                  <a:srgbClr val="FFFF00"/>
                </a:solidFill>
              </a:rPr>
              <a:t>Semantic</a:t>
            </a:r>
          </a:p>
          <a:p>
            <a:endParaRPr lang="en-A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AA00F6-8938-B14E-ACC1-32681F7325FD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/>
              <a:lstStyle/>
              <a:p>
                <a:r>
                  <a:rPr lang="en-AU"/>
                  <a:t>Consider the property P</a:t>
                </a:r>
              </a:p>
              <a:p>
                <a:pPr lvl="1"/>
                <a:r>
                  <a:rPr lang="en-AU"/>
                  <a:t>P(M)=1 if and only if L(M)=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AU"/>
              </a:p>
              <a:p>
                <a:r>
                  <a:rPr lang="en-AU"/>
                  <a:t>P is non-trivial: </a:t>
                </a:r>
              </a:p>
              <a:p>
                <a:pPr lvl="1"/>
                <a:r>
                  <a:rPr lang="en-AU"/>
                  <a:t>Can devise a machine A that rejects everything (L(A)=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)</a:t>
                </a:r>
              </a:p>
              <a:p>
                <a:pPr lvl="1"/>
                <a:r>
                  <a:rPr lang="en-AU"/>
                  <a:t>Can devise a machine B that accepts everything (L(B)={0,1}*)</a:t>
                </a:r>
              </a:p>
              <a:p>
                <a:r>
                  <a:rPr lang="en-AU"/>
                  <a:t>P is semantic:</a:t>
                </a:r>
              </a:p>
              <a:p>
                <a:pPr lvl="1"/>
                <a:r>
                  <a:rPr lang="en-AU"/>
                  <a:t>L(M)= L(N)=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 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AU"/>
                  <a:t> P(M)=P(N)=1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3BAA00F6-8938-B14E-ACC1-32681F732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200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8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8EACF2-DA93-A84B-B126-F769214F4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Another example of using Rice’s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36C77FA-7996-A140-92FD-D87FDEC418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/>
                  <a:t>Another property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 of Turing machines: </a:t>
                </a:r>
              </a:p>
              <a:p>
                <a:pPr marL="0" indent="0" algn="ctr">
                  <a:buNone/>
                </a:pP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00B050"/>
                    </a:solidFill>
                  </a:rPr>
                  <a:t>M</a:t>
                </a:r>
                <a:r>
                  <a:rPr lang="en-AU"/>
                  <a:t>)=1 if and only if L(</a:t>
                </a:r>
                <a:r>
                  <a:rPr lang="en-AU">
                    <a:solidFill>
                      <a:srgbClr val="00B050"/>
                    </a:solidFill>
                  </a:rPr>
                  <a:t>M</a:t>
                </a:r>
                <a:r>
                  <a:rPr lang="en-AU"/>
                  <a:t>) is a regular language</a:t>
                </a:r>
              </a:p>
              <a:p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 is </a:t>
                </a:r>
                <a:r>
                  <a:rPr lang="en-AU">
                    <a:solidFill>
                      <a:srgbClr val="FF0000"/>
                    </a:solidFill>
                  </a:rPr>
                  <a:t>non-trivial</a:t>
                </a:r>
              </a:p>
              <a:p>
                <a:pPr lvl="1"/>
                <a:r>
                  <a:rPr lang="en-AU"/>
                  <a:t>Devise M rejecting everything. L(M)=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/>
                  <a:t> which is regular</a:t>
                </a:r>
              </a:p>
              <a:p>
                <a:pPr lvl="1"/>
                <a:r>
                  <a:rPr lang="en-AU"/>
                  <a:t>Devise M such that L(M)={0</a:t>
                </a:r>
                <a:r>
                  <a:rPr lang="en-AU" baseline="30000"/>
                  <a:t>n</a:t>
                </a:r>
                <a:r>
                  <a:rPr lang="en-AU"/>
                  <a:t>1</a:t>
                </a:r>
                <a:r>
                  <a:rPr lang="en-AU" baseline="30000"/>
                  <a:t>n</a:t>
                </a:r>
                <a:r>
                  <a:rPr lang="en-AU"/>
                  <a:t>}, which is not regular.</a:t>
                </a:r>
              </a:p>
              <a:p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 is </a:t>
                </a:r>
                <a:r>
                  <a:rPr lang="en-AU">
                    <a:solidFill>
                      <a:srgbClr val="00B0F0"/>
                    </a:solidFill>
                  </a:rPr>
                  <a:t>semantic</a:t>
                </a:r>
              </a:p>
              <a:p>
                <a:pPr lvl="1"/>
                <a:r>
                  <a:rPr lang="en-AU"/>
                  <a:t>If L(M)=L(N), then L(M) is regular if and only if L(N) is regular</a:t>
                </a:r>
              </a:p>
              <a:p>
                <a:pPr lvl="1"/>
                <a:r>
                  <a:rPr lang="en-AU"/>
                  <a:t>So P(M)=P(N)=1 or 0 depending on whether L(M) is regular</a:t>
                </a:r>
              </a:p>
              <a:p>
                <a:r>
                  <a:rPr lang="en-AU"/>
                  <a:t>So P={M : L(M) is regular} is undecidable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36C77FA-7996-A140-92FD-D87FDEC418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65AAE6A-955E-F379-20AA-3F8868D37149}"/>
                  </a:ext>
                </a:extLst>
              </p14:cNvPr>
              <p14:cNvContentPartPr/>
              <p14:nvPr/>
            </p14:nvContentPartPr>
            <p14:xfrm>
              <a:off x="2788920" y="1582920"/>
              <a:ext cx="5913000" cy="1227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65AAE6A-955E-F379-20AA-3F8868D3714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9560" y="1573560"/>
                <a:ext cx="5931720" cy="12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13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3738-1871-A44B-A186-1B52E25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Break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955F-BF57-D948-A5FE-4F27D583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Take a rest, ask questions, or grab a coffee </a:t>
            </a:r>
            <a:r>
              <a:rPr lang="en-AU">
                <a:sym typeface="Wingdings" pitchFamily="2" charset="2"/>
              </a:rPr>
              <a:t> 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1214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6ABFB1F-0339-D74B-B26C-24E7A0219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Nondeterministic Turing machines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294C42-6830-834C-BAC5-92DDAA54B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36235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A879F6-8D23-4844-AE5A-1258AA7DC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Nondeterminism again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0CBEE5-C2E9-F340-B1AE-C479824EF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/>
                  <a:t>Recall that we met </a:t>
                </a:r>
                <a:r>
                  <a:rPr lang="en-AU">
                    <a:solidFill>
                      <a:schemeClr val="accent2"/>
                    </a:solidFill>
                  </a:rPr>
                  <a:t>nondeterminism</a:t>
                </a:r>
                <a:r>
                  <a:rPr lang="en-AU"/>
                  <a:t> in the previous two contexts</a:t>
                </a:r>
              </a:p>
              <a:p>
                <a:pPr lvl="1"/>
                <a:r>
                  <a:rPr lang="en-AU"/>
                  <a:t>DFA vs NFA: they are equal in power (the powerset construction)</a:t>
                </a:r>
              </a:p>
              <a:p>
                <a:pPr lvl="1"/>
                <a:r>
                  <a:rPr lang="en-AU"/>
                  <a:t>PDA vs DPDA: they are different in power (recall the palindrome)</a:t>
                </a:r>
              </a:p>
              <a:p>
                <a:r>
                  <a:rPr lang="en-AU"/>
                  <a:t>It is</a:t>
                </a:r>
                <a:r>
                  <a:rPr lang="zh-CN" altLang="en-US"/>
                  <a:t> </a:t>
                </a:r>
                <a:r>
                  <a:rPr lang="en-US" altLang="zh-CN"/>
                  <a:t>natural</a:t>
                </a:r>
                <a:r>
                  <a:rPr lang="zh-CN" altLang="en-US"/>
                  <a:t> </a:t>
                </a:r>
                <a:r>
                  <a:rPr lang="en-US" altLang="zh-CN"/>
                  <a:t>to</a:t>
                </a:r>
                <a:r>
                  <a:rPr lang="zh-CN" altLang="en-US"/>
                  <a:t> </a:t>
                </a:r>
                <a:r>
                  <a:rPr lang="en-US" altLang="zh-CN"/>
                  <a:t>consider</a:t>
                </a:r>
                <a:r>
                  <a:rPr lang="zh-CN" altLang="en-US"/>
                  <a:t> </a:t>
                </a:r>
                <a:r>
                  <a:rPr lang="en-US" altLang="zh-CN"/>
                  <a:t>nondeterminism</a:t>
                </a:r>
                <a:r>
                  <a:rPr lang="zh-CN" altLang="en-US"/>
                  <a:t> </a:t>
                </a:r>
                <a:r>
                  <a:rPr lang="en-US" altLang="zh-CN"/>
                  <a:t>for</a:t>
                </a:r>
                <a:r>
                  <a:rPr lang="zh-CN" altLang="en-US"/>
                  <a:t> </a:t>
                </a:r>
                <a:r>
                  <a:rPr lang="en-US" altLang="zh-CN"/>
                  <a:t>Turing</a:t>
                </a:r>
                <a:r>
                  <a:rPr lang="zh-CN" altLang="en-US"/>
                  <a:t> </a:t>
                </a:r>
                <a:r>
                  <a:rPr lang="en-US" altLang="zh-CN"/>
                  <a:t>machines</a:t>
                </a:r>
              </a:p>
              <a:p>
                <a:r>
                  <a:rPr lang="en-US"/>
                  <a:t>The </a:t>
                </a:r>
                <a:r>
                  <a:rPr lang="en-US" altLang="zh-CN"/>
                  <a:t>transition</a:t>
                </a:r>
                <a:r>
                  <a:rPr lang="zh-CN" altLang="en-US"/>
                  <a:t> </a:t>
                </a:r>
                <a:r>
                  <a:rPr lang="en-US" altLang="zh-CN"/>
                  <a:t>function</a:t>
                </a:r>
                <a:r>
                  <a:rPr lang="zh-CN" altLang="en-US"/>
                  <a:t> </a:t>
                </a:r>
                <a:r>
                  <a:rPr lang="en-US" altLang="zh-CN"/>
                  <a:t>of</a:t>
                </a:r>
                <a:r>
                  <a:rPr lang="zh-CN" altLang="en-US"/>
                  <a:t> </a:t>
                </a:r>
                <a:r>
                  <a:rPr lang="en-US" altLang="zh-CN"/>
                  <a:t>a</a:t>
                </a:r>
                <a:r>
                  <a:rPr lang="zh-CN" altLang="en-US"/>
                  <a:t> </a:t>
                </a:r>
                <a:r>
                  <a:rPr lang="en-US" altLang="zh-CN"/>
                  <a:t>TM:</a:t>
                </a:r>
                <a:r>
                  <a:rPr lang="zh-CN" altLang="en-US"/>
                  <a:t> </a:t>
                </a:r>
                <a14:m>
                  <m:oMath xmlns:m="http://schemas.openxmlformats.org/officeDocument/2006/math">
                    <m:r>
                      <a:rPr lang="en-AU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AU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AU">
                        <a:solidFill>
                          <a:srgbClr val="FFD8FF"/>
                        </a:solidFill>
                        <a:latin typeface="Cambria Math" panose="02040503050406030204" pitchFamily="18" charset="0"/>
                      </a:rPr>
                      <m:t>Γ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×{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L</m:t>
                    </m:r>
                    <m:r>
                      <a:rPr lang="en-AU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AU">
                        <a:latin typeface="Cambria Math" panose="02040503050406030204" pitchFamily="18" charset="0"/>
                      </a:rPr>
                      <m:t>R</m:t>
                    </m:r>
                    <m:r>
                      <a:rPr lang="en-AU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/>
              </a:p>
              <a:p>
                <a:r>
                  <a:rPr lang="en-AU"/>
                  <a:t>The </a:t>
                </a:r>
                <a:r>
                  <a:rPr lang="en-US" altLang="zh-CN"/>
                  <a:t>transition</a:t>
                </a:r>
                <a:r>
                  <a:rPr lang="zh-CN" altLang="en-US"/>
                  <a:t> </a:t>
                </a:r>
                <a:r>
                  <a:rPr lang="en-US" altLang="zh-CN"/>
                  <a:t>function</a:t>
                </a:r>
                <a:r>
                  <a:rPr lang="zh-CN" altLang="en-US"/>
                  <a:t> </a:t>
                </a:r>
                <a:r>
                  <a:rPr lang="en-US" altLang="zh-CN"/>
                  <a:t>of</a:t>
                </a:r>
                <a:r>
                  <a:rPr lang="zh-CN" altLang="en-US"/>
                  <a:t> </a:t>
                </a:r>
                <a:r>
                  <a:rPr lang="en-US" altLang="zh-CN"/>
                  <a:t>a</a:t>
                </a:r>
                <a:r>
                  <a:rPr lang="zh-CN" altLang="en-US"/>
                  <a:t> </a:t>
                </a:r>
                <a:r>
                  <a:rPr lang="en-US" altLang="zh-CN"/>
                  <a:t>nondeterministic</a:t>
                </a:r>
                <a:r>
                  <a:rPr lang="zh-CN" altLang="en-US"/>
                  <a:t> </a:t>
                </a:r>
                <a:r>
                  <a:rPr lang="en-US" altLang="zh-CN"/>
                  <a:t>TM:</a:t>
                </a:r>
                <a:r>
                  <a:rPr lang="zh-CN" altLang="en-US"/>
                  <a:t> </a:t>
                </a:r>
                <a:endParaRPr lang="en-AU" altLang="zh-CN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AU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AU">
                          <a:solidFill>
                            <a:srgbClr val="FFD8FF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A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𝒫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AU" i="1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AU">
                          <a:solidFill>
                            <a:srgbClr val="FFD8FF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AU" i="1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{"/>
                          <m:endChr m:val="}"/>
                          <m:ctrlPr>
                            <a:rPr lang="en-AU" i="1">
                              <a:solidFill>
                                <a:srgbClr val="FFD8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lang="en-AU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m:rPr>
                              <m:sty m:val="p"/>
                            </m:rPr>
                            <a:rPr lang="en-AU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AU"/>
              </a:p>
              <a:p>
                <a:pPr marL="0" indent="0">
                  <a:buNone/>
                </a:pPr>
                <a:r>
                  <a:rPr lang="en-US" altLang="zh-CN"/>
                  <a:t> That</a:t>
                </a:r>
                <a:r>
                  <a:rPr lang="zh-CN" altLang="en-US"/>
                  <a:t> </a:t>
                </a:r>
                <a:r>
                  <a:rPr lang="en-US" altLang="zh-CN"/>
                  <a:t>is,</a:t>
                </a:r>
                <a:r>
                  <a:rPr lang="zh-CN" altLang="en-US"/>
                  <a:t>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endChr m:val="}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</m:oMath>
                </a14:m>
                <a:r>
                  <a:rPr lang="en-US" altLang="zh-CN"/>
                  <a:t>,</a:t>
                </a:r>
                <a:r>
                  <a:rPr lang="zh-CN" altLang="en-US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AU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0CBEE5-C2E9-F340-B1AE-C479824EFA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78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FE4F-E9E7-AE4C-BBF1-3A645BEC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Coming to the 9</a:t>
            </a:r>
            <a:r>
              <a:rPr lang="en-AU" baseline="30000"/>
              <a:t>th</a:t>
            </a:r>
            <a:r>
              <a:rPr lang="en-AU"/>
              <a:t> week!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4FE33-C82F-FA4D-AC79-9ED6E30BB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Assignment 2 will be due at the end of this week</a:t>
            </a:r>
          </a:p>
          <a:p>
            <a:r>
              <a:rPr lang="en-AU"/>
              <a:t>If there is any difficulty, do write to me or Chuanqi to schedule an appointment</a:t>
            </a:r>
          </a:p>
        </p:txBody>
      </p:sp>
    </p:spTree>
    <p:extLst>
      <p:ext uri="{BB962C8B-B14F-4D97-AF65-F5344CB8AC3E}">
        <p14:creationId xmlns:p14="http://schemas.microsoft.com/office/powerpoint/2010/main" val="2903411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1846593" y="306390"/>
            <a:ext cx="2853666" cy="124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Deterministic</a:t>
            </a:r>
          </a:p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Computation</a:t>
            </a:r>
          </a:p>
        </p:txBody>
      </p:sp>
      <p:sp>
        <p:nvSpPr>
          <p:cNvPr id="465925" name="Text Box 5"/>
          <p:cNvSpPr txBox="1">
            <a:spLocks noChangeArrowheads="1"/>
          </p:cNvSpPr>
          <p:nvPr/>
        </p:nvSpPr>
        <p:spPr bwMode="auto">
          <a:xfrm>
            <a:off x="6678821" y="306390"/>
            <a:ext cx="3863558" cy="12412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Non-Deterministic</a:t>
            </a:r>
          </a:p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Computation</a:t>
            </a:r>
          </a:p>
        </p:txBody>
      </p:sp>
      <p:sp>
        <p:nvSpPr>
          <p:cNvPr id="465940" name="Text Box 20"/>
          <p:cNvSpPr txBox="1">
            <a:spLocks noChangeArrowheads="1"/>
          </p:cNvSpPr>
          <p:nvPr/>
        </p:nvSpPr>
        <p:spPr bwMode="auto">
          <a:xfrm>
            <a:off x="1684012" y="5021717"/>
            <a:ext cx="3153427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accept or reject</a:t>
            </a:r>
          </a:p>
        </p:txBody>
      </p:sp>
      <p:sp>
        <p:nvSpPr>
          <p:cNvPr id="465980" name="Text Box 60"/>
          <p:cNvSpPr txBox="1">
            <a:spLocks noChangeArrowheads="1"/>
          </p:cNvSpPr>
          <p:nvPr/>
        </p:nvSpPr>
        <p:spPr bwMode="auto">
          <a:xfrm>
            <a:off x="7946978" y="4941888"/>
            <a:ext cx="1454244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accept</a:t>
            </a:r>
          </a:p>
        </p:txBody>
      </p:sp>
      <p:sp>
        <p:nvSpPr>
          <p:cNvPr id="465981" name="Text Box 61"/>
          <p:cNvSpPr txBox="1">
            <a:spLocks noChangeArrowheads="1"/>
          </p:cNvSpPr>
          <p:nvPr/>
        </p:nvSpPr>
        <p:spPr bwMode="auto">
          <a:xfrm>
            <a:off x="9579830" y="3240088"/>
            <a:ext cx="1268296" cy="6667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defTabSz="1219170">
              <a:lnSpc>
                <a:spcPct val="100000"/>
              </a:lnSpc>
              <a:buClrTx/>
              <a:buSzTx/>
            </a:pPr>
            <a:r>
              <a:rPr lang="en-US" sz="3733">
                <a:solidFill>
                  <a:srgbClr val="FFFFFF"/>
                </a:solidFill>
                <a:latin typeface="+mn-lt"/>
                <a:cs typeface="+mn-cs"/>
              </a:rPr>
              <a:t>reject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102427" y="1598384"/>
            <a:ext cx="88900" cy="3530600"/>
            <a:chOff x="801922" y="1409700"/>
            <a:chExt cx="88900" cy="3530600"/>
          </a:xfrm>
        </p:grpSpPr>
        <p:sp>
          <p:nvSpPr>
            <p:cNvPr id="93" name="Line 6"/>
            <p:cNvSpPr>
              <a:spLocks noChangeShapeType="1"/>
            </p:cNvSpPr>
            <p:nvPr/>
          </p:nvSpPr>
          <p:spPr bwMode="auto">
            <a:xfrm>
              <a:off x="840022" y="15494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4" name="Oval 7"/>
            <p:cNvSpPr>
              <a:spLocks noChangeArrowheads="1"/>
            </p:cNvSpPr>
            <p:nvPr/>
          </p:nvSpPr>
          <p:spPr bwMode="auto">
            <a:xfrm>
              <a:off x="801922" y="19812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5" name="Line 8"/>
            <p:cNvSpPr>
              <a:spLocks noChangeShapeType="1"/>
            </p:cNvSpPr>
            <p:nvPr/>
          </p:nvSpPr>
          <p:spPr bwMode="auto">
            <a:xfrm>
              <a:off x="840022" y="21209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6" name="Oval 9"/>
            <p:cNvSpPr>
              <a:spLocks noChangeArrowheads="1"/>
            </p:cNvSpPr>
            <p:nvPr/>
          </p:nvSpPr>
          <p:spPr bwMode="auto">
            <a:xfrm>
              <a:off x="801922" y="2552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7" name="Line 10"/>
            <p:cNvSpPr>
              <a:spLocks noChangeShapeType="1"/>
            </p:cNvSpPr>
            <p:nvPr/>
          </p:nvSpPr>
          <p:spPr bwMode="auto">
            <a:xfrm>
              <a:off x="840022" y="26924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8" name="Oval 11"/>
            <p:cNvSpPr>
              <a:spLocks noChangeArrowheads="1"/>
            </p:cNvSpPr>
            <p:nvPr/>
          </p:nvSpPr>
          <p:spPr bwMode="auto">
            <a:xfrm>
              <a:off x="801922" y="31242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99" name="Line 12"/>
            <p:cNvSpPr>
              <a:spLocks noChangeShapeType="1"/>
            </p:cNvSpPr>
            <p:nvPr/>
          </p:nvSpPr>
          <p:spPr bwMode="auto">
            <a:xfrm>
              <a:off x="840022" y="32639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0" name="Oval 13"/>
            <p:cNvSpPr>
              <a:spLocks noChangeArrowheads="1"/>
            </p:cNvSpPr>
            <p:nvPr/>
          </p:nvSpPr>
          <p:spPr bwMode="auto">
            <a:xfrm>
              <a:off x="801922" y="3695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1" name="Line 14"/>
            <p:cNvSpPr>
              <a:spLocks noChangeShapeType="1"/>
            </p:cNvSpPr>
            <p:nvPr/>
          </p:nvSpPr>
          <p:spPr bwMode="auto">
            <a:xfrm>
              <a:off x="840022" y="38481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2" name="Oval 15"/>
            <p:cNvSpPr>
              <a:spLocks noChangeArrowheads="1"/>
            </p:cNvSpPr>
            <p:nvPr/>
          </p:nvSpPr>
          <p:spPr bwMode="auto">
            <a:xfrm>
              <a:off x="801922" y="42799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3" name="Line 16"/>
            <p:cNvSpPr>
              <a:spLocks noChangeShapeType="1"/>
            </p:cNvSpPr>
            <p:nvPr/>
          </p:nvSpPr>
          <p:spPr bwMode="auto">
            <a:xfrm>
              <a:off x="840022" y="441960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4" name="Oval 17"/>
            <p:cNvSpPr>
              <a:spLocks noChangeArrowheads="1"/>
            </p:cNvSpPr>
            <p:nvPr/>
          </p:nvSpPr>
          <p:spPr bwMode="auto">
            <a:xfrm>
              <a:off x="801922" y="48514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>
              <a:off x="801922" y="1409700"/>
              <a:ext cx="88900" cy="88900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defTabSz="914400">
                <a:lnSpc>
                  <a:spcPct val="100000"/>
                </a:lnSpc>
                <a:buClrTx/>
                <a:buSzTx/>
                <a:buFontTx/>
                <a:buNone/>
              </a:pPr>
              <a:endParaRPr lang="en-US" sz="2800">
                <a:solidFill>
                  <a:srgbClr val="FFFFFF"/>
                </a:solidFill>
                <a:latin typeface="Arial" pitchFamily="34" charset="0"/>
                <a:cs typeface="+mn-cs"/>
              </a:endParaRPr>
            </a:p>
          </p:txBody>
        </p:sp>
      </p:grpSp>
      <p:sp>
        <p:nvSpPr>
          <p:cNvPr id="107" name="Line 21"/>
          <p:cNvSpPr>
            <a:spLocks noChangeShapeType="1"/>
          </p:cNvSpPr>
          <p:nvPr/>
        </p:nvSpPr>
        <p:spPr bwMode="auto">
          <a:xfrm flipH="1">
            <a:off x="8184232" y="16437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8" name="Oval 22"/>
          <p:cNvSpPr>
            <a:spLocks noChangeArrowheads="1"/>
          </p:cNvSpPr>
          <p:nvPr/>
        </p:nvSpPr>
        <p:spPr bwMode="auto">
          <a:xfrm>
            <a:off x="8069932" y="20882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09" name="Oval 24"/>
          <p:cNvSpPr>
            <a:spLocks noChangeArrowheads="1"/>
          </p:cNvSpPr>
          <p:nvPr/>
        </p:nvSpPr>
        <p:spPr bwMode="auto">
          <a:xfrm>
            <a:off x="8654132" y="2672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0" name="Line 25"/>
          <p:cNvSpPr>
            <a:spLocks noChangeShapeType="1"/>
          </p:cNvSpPr>
          <p:nvPr/>
        </p:nvSpPr>
        <p:spPr bwMode="auto">
          <a:xfrm>
            <a:off x="8120732" y="2253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1" name="Oval 26"/>
          <p:cNvSpPr>
            <a:spLocks noChangeArrowheads="1"/>
          </p:cNvSpPr>
          <p:nvPr/>
        </p:nvSpPr>
        <p:spPr bwMode="auto">
          <a:xfrm>
            <a:off x="9251032" y="2685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2" name="Line 27"/>
          <p:cNvSpPr>
            <a:spLocks noChangeShapeType="1"/>
          </p:cNvSpPr>
          <p:nvPr/>
        </p:nvSpPr>
        <p:spPr bwMode="auto">
          <a:xfrm>
            <a:off x="9289132" y="2253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3" name="Oval 28"/>
          <p:cNvSpPr>
            <a:spLocks noChangeArrowheads="1"/>
          </p:cNvSpPr>
          <p:nvPr/>
        </p:nvSpPr>
        <p:spPr bwMode="auto">
          <a:xfrm>
            <a:off x="8679532" y="3243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4" name="Line 29"/>
          <p:cNvSpPr>
            <a:spLocks noChangeShapeType="1"/>
          </p:cNvSpPr>
          <p:nvPr/>
        </p:nvSpPr>
        <p:spPr bwMode="auto">
          <a:xfrm>
            <a:off x="7549232" y="28375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5" name="Oval 30"/>
          <p:cNvSpPr>
            <a:spLocks noChangeArrowheads="1"/>
          </p:cNvSpPr>
          <p:nvPr/>
        </p:nvSpPr>
        <p:spPr bwMode="auto">
          <a:xfrm>
            <a:off x="7511132" y="32693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6" name="Line 31"/>
          <p:cNvSpPr>
            <a:spLocks noChangeShapeType="1"/>
          </p:cNvSpPr>
          <p:nvPr/>
        </p:nvSpPr>
        <p:spPr bwMode="auto">
          <a:xfrm>
            <a:off x="8717632" y="33836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7" name="Oval 32"/>
          <p:cNvSpPr>
            <a:spLocks noChangeArrowheads="1"/>
          </p:cNvSpPr>
          <p:nvPr/>
        </p:nvSpPr>
        <p:spPr bwMode="auto">
          <a:xfrm>
            <a:off x="8679532" y="3815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8" name="Oval 34"/>
          <p:cNvSpPr>
            <a:spLocks noChangeArrowheads="1"/>
          </p:cNvSpPr>
          <p:nvPr/>
        </p:nvSpPr>
        <p:spPr bwMode="auto">
          <a:xfrm>
            <a:off x="8654132" y="15294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19" name="Line 36"/>
          <p:cNvSpPr>
            <a:spLocks noChangeShapeType="1"/>
          </p:cNvSpPr>
          <p:nvPr/>
        </p:nvSpPr>
        <p:spPr bwMode="auto">
          <a:xfrm>
            <a:off x="8806532" y="16437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0" name="Oval 37"/>
          <p:cNvSpPr>
            <a:spLocks noChangeArrowheads="1"/>
          </p:cNvSpPr>
          <p:nvPr/>
        </p:nvSpPr>
        <p:spPr bwMode="auto">
          <a:xfrm>
            <a:off x="9238332" y="2100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1" name="Line 38"/>
          <p:cNvSpPr>
            <a:spLocks noChangeShapeType="1"/>
          </p:cNvSpPr>
          <p:nvPr/>
        </p:nvSpPr>
        <p:spPr bwMode="auto">
          <a:xfrm flipH="1">
            <a:off x="7600032" y="22025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2" name="Line 39"/>
          <p:cNvSpPr>
            <a:spLocks noChangeShapeType="1"/>
          </p:cNvSpPr>
          <p:nvPr/>
        </p:nvSpPr>
        <p:spPr bwMode="auto">
          <a:xfrm>
            <a:off x="8209632" y="22025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3" name="Oval 40"/>
          <p:cNvSpPr>
            <a:spLocks noChangeArrowheads="1"/>
          </p:cNvSpPr>
          <p:nvPr/>
        </p:nvSpPr>
        <p:spPr bwMode="auto">
          <a:xfrm>
            <a:off x="8069932" y="26978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4" name="Oval 41"/>
          <p:cNvSpPr>
            <a:spLocks noChangeArrowheads="1"/>
          </p:cNvSpPr>
          <p:nvPr/>
        </p:nvSpPr>
        <p:spPr bwMode="auto">
          <a:xfrm>
            <a:off x="7511132" y="2685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5" name="Line 42"/>
          <p:cNvSpPr>
            <a:spLocks noChangeShapeType="1"/>
          </p:cNvSpPr>
          <p:nvPr/>
        </p:nvSpPr>
        <p:spPr bwMode="auto">
          <a:xfrm>
            <a:off x="9378032" y="22406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6" name="Oval 44"/>
          <p:cNvSpPr>
            <a:spLocks noChangeArrowheads="1"/>
          </p:cNvSpPr>
          <p:nvPr/>
        </p:nvSpPr>
        <p:spPr bwMode="auto">
          <a:xfrm>
            <a:off x="9809832" y="26978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7" name="Line 45"/>
          <p:cNvSpPr>
            <a:spLocks noChangeShapeType="1"/>
          </p:cNvSpPr>
          <p:nvPr/>
        </p:nvSpPr>
        <p:spPr bwMode="auto">
          <a:xfrm>
            <a:off x="9390732" y="27994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8" name="Line 46"/>
          <p:cNvSpPr>
            <a:spLocks noChangeShapeType="1"/>
          </p:cNvSpPr>
          <p:nvPr/>
        </p:nvSpPr>
        <p:spPr bwMode="auto">
          <a:xfrm flipH="1">
            <a:off x="8781132" y="27994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9" name="Line 47"/>
          <p:cNvSpPr>
            <a:spLocks noChangeShapeType="1"/>
          </p:cNvSpPr>
          <p:nvPr/>
        </p:nvSpPr>
        <p:spPr bwMode="auto">
          <a:xfrm>
            <a:off x="8108032" y="28502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0" name="Oval 48"/>
          <p:cNvSpPr>
            <a:spLocks noChangeArrowheads="1"/>
          </p:cNvSpPr>
          <p:nvPr/>
        </p:nvSpPr>
        <p:spPr bwMode="auto">
          <a:xfrm>
            <a:off x="8069932" y="32820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1" name="Oval 51"/>
          <p:cNvSpPr>
            <a:spLocks noChangeArrowheads="1"/>
          </p:cNvSpPr>
          <p:nvPr/>
        </p:nvSpPr>
        <p:spPr bwMode="auto">
          <a:xfrm>
            <a:off x="9835232" y="32566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2" name="Oval 52"/>
          <p:cNvSpPr>
            <a:spLocks noChangeArrowheads="1"/>
          </p:cNvSpPr>
          <p:nvPr/>
        </p:nvSpPr>
        <p:spPr bwMode="auto">
          <a:xfrm>
            <a:off x="8108032" y="43615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3" name="Line 53"/>
          <p:cNvSpPr>
            <a:spLocks noChangeShapeType="1"/>
          </p:cNvSpPr>
          <p:nvPr/>
        </p:nvSpPr>
        <p:spPr bwMode="auto">
          <a:xfrm>
            <a:off x="8819232" y="39170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4" name="Line 54"/>
          <p:cNvSpPr>
            <a:spLocks noChangeShapeType="1"/>
          </p:cNvSpPr>
          <p:nvPr/>
        </p:nvSpPr>
        <p:spPr bwMode="auto">
          <a:xfrm flipH="1">
            <a:off x="8209632" y="3917040"/>
            <a:ext cx="419100" cy="419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5" name="Oval 55"/>
          <p:cNvSpPr>
            <a:spLocks noChangeArrowheads="1"/>
          </p:cNvSpPr>
          <p:nvPr/>
        </p:nvSpPr>
        <p:spPr bwMode="auto">
          <a:xfrm>
            <a:off x="9263732" y="43742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6" name="Line 56"/>
          <p:cNvSpPr>
            <a:spLocks noChangeShapeType="1"/>
          </p:cNvSpPr>
          <p:nvPr/>
        </p:nvSpPr>
        <p:spPr bwMode="auto">
          <a:xfrm>
            <a:off x="8730332" y="39551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7" name="Oval 57"/>
          <p:cNvSpPr>
            <a:spLocks noChangeArrowheads="1"/>
          </p:cNvSpPr>
          <p:nvPr/>
        </p:nvSpPr>
        <p:spPr bwMode="auto">
          <a:xfrm>
            <a:off x="8692232" y="43869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8" name="Line 58"/>
          <p:cNvSpPr>
            <a:spLocks noChangeShapeType="1"/>
          </p:cNvSpPr>
          <p:nvPr/>
        </p:nvSpPr>
        <p:spPr bwMode="auto">
          <a:xfrm>
            <a:off x="8730332" y="4539340"/>
            <a:ext cx="0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9" name="Oval 59"/>
          <p:cNvSpPr>
            <a:spLocks noChangeArrowheads="1"/>
          </p:cNvSpPr>
          <p:nvPr/>
        </p:nvSpPr>
        <p:spPr bwMode="auto">
          <a:xfrm>
            <a:off x="8692232" y="4971140"/>
            <a:ext cx="88900" cy="889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defTabSz="914400">
              <a:lnSpc>
                <a:spcPct val="100000"/>
              </a:lnSpc>
              <a:buClrTx/>
              <a:buSzTx/>
              <a:buFontTx/>
              <a:buNone/>
            </a:pPr>
            <a:endParaRPr lang="en-US" sz="2800">
              <a:solidFill>
                <a:srgbClr val="FFFFFF"/>
              </a:solidFill>
              <a:latin typeface="Arial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7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2" name="Text Box 6"/>
          <p:cNvSpPr txBox="1">
            <a:spLocks noChangeArrowheads="1"/>
          </p:cNvSpPr>
          <p:nvPr/>
        </p:nvSpPr>
        <p:spPr bwMode="auto">
          <a:xfrm>
            <a:off x="614625" y="1144809"/>
            <a:ext cx="7085594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Let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be a nondeterministic Turing machine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4625" y="1861594"/>
            <a:ext cx="8175625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An accepting computation history for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on</a:t>
            </a:r>
            <a:r>
              <a:rPr lang="en-US" sz="3000">
                <a:solidFill>
                  <a:srgbClr val="00B0F0"/>
                </a:solidFill>
                <a:latin typeface="+mn-lt"/>
                <a:cs typeface="Calibri" pitchFamily="34" charset="0"/>
              </a:rPr>
              <a:t> </a:t>
            </a:r>
            <a:r>
              <a:rPr lang="en-US" sz="3000">
                <a:solidFill>
                  <a:srgbClr val="00B050"/>
                </a:solidFill>
                <a:latin typeface="+mn-lt"/>
                <a:cs typeface="Calibri" pitchFamily="34" charset="0"/>
              </a:rPr>
              <a:t>w</a:t>
            </a:r>
            <a:r>
              <a:rPr lang="en-US" sz="3000">
                <a:solidFill>
                  <a:srgbClr val="00B0F0"/>
                </a:solidFill>
                <a:latin typeface="+mn-lt"/>
                <a:cs typeface="Calibri" pitchFamily="34" charset="0"/>
              </a:rPr>
              <a:t>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is a sequence of configurations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,C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,…,C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where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4625" y="4084106"/>
            <a:ext cx="5513048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3. Each configuration </a:t>
            </a:r>
            <a:r>
              <a:rPr lang="en-US" sz="3000" err="1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 err="1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yields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i+1</a:t>
            </a:r>
            <a:endParaRPr lang="en-US" sz="300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4625" y="3512606"/>
            <a:ext cx="5557932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2.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is an accepting configuration,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4625" y="2942693"/>
            <a:ext cx="5684569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1.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is the start configuration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q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625" y="4770357"/>
            <a:ext cx="99646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Def.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accepts </a:t>
            </a:r>
            <a:r>
              <a:rPr lang="en-US" sz="3000">
                <a:solidFill>
                  <a:srgbClr val="00B050"/>
                </a:solidFill>
                <a:latin typeface="+mn-lt"/>
                <a:cs typeface="Calibri" pitchFamily="34" charset="0"/>
              </a:rPr>
              <a:t>w</a:t>
            </a:r>
            <a:r>
              <a:rPr lang="en-US" sz="300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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Such a history exists</a:t>
            </a:r>
          </a:p>
          <a:p>
            <a:r>
              <a:rPr lang="en-US" sz="3000">
                <a:cs typeface="Calibri" pitchFamily="34" charset="0"/>
              </a:rPr>
              <a:t>A language </a:t>
            </a:r>
            <a:r>
              <a:rPr lang="en-US" sz="3000">
                <a:solidFill>
                  <a:schemeClr val="accent2"/>
                </a:solidFill>
                <a:cs typeface="Calibri" pitchFamily="34" charset="0"/>
              </a:rPr>
              <a:t>L</a:t>
            </a:r>
            <a:r>
              <a:rPr lang="en-US" sz="3000">
                <a:cs typeface="Calibri" pitchFamily="34" charset="0"/>
              </a:rPr>
              <a:t> is recognizable by a nondeterministic Turing machine if </a:t>
            </a:r>
            <a:r>
              <a:rPr lang="en-US" sz="3000">
                <a:solidFill>
                  <a:schemeClr val="accent2"/>
                </a:solidFill>
                <a:cs typeface="Calibri" pitchFamily="34" charset="0"/>
              </a:rPr>
              <a:t>L</a:t>
            </a:r>
            <a:r>
              <a:rPr lang="en-US" sz="3000">
                <a:cs typeface="Calibri" pitchFamily="34" charset="0"/>
              </a:rPr>
              <a:t>=L(</a:t>
            </a:r>
            <a:r>
              <a:rPr lang="en-US" sz="3000">
                <a:solidFill>
                  <a:srgbClr val="00B0F0"/>
                </a:solidFill>
                <a:cs typeface="Calibri" pitchFamily="34" charset="0"/>
              </a:rPr>
              <a:t>N</a:t>
            </a:r>
            <a:r>
              <a:rPr lang="en-US" sz="3000">
                <a:cs typeface="Calibri" pitchFamily="34" charset="0"/>
              </a:rPr>
              <a:t>) for some NTM </a:t>
            </a:r>
            <a:r>
              <a:rPr lang="en-US" sz="3000">
                <a:solidFill>
                  <a:srgbClr val="00B0F0"/>
                </a:solidFill>
                <a:cs typeface="Calibri" pitchFamily="34" charset="0"/>
              </a:rPr>
              <a:t>N</a:t>
            </a:r>
          </a:p>
          <a:p>
            <a:pPr algn="ctr"/>
            <a:endParaRPr lang="en-US" sz="1000" i="1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051126" y="268568"/>
            <a:ext cx="6016391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+mn-lt"/>
              </a:rPr>
              <a:t>Defining Acceptance for NTMs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34FC1040-D509-4A0D-BAB6-94FF82AC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0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2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79237-D4C4-944C-BABC-7485450D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Nondeterminism</a:t>
            </a:r>
            <a:r>
              <a:rPr lang="zh-CN" altLang="en-US"/>
              <a:t> </a:t>
            </a:r>
            <a:r>
              <a:rPr lang="en-US" altLang="zh-CN"/>
              <a:t>vs</a:t>
            </a:r>
            <a:r>
              <a:rPr lang="zh-CN" altLang="en-US"/>
              <a:t> </a:t>
            </a:r>
            <a:r>
              <a:rPr lang="en-US" altLang="zh-CN"/>
              <a:t>determinism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TMs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91CC0-4E1F-C149-B8A6-30DE201E5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rgbClr val="FF0000"/>
                </a:solidFill>
                <a:sym typeface="Wingdings" pitchFamily="2" charset="2"/>
              </a:rPr>
              <a:t>POLL</a:t>
            </a:r>
            <a:r>
              <a:rPr lang="en-US" altLang="zh-CN" dirty="0">
                <a:sym typeface="Wingdings" pitchFamily="2" charset="2"/>
              </a:rPr>
              <a:t>: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chemeClr val="accent2"/>
                </a:solidFill>
              </a:rPr>
              <a:t>nondeterministic</a:t>
            </a:r>
            <a:r>
              <a:rPr lang="zh-CN" altLang="en-US" dirty="0"/>
              <a:t> </a:t>
            </a:r>
            <a:r>
              <a:rPr lang="en-US" altLang="zh-CN" dirty="0"/>
              <a:t>TMs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powerful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deterministic</a:t>
            </a:r>
            <a:r>
              <a:rPr lang="zh-CN" altLang="en-US" dirty="0"/>
              <a:t> </a:t>
            </a:r>
            <a:r>
              <a:rPr lang="en-US" altLang="zh-CN" dirty="0"/>
              <a:t>TMs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AU" altLang="zh-CN" dirty="0"/>
              <a:t>recognisability</a:t>
            </a:r>
            <a:r>
              <a:rPr lang="en-US" altLang="zh-CN" dirty="0"/>
              <a:t>?</a:t>
            </a:r>
            <a:endParaRPr lang="en-US" altLang="zh-CN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CN" b="1" dirty="0">
                <a:sym typeface="Wingdings" pitchFamily="2" charset="2"/>
              </a:rPr>
              <a:t>Theorem</a:t>
            </a:r>
            <a:r>
              <a:rPr lang="en-US" altLang="zh-CN" dirty="0">
                <a:sym typeface="Wingdings" pitchFamily="2" charset="2"/>
              </a:rPr>
              <a:t>.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For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every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olidFill>
                  <a:schemeClr val="accent2"/>
                </a:solidFill>
                <a:sym typeface="Wingdings" pitchFamily="2" charset="2"/>
              </a:rPr>
              <a:t>nondeterministic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TM,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there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exists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00B0F0"/>
                </a:solidFill>
                <a:sym typeface="Wingdings" pitchFamily="2" charset="2"/>
              </a:rPr>
              <a:t>deterministic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TM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that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recognizes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same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language.</a:t>
            </a:r>
          </a:p>
          <a:p>
            <a:pPr marL="0" indent="0">
              <a:buNone/>
            </a:pPr>
            <a:r>
              <a:rPr lang="en-US" altLang="zh-CN" dirty="0">
                <a:sym typeface="Wingdings" pitchFamily="2" charset="2"/>
              </a:rPr>
              <a:t>Proof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idea.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Let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Wingdings" pitchFamily="2" charset="2"/>
              </a:rPr>
              <a:t>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be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NTM.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Suppose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Wingdings" pitchFamily="2" charset="2"/>
              </a:rPr>
              <a:t>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accepts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00B050"/>
                </a:solidFill>
                <a:sym typeface="Wingdings" pitchFamily="2" charset="2"/>
              </a:rPr>
              <a:t>w</a:t>
            </a:r>
            <a:r>
              <a:rPr lang="en-US" altLang="zh-CN" dirty="0">
                <a:sym typeface="Wingdings" pitchFamily="2" charset="2"/>
              </a:rPr>
              <a:t>.</a:t>
            </a:r>
            <a:r>
              <a:rPr lang="zh-CN" altLang="en-US" dirty="0">
                <a:sym typeface="Wingdings" pitchFamily="2" charset="2"/>
              </a:rPr>
              <a:t> </a:t>
            </a:r>
            <a:endParaRPr lang="en-AU" altLang="zh-CN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itchFamily="2" charset="2"/>
              </a:rPr>
              <a:t>Then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there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exists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computation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history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of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FFFF00"/>
                </a:solidFill>
                <a:sym typeface="Wingdings" pitchFamily="2" charset="2"/>
              </a:rPr>
              <a:t>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accepting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olidFill>
                  <a:srgbClr val="00B050"/>
                </a:solidFill>
                <a:sym typeface="Wingdings" pitchFamily="2" charset="2"/>
              </a:rPr>
              <a:t>w</a:t>
            </a:r>
            <a:r>
              <a:rPr lang="en-US" altLang="zh-CN" dirty="0">
                <a:sym typeface="Wingdings" pitchFamily="2" charset="2"/>
              </a:rPr>
              <a:t>.</a:t>
            </a:r>
            <a:r>
              <a:rPr lang="zh-CN" altLang="en-US" dirty="0">
                <a:sym typeface="Wingdings" pitchFamily="2" charset="2"/>
              </a:rPr>
              <a:t> </a:t>
            </a:r>
            <a:endParaRPr lang="en-AU" altLang="zh-CN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altLang="zh-CN" dirty="0">
                <a:sym typeface="Wingdings" pitchFamily="2" charset="2"/>
              </a:rPr>
              <a:t>We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can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enumerate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all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possible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computation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histories,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starting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from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length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1,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then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length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2,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and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so</a:t>
            </a:r>
            <a:r>
              <a:rPr lang="zh-CN" altLang="en-US" dirty="0">
                <a:sym typeface="Wingdings" pitchFamily="2" charset="2"/>
              </a:rPr>
              <a:t> </a:t>
            </a:r>
            <a:r>
              <a:rPr lang="en-US" altLang="zh-CN" dirty="0">
                <a:sym typeface="Wingdings" pitchFamily="2" charset="2"/>
              </a:rPr>
              <a:t>on…</a:t>
            </a:r>
          </a:p>
        </p:txBody>
      </p:sp>
    </p:spTree>
    <p:extLst>
      <p:ext uri="{BB962C8B-B14F-4D97-AF65-F5344CB8AC3E}">
        <p14:creationId xmlns:p14="http://schemas.microsoft.com/office/powerpoint/2010/main" val="20184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B4BA8-9053-5347-84B9-23BF5EC4A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Nondeterminism</a:t>
            </a:r>
            <a:r>
              <a:rPr lang="zh-CN" altLang="en-US"/>
              <a:t> </a:t>
            </a:r>
            <a:r>
              <a:rPr lang="en-US" altLang="zh-CN"/>
              <a:t>vs</a:t>
            </a:r>
            <a:r>
              <a:rPr lang="zh-CN" altLang="en-US"/>
              <a:t> </a:t>
            </a:r>
            <a:r>
              <a:rPr lang="en-US" altLang="zh-CN"/>
              <a:t>determinism</a:t>
            </a:r>
            <a:r>
              <a:rPr lang="zh-CN" altLang="en-US"/>
              <a:t> </a:t>
            </a:r>
            <a:r>
              <a:rPr lang="en-US" altLang="zh-CN"/>
              <a:t>in</a:t>
            </a:r>
            <a:r>
              <a:rPr lang="zh-CN" altLang="en-US"/>
              <a:t> </a:t>
            </a:r>
            <a:r>
              <a:rPr lang="en-US" altLang="zh-CN"/>
              <a:t>TMs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D6F9D4-F5AA-F94E-BCFD-76AD0E744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A language L is </a:t>
            </a:r>
            <a:r>
              <a:rPr lang="en-AU">
                <a:solidFill>
                  <a:srgbClr val="FF0000"/>
                </a:solidFill>
              </a:rPr>
              <a:t>recognisable</a:t>
            </a:r>
            <a:r>
              <a:rPr lang="en-AU"/>
              <a:t> by a </a:t>
            </a:r>
            <a:r>
              <a:rPr lang="en-AU">
                <a:solidFill>
                  <a:schemeClr val="accent2"/>
                </a:solidFill>
              </a:rPr>
              <a:t>nondeterministic TM</a:t>
            </a:r>
            <a:br>
              <a:rPr lang="en-AU"/>
            </a:br>
            <a:r>
              <a:rPr lang="en-AU"/>
              <a:t>if and only if </a:t>
            </a:r>
            <a:br>
              <a:rPr lang="en-AU"/>
            </a:br>
            <a:r>
              <a:rPr lang="en-AU"/>
              <a:t>it is </a:t>
            </a:r>
            <a:r>
              <a:rPr lang="en-AU">
                <a:solidFill>
                  <a:srgbClr val="FF0000"/>
                </a:solidFill>
              </a:rPr>
              <a:t>recognisable</a:t>
            </a:r>
            <a:r>
              <a:rPr lang="en-AU"/>
              <a:t> by a </a:t>
            </a:r>
            <a:r>
              <a:rPr lang="en-AU">
                <a:solidFill>
                  <a:srgbClr val="00B0F0"/>
                </a:solidFill>
              </a:rPr>
              <a:t>deterministic TM</a:t>
            </a:r>
          </a:p>
          <a:p>
            <a:r>
              <a:rPr lang="en-AU"/>
              <a:t>We can also define a nondeterministic TM to </a:t>
            </a:r>
            <a:r>
              <a:rPr lang="en-AU">
                <a:solidFill>
                  <a:srgbClr val="FFFF00"/>
                </a:solidFill>
              </a:rPr>
              <a:t>decide</a:t>
            </a:r>
            <a:r>
              <a:rPr lang="en-AU"/>
              <a:t> a language, if all its branches terminate for every input</a:t>
            </a:r>
          </a:p>
          <a:p>
            <a:r>
              <a:rPr lang="en-AU"/>
              <a:t>We can also show that</a:t>
            </a:r>
            <a:br>
              <a:rPr lang="en-AU"/>
            </a:br>
            <a:r>
              <a:rPr lang="en-AU"/>
              <a:t>A language L is </a:t>
            </a:r>
            <a:r>
              <a:rPr lang="en-AU">
                <a:solidFill>
                  <a:srgbClr val="FFFF00"/>
                </a:solidFill>
              </a:rPr>
              <a:t>decidable</a:t>
            </a:r>
            <a:r>
              <a:rPr lang="en-AU"/>
              <a:t> by a </a:t>
            </a:r>
            <a:r>
              <a:rPr lang="en-AU">
                <a:solidFill>
                  <a:schemeClr val="accent2"/>
                </a:solidFill>
              </a:rPr>
              <a:t>nondeterministic TM</a:t>
            </a:r>
            <a:br>
              <a:rPr lang="en-AU"/>
            </a:br>
            <a:r>
              <a:rPr lang="en-AU"/>
              <a:t>if and only if </a:t>
            </a:r>
            <a:br>
              <a:rPr lang="en-AU"/>
            </a:br>
            <a:r>
              <a:rPr lang="en-AU"/>
              <a:t>it is </a:t>
            </a:r>
            <a:r>
              <a:rPr lang="en-AU">
                <a:solidFill>
                  <a:srgbClr val="FFFF00"/>
                </a:solidFill>
              </a:rPr>
              <a:t>decidable</a:t>
            </a:r>
            <a:r>
              <a:rPr lang="en-AU"/>
              <a:t> by a </a:t>
            </a:r>
            <a:r>
              <a:rPr lang="en-AU">
                <a:solidFill>
                  <a:srgbClr val="00B0F0"/>
                </a:solidFill>
              </a:rPr>
              <a:t>deterministic TM</a:t>
            </a:r>
          </a:p>
          <a:p>
            <a:r>
              <a:rPr lang="en-AU">
                <a:solidFill>
                  <a:schemeClr val="accent2"/>
                </a:solidFill>
              </a:rPr>
              <a:t>Nondeterminism</a:t>
            </a:r>
            <a:r>
              <a:rPr lang="en-AU"/>
              <a:t> does not add power in the context of computability!</a:t>
            </a:r>
          </a:p>
        </p:txBody>
      </p:sp>
    </p:spTree>
    <p:extLst>
      <p:ext uri="{BB962C8B-B14F-4D97-AF65-F5344CB8AC3E}">
        <p14:creationId xmlns:p14="http://schemas.microsoft.com/office/powerpoint/2010/main" val="118338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9DAF7-8B12-F54B-8560-8810CE691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Computational complexity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27D434-7E14-6141-A82F-19B407D04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33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1090B6E-2326-B14B-B621-046DEE035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Computational complexity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2BC195D-9A36-5547-9F97-48357425C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What can and can’t be computed with </a:t>
            </a:r>
            <a:r>
              <a:rPr lang="en-US">
                <a:solidFill>
                  <a:schemeClr val="accent2"/>
                </a:solidFill>
              </a:rPr>
              <a:t>limited resources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on computation, such as </a:t>
            </a:r>
            <a:r>
              <a:rPr lang="en-US">
                <a:solidFill>
                  <a:schemeClr val="tx2"/>
                </a:solidFill>
              </a:rPr>
              <a:t>time</a:t>
            </a:r>
            <a:r>
              <a:rPr lang="en-US"/>
              <a:t>, </a:t>
            </a:r>
            <a:r>
              <a:rPr lang="en-US">
                <a:solidFill>
                  <a:schemeClr val="tx2"/>
                </a:solidFill>
              </a:rPr>
              <a:t>space</a:t>
            </a:r>
            <a:r>
              <a:rPr lang="en-US"/>
              <a:t>, </a:t>
            </a:r>
            <a:r>
              <a:rPr lang="en-US">
                <a:solidFill>
                  <a:schemeClr val="tx2"/>
                </a:solidFill>
              </a:rPr>
              <a:t>randomness</a:t>
            </a:r>
            <a:r>
              <a:rPr lang="en-US"/>
              <a:t>, </a:t>
            </a:r>
            <a:r>
              <a:rPr lang="en-US">
                <a:solidFill>
                  <a:schemeClr val="tx2"/>
                </a:solidFill>
              </a:rPr>
              <a:t>communication…</a:t>
            </a:r>
          </a:p>
          <a:p>
            <a:r>
              <a:rPr lang="en-US"/>
              <a:t>Captures many of the significant issues in practical problem solving</a:t>
            </a:r>
          </a:p>
          <a:p>
            <a:r>
              <a:rPr lang="en-US"/>
              <a:t>The field is rich with important open questions, many are way beyond our current understanding</a:t>
            </a:r>
          </a:p>
        </p:txBody>
      </p:sp>
    </p:spTree>
    <p:extLst>
      <p:ext uri="{BB962C8B-B14F-4D97-AF65-F5344CB8AC3E}">
        <p14:creationId xmlns:p14="http://schemas.microsoft.com/office/powerpoint/2010/main" val="428343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068" name="Text Box 4"/>
          <p:cNvSpPr txBox="1">
            <a:spLocks noChangeArrowheads="1"/>
          </p:cNvSpPr>
          <p:nvPr/>
        </p:nvSpPr>
        <p:spPr bwMode="auto">
          <a:xfrm>
            <a:off x="2628799" y="176099"/>
            <a:ext cx="7112012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+mn-lt"/>
              </a:rPr>
              <a:t>Measuring Time Complexity of a TM</a:t>
            </a:r>
          </a:p>
        </p:txBody>
      </p:sp>
      <p:sp>
        <p:nvSpPr>
          <p:cNvPr id="728069" name="Text Box 5"/>
          <p:cNvSpPr txBox="1">
            <a:spLocks noChangeArrowheads="1"/>
          </p:cNvSpPr>
          <p:nvPr/>
        </p:nvSpPr>
        <p:spPr bwMode="auto">
          <a:xfrm>
            <a:off x="658821" y="877185"/>
            <a:ext cx="10370773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We measure time complexity by </a:t>
            </a:r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counting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the </a:t>
            </a:r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steps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taken for a Turing machine to halt</a:t>
            </a:r>
          </a:p>
        </p:txBody>
      </p:sp>
      <p:sp>
        <p:nvSpPr>
          <p:cNvPr id="728070" name="Text Box 6"/>
          <p:cNvSpPr txBox="1">
            <a:spLocks noChangeArrowheads="1"/>
          </p:cNvSpPr>
          <p:nvPr/>
        </p:nvSpPr>
        <p:spPr bwMode="auto">
          <a:xfrm>
            <a:off x="738214" y="1919665"/>
            <a:ext cx="6362639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Consider the language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A = { 0</a:t>
            </a:r>
            <a:r>
              <a:rPr lang="en-US" sz="30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0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 | k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 0 }</a:t>
            </a:r>
          </a:p>
        </p:txBody>
      </p:sp>
      <p:sp>
        <p:nvSpPr>
          <p:cNvPr id="728071" name="Text Box 7"/>
          <p:cNvSpPr txBox="1">
            <a:spLocks noChangeArrowheads="1"/>
          </p:cNvSpPr>
          <p:nvPr/>
        </p:nvSpPr>
        <p:spPr bwMode="auto">
          <a:xfrm>
            <a:off x="2864595" y="2927374"/>
            <a:ext cx="7316788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1. </a:t>
            </a:r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Scan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across the tape and reject if the</a:t>
            </a:r>
            <a:b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   string is not of the form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0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j</a:t>
            </a:r>
          </a:p>
        </p:txBody>
      </p:sp>
      <p:sp>
        <p:nvSpPr>
          <p:cNvPr id="728072" name="Text Box 8"/>
          <p:cNvSpPr txBox="1">
            <a:spLocks noChangeArrowheads="1"/>
          </p:cNvSpPr>
          <p:nvPr/>
        </p:nvSpPr>
        <p:spPr bwMode="auto">
          <a:xfrm>
            <a:off x="2849122" y="3849014"/>
            <a:ext cx="7489825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2. </a:t>
            </a:r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Repeat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the following if both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s and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s  </a:t>
            </a:r>
            <a:b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   remain on the tape:</a:t>
            </a:r>
          </a:p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   </a:t>
            </a:r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Scan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across the tape, crossing off a </a:t>
            </a:r>
          </a:p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   single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and a single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</a:p>
        </p:txBody>
      </p:sp>
      <p:sp>
        <p:nvSpPr>
          <p:cNvPr id="728073" name="Text Box 9"/>
          <p:cNvSpPr txBox="1">
            <a:spLocks noChangeArrowheads="1"/>
          </p:cNvSpPr>
          <p:nvPr/>
        </p:nvSpPr>
        <p:spPr bwMode="auto">
          <a:xfrm>
            <a:off x="2822878" y="5651587"/>
            <a:ext cx="7875587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3. If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s remain after all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s have been crossed off,</a:t>
            </a:r>
            <a:b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   or vice-versa, reject. Otherwise accept.</a:t>
            </a:r>
          </a:p>
        </p:txBody>
      </p:sp>
      <p:sp>
        <p:nvSpPr>
          <p:cNvPr id="728074" name="Text Box 10"/>
          <p:cNvSpPr txBox="1">
            <a:spLocks noChangeArrowheads="1"/>
          </p:cNvSpPr>
          <p:nvPr/>
        </p:nvSpPr>
        <p:spPr bwMode="auto">
          <a:xfrm>
            <a:off x="1814877" y="5983288"/>
            <a:ext cx="808235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O(n)</a:t>
            </a:r>
          </a:p>
        </p:txBody>
      </p:sp>
      <p:sp>
        <p:nvSpPr>
          <p:cNvPr id="728075" name="Text Box 11"/>
          <p:cNvSpPr txBox="1">
            <a:spLocks noChangeArrowheads="1"/>
          </p:cNvSpPr>
          <p:nvPr/>
        </p:nvSpPr>
        <p:spPr bwMode="auto">
          <a:xfrm>
            <a:off x="1774717" y="4512596"/>
            <a:ext cx="1206501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O(n</a:t>
            </a:r>
            <a:r>
              <a:rPr lang="en-US" baseline="30000">
                <a:solidFill>
                  <a:srgbClr val="FFFF00"/>
                </a:solidFill>
                <a:latin typeface="+mn-lt"/>
              </a:rPr>
              <a:t>2</a:t>
            </a:r>
            <a:r>
              <a:rPr lang="en-US">
                <a:solidFill>
                  <a:srgbClr val="FFFF00"/>
                </a:solidFill>
                <a:latin typeface="+mn-lt"/>
              </a:rPr>
              <a:t>)</a:t>
            </a:r>
          </a:p>
        </p:txBody>
      </p:sp>
      <p:sp>
        <p:nvSpPr>
          <p:cNvPr id="728076" name="Text Box 12"/>
          <p:cNvSpPr txBox="1">
            <a:spLocks noChangeArrowheads="1"/>
          </p:cNvSpPr>
          <p:nvPr/>
        </p:nvSpPr>
        <p:spPr bwMode="auto">
          <a:xfrm>
            <a:off x="1758132" y="3233533"/>
            <a:ext cx="808235" cy="4431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  <a:latin typeface="+mn-lt"/>
              </a:rPr>
              <a:t>O(n)</a:t>
            </a:r>
          </a:p>
        </p:txBody>
      </p:sp>
      <p:sp>
        <p:nvSpPr>
          <p:cNvPr id="728077" name="Text Box 13"/>
          <p:cNvSpPr txBox="1">
            <a:spLocks noChangeArrowheads="1"/>
          </p:cNvSpPr>
          <p:nvPr/>
        </p:nvSpPr>
        <p:spPr bwMode="auto">
          <a:xfrm>
            <a:off x="738214" y="2410769"/>
            <a:ext cx="6681218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Here’s a TM for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A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. On input of length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2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8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28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2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2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69" grpId="0"/>
      <p:bldP spid="728070" grpId="0"/>
      <p:bldP spid="728071" grpId="0"/>
      <p:bldP spid="728072" grpId="0"/>
      <p:bldP spid="728073" grpId="0"/>
      <p:bldP spid="728074" grpId="0"/>
      <p:bldP spid="728075" grpId="0"/>
      <p:bldP spid="728076" grpId="0"/>
      <p:bldP spid="72807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1981001" y="1036996"/>
            <a:ext cx="8526286" cy="43027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Let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be a TM that halts on all inputs.</a:t>
            </a:r>
          </a:p>
          <a:p>
            <a:r>
              <a:rPr lang="en-US" sz="3200" i="1">
                <a:solidFill>
                  <a:schemeClr val="tx1"/>
                </a:solidFill>
                <a:latin typeface="+mn-lt"/>
                <a:cs typeface="Calibri" pitchFamily="34" charset="0"/>
              </a:rPr>
              <a:t>(We will only consider </a:t>
            </a:r>
            <a:r>
              <a:rPr lang="en-US" sz="3200" i="1">
                <a:solidFill>
                  <a:schemeClr val="tx2"/>
                </a:solidFill>
                <a:latin typeface="+mn-lt"/>
                <a:cs typeface="Calibri" pitchFamily="34" charset="0"/>
              </a:rPr>
              <a:t>decidable languages </a:t>
            </a:r>
            <a:r>
              <a:rPr lang="en-US" sz="3200" i="1">
                <a:solidFill>
                  <a:schemeClr val="tx1"/>
                </a:solidFill>
                <a:latin typeface="+mn-lt"/>
                <a:cs typeface="Calibri" pitchFamily="34" charset="0"/>
              </a:rPr>
              <a:t>now!)</a:t>
            </a:r>
          </a:p>
          <a:p>
            <a:endParaRPr lang="en-US" sz="320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Definition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: 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The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running time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or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time complexity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of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is the function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T : </a:t>
            </a:r>
            <a:r>
              <a:rPr lang="en-US" sz="320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ℕ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 </a:t>
            </a:r>
            <a:r>
              <a:rPr lang="en-US" sz="320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ℕ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such that</a:t>
            </a:r>
          </a:p>
          <a:p>
            <a:endParaRPr lang="en-US" sz="3200">
              <a:solidFill>
                <a:schemeClr val="tx1"/>
              </a:solidFill>
              <a:latin typeface="+mn-lt"/>
              <a:cs typeface="Calibri" pitchFamily="34" charset="0"/>
              <a:sym typeface="Symbol" pitchFamily="18" charset="2"/>
            </a:endParaRPr>
          </a:p>
          <a:p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T(n)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=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 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  <a:sym typeface="Symbol" pitchFamily="18" charset="2"/>
              </a:rPr>
              <a:t>maximum number of steps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taken by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M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</a:b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over all inputs of length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90F17A48-B00C-456B-B898-342591045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0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0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188" name="Text Box 4"/>
          <p:cNvSpPr txBox="1">
            <a:spLocks noChangeArrowheads="1"/>
          </p:cNvSpPr>
          <p:nvPr/>
        </p:nvSpPr>
        <p:spPr bwMode="auto">
          <a:xfrm>
            <a:off x="665447" y="1260458"/>
            <a:ext cx="10898021" cy="33670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Definition:  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endParaRPr lang="en-US" sz="320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TIME(t(n))  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= { L’ |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there is a Turing machine M with time complexity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O(t(n))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so that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L’ = L(M) }</a:t>
            </a:r>
          </a:p>
          <a:p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= { L’ | L’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is a language decided by a Turing machine with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O(t(n))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running time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}</a:t>
            </a:r>
          </a:p>
        </p:txBody>
      </p:sp>
      <p:sp>
        <p:nvSpPr>
          <p:cNvPr id="733189" name="Text Box 5"/>
          <p:cNvSpPr txBox="1">
            <a:spLocks noChangeArrowheads="1"/>
          </p:cNvSpPr>
          <p:nvPr/>
        </p:nvSpPr>
        <p:spPr bwMode="auto">
          <a:xfrm>
            <a:off x="665447" y="4741883"/>
            <a:ext cx="1048548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We just showed: 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A = { 0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 | k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 0 }  TIME(n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2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)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65447" y="405582"/>
            <a:ext cx="10761713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+mn-lt"/>
              </a:rPr>
              <a:t>Time-Bounded Complexity Classes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46619379-3CC0-4238-BAFC-3D395525A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31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18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236" name="Text Box 4"/>
          <p:cNvSpPr txBox="1">
            <a:spLocks noChangeArrowheads="1"/>
          </p:cNvSpPr>
          <p:nvPr/>
        </p:nvSpPr>
        <p:spPr bwMode="auto">
          <a:xfrm>
            <a:off x="856009" y="276703"/>
            <a:ext cx="10786972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rgbClr val="FFFF00"/>
                </a:solidFill>
                <a:latin typeface="+mn-lt"/>
                <a:cs typeface="Calibri" pitchFamily="34" charset="0"/>
              </a:rPr>
              <a:t>A = { 0</a:t>
            </a:r>
            <a:r>
              <a:rPr lang="en-US" sz="36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6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6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k</a:t>
            </a:r>
            <a:r>
              <a:rPr lang="en-US" sz="3600">
                <a:solidFill>
                  <a:srgbClr val="FFFF00"/>
                </a:solidFill>
                <a:latin typeface="+mn-lt"/>
                <a:cs typeface="Calibri" pitchFamily="34" charset="0"/>
              </a:rPr>
              <a:t> | k </a:t>
            </a:r>
            <a:r>
              <a:rPr lang="en-US" sz="36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 0 }  TIME(n log n)</a:t>
            </a:r>
          </a:p>
        </p:txBody>
      </p:sp>
      <p:sp>
        <p:nvSpPr>
          <p:cNvPr id="735237" name="Text Box 5"/>
          <p:cNvSpPr txBox="1">
            <a:spLocks noChangeArrowheads="1"/>
          </p:cNvSpPr>
          <p:nvPr/>
        </p:nvSpPr>
        <p:spPr bwMode="auto">
          <a:xfrm>
            <a:off x="856008" y="999480"/>
            <a:ext cx="11063529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M(w) :=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If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is not of the form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0*1*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, reject.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 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Repeat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until all bits of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are crossed out: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  		If (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parity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of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0’s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)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/>
              </a:rPr>
              <a:t>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(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parity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of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1’s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),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reject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  		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Cross out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every other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 Cross out every other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 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  Once all bits are crossed out,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accept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</p:txBody>
      </p:sp>
      <p:sp>
        <p:nvSpPr>
          <p:cNvPr id="735238" name="Text Box 6"/>
          <p:cNvSpPr txBox="1">
            <a:spLocks noChangeArrowheads="1"/>
          </p:cNvSpPr>
          <p:nvPr/>
        </p:nvSpPr>
        <p:spPr bwMode="auto">
          <a:xfrm>
            <a:off x="856009" y="3400400"/>
            <a:ext cx="7501029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+mn-lt"/>
                <a:cs typeface="Courier New" pitchFamily="49" charset="0"/>
              </a:rPr>
              <a:t>00000000000001111111111111</a:t>
            </a:r>
          </a:p>
        </p:txBody>
      </p:sp>
      <p:sp>
        <p:nvSpPr>
          <p:cNvPr id="735239" name="Text Box 7"/>
          <p:cNvSpPr txBox="1">
            <a:spLocks noChangeArrowheads="1"/>
          </p:cNvSpPr>
          <p:nvPr/>
        </p:nvSpPr>
        <p:spPr bwMode="auto">
          <a:xfrm>
            <a:off x="856009" y="4013143"/>
            <a:ext cx="8439736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+mn-lt"/>
                <a:cs typeface="Courier New" pitchFamily="49" charset="0"/>
              </a:rPr>
              <a:t>x0x0x0x0x0x0xx1x1x1x1x1x1x</a:t>
            </a:r>
          </a:p>
        </p:txBody>
      </p:sp>
      <p:sp>
        <p:nvSpPr>
          <p:cNvPr id="735240" name="Text Box 8"/>
          <p:cNvSpPr txBox="1">
            <a:spLocks noChangeArrowheads="1"/>
          </p:cNvSpPr>
          <p:nvPr/>
        </p:nvSpPr>
        <p:spPr bwMode="auto">
          <a:xfrm>
            <a:off x="856009" y="4676952"/>
            <a:ext cx="8842041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+mn-lt"/>
                <a:cs typeface="Courier New" pitchFamily="49" charset="0"/>
              </a:rPr>
              <a:t>xxx0xxx0xxx0xxxx1xxx1xxx1x</a:t>
            </a:r>
          </a:p>
        </p:txBody>
      </p:sp>
      <p:sp>
        <p:nvSpPr>
          <p:cNvPr id="735241" name="Text Box 9"/>
          <p:cNvSpPr txBox="1">
            <a:spLocks noChangeArrowheads="1"/>
          </p:cNvSpPr>
          <p:nvPr/>
        </p:nvSpPr>
        <p:spPr bwMode="auto">
          <a:xfrm>
            <a:off x="856009" y="5315627"/>
            <a:ext cx="9110243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>
                <a:solidFill>
                  <a:schemeClr val="tx1"/>
                </a:solidFill>
                <a:latin typeface="+mn-lt"/>
                <a:cs typeface="Courier New" pitchFamily="49" charset="0"/>
              </a:rPr>
              <a:t>xxxxxxx0xxxxxxxxxxxx1xxxxx</a:t>
            </a:r>
          </a:p>
        </p:txBody>
      </p:sp>
      <p:sp>
        <p:nvSpPr>
          <p:cNvPr id="735242" name="Text Box 10"/>
          <p:cNvSpPr txBox="1">
            <a:spLocks noChangeArrowheads="1"/>
          </p:cNvSpPr>
          <p:nvPr/>
        </p:nvSpPr>
        <p:spPr bwMode="auto">
          <a:xfrm>
            <a:off x="856009" y="5927370"/>
            <a:ext cx="9244344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err="1">
                <a:solidFill>
                  <a:schemeClr val="tx1"/>
                </a:solidFill>
                <a:latin typeface="+mn-lt"/>
                <a:cs typeface="Courier New" pitchFamily="49" charset="0"/>
              </a:rPr>
              <a:t>xxxxxxxxxxxxxxxxxxxxxxxxxx</a:t>
            </a:r>
            <a:endParaRPr lang="en-US" sz="3600">
              <a:solidFill>
                <a:schemeClr val="tx1"/>
              </a:solidFill>
              <a:latin typeface="+mn-lt"/>
              <a:cs typeface="Courier New" pitchFamily="49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5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352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352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352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52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3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35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35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3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5237" grpId="0" uiExpand="1" build="allAtOnce"/>
      <p:bldP spid="735239" grpId="0"/>
      <p:bldP spid="735240" grpId="0"/>
      <p:bldP spid="735241" grpId="0"/>
      <p:bldP spid="735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93F6-48CE-9844-8382-5DC0FDCE4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Review of the last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EA60DE-AC54-AF45-A123-E824F869C5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/>
              <a:t>Universal</a:t>
            </a:r>
            <a:r>
              <a:rPr lang="zh-CN" altLang="en-US"/>
              <a:t> </a:t>
            </a:r>
            <a:r>
              <a:rPr lang="en-US" altLang="zh-CN"/>
              <a:t>Turing</a:t>
            </a:r>
            <a:r>
              <a:rPr lang="zh-CN" altLang="en-US"/>
              <a:t> </a:t>
            </a:r>
            <a:r>
              <a:rPr lang="en-US" altLang="zh-CN"/>
              <a:t>machines</a:t>
            </a:r>
            <a:r>
              <a:rPr lang="zh-CN" altLang="en-US"/>
              <a:t> </a:t>
            </a:r>
            <a:endParaRPr lang="en-AU" altLang="zh-CN"/>
          </a:p>
          <a:p>
            <a:r>
              <a:rPr lang="en-US" altLang="zh-CN"/>
              <a:t>Languages</a:t>
            </a:r>
            <a:r>
              <a:rPr lang="zh-CN" altLang="en-US"/>
              <a:t> </a:t>
            </a:r>
            <a:r>
              <a:rPr lang="en-US" altLang="zh-CN"/>
              <a:t>that</a:t>
            </a:r>
            <a:r>
              <a:rPr lang="zh-CN" altLang="en-US"/>
              <a:t> </a:t>
            </a:r>
            <a:r>
              <a:rPr lang="en-US" altLang="zh-CN"/>
              <a:t>are</a:t>
            </a:r>
            <a:r>
              <a:rPr lang="zh-CN" altLang="en-US"/>
              <a:t> </a:t>
            </a:r>
            <a:r>
              <a:rPr lang="en-US" altLang="zh-CN"/>
              <a:t>not</a:t>
            </a:r>
            <a:r>
              <a:rPr lang="zh-CN" altLang="en-US"/>
              <a:t> </a:t>
            </a:r>
            <a:r>
              <a:rPr lang="en-AU" altLang="zh-CN"/>
              <a:t>recognisable</a:t>
            </a:r>
          </a:p>
          <a:p>
            <a:r>
              <a:rPr lang="en-US" altLang="zh-CN"/>
              <a:t>Languages</a:t>
            </a:r>
            <a:r>
              <a:rPr lang="zh-CN" altLang="en-US"/>
              <a:t> </a:t>
            </a:r>
            <a:r>
              <a:rPr lang="en-US" altLang="zh-CN"/>
              <a:t>that</a:t>
            </a:r>
            <a:r>
              <a:rPr lang="zh-CN" altLang="en-US"/>
              <a:t> </a:t>
            </a:r>
            <a:r>
              <a:rPr lang="en-US" altLang="zh-CN"/>
              <a:t>are</a:t>
            </a:r>
            <a:r>
              <a:rPr lang="zh-CN" altLang="en-US"/>
              <a:t> </a:t>
            </a:r>
            <a:r>
              <a:rPr lang="en-US" altLang="zh-CN"/>
              <a:t>not</a:t>
            </a:r>
            <a:r>
              <a:rPr lang="zh-CN" altLang="en-US"/>
              <a:t> </a:t>
            </a:r>
            <a:r>
              <a:rPr lang="en-US" altLang="zh-CN"/>
              <a:t>decidable</a:t>
            </a:r>
            <a:endParaRPr lang="en-AU" altLang="zh-CN"/>
          </a:p>
          <a:p>
            <a:r>
              <a:rPr lang="en-US" altLang="zh-CN"/>
              <a:t>Reductions:</a:t>
            </a:r>
            <a:r>
              <a:rPr lang="zh-CN" altLang="en-US"/>
              <a:t> </a:t>
            </a:r>
            <a:r>
              <a:rPr lang="en-US" altLang="zh-CN"/>
              <a:t>from</a:t>
            </a:r>
            <a:r>
              <a:rPr lang="zh-CN" altLang="en-US"/>
              <a:t> </a:t>
            </a:r>
            <a:r>
              <a:rPr lang="en-US" altLang="zh-CN"/>
              <a:t>one</a:t>
            </a:r>
            <a:r>
              <a:rPr lang="zh-CN" altLang="en-US"/>
              <a:t> </a:t>
            </a:r>
            <a:r>
              <a:rPr lang="en-US" altLang="zh-CN"/>
              <a:t>undecidable</a:t>
            </a:r>
            <a:r>
              <a:rPr lang="zh-CN" altLang="en-US"/>
              <a:t> </a:t>
            </a:r>
            <a:r>
              <a:rPr lang="en-US" altLang="zh-CN"/>
              <a:t>problem</a:t>
            </a:r>
            <a:r>
              <a:rPr lang="zh-CN" altLang="en-US"/>
              <a:t> </a:t>
            </a:r>
            <a:r>
              <a:rPr lang="en-US" altLang="zh-CN"/>
              <a:t>to</a:t>
            </a:r>
            <a:r>
              <a:rPr lang="zh-CN" altLang="en-US"/>
              <a:t> </a:t>
            </a:r>
            <a:r>
              <a:rPr lang="en-US" altLang="zh-CN"/>
              <a:t>more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9651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45609" y="2171740"/>
            <a:ext cx="5500688" cy="1806575"/>
            <a:chOff x="660" y="1268"/>
            <a:chExt cx="3465" cy="1138"/>
          </a:xfrm>
        </p:grpSpPr>
        <p:sp>
          <p:nvSpPr>
            <p:cNvPr id="742404" name="Text Box 4"/>
            <p:cNvSpPr txBox="1">
              <a:spLocks noChangeArrowheads="1"/>
            </p:cNvSpPr>
            <p:nvPr/>
          </p:nvSpPr>
          <p:spPr bwMode="auto">
            <a:xfrm>
              <a:off x="660" y="1482"/>
              <a:ext cx="3465" cy="6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chemeClr val="tx2"/>
                  </a:solidFill>
                  <a:latin typeface="+mn-lt"/>
                  <a:cs typeface="Calibri" pitchFamily="34" charset="0"/>
                </a:rPr>
                <a:t>P</a:t>
              </a:r>
              <a:r>
                <a:rPr lang="en-US" sz="6000">
                  <a:solidFill>
                    <a:schemeClr val="tx1"/>
                  </a:solidFill>
                  <a:latin typeface="+mn-lt"/>
                  <a:cs typeface="Calibri" pitchFamily="34" charset="0"/>
                </a:rPr>
                <a:t> </a:t>
              </a:r>
              <a:r>
                <a:rPr lang="en-US" sz="600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=        TIME(</a:t>
              </a:r>
              <a:r>
                <a:rPr lang="en-US" sz="6000" err="1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n</a:t>
              </a:r>
              <a:r>
                <a:rPr lang="en-US" sz="6000" baseline="30000" err="1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k</a:t>
              </a:r>
              <a:r>
                <a:rPr lang="en-US" sz="600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)</a:t>
              </a:r>
            </a:p>
          </p:txBody>
        </p:sp>
        <p:sp>
          <p:nvSpPr>
            <p:cNvPr id="742405" name="Text Box 5"/>
            <p:cNvSpPr txBox="1">
              <a:spLocks noChangeArrowheads="1"/>
            </p:cNvSpPr>
            <p:nvPr/>
          </p:nvSpPr>
          <p:spPr bwMode="auto">
            <a:xfrm>
              <a:off x="1401" y="1268"/>
              <a:ext cx="675" cy="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0">
                  <a:solidFill>
                    <a:srgbClr val="FFFF00"/>
                  </a:solidFill>
                  <a:latin typeface="+mn-lt"/>
                  <a:sym typeface="Symbol" pitchFamily="18" charset="2"/>
                </a:rPr>
                <a:t></a:t>
              </a:r>
            </a:p>
          </p:txBody>
        </p:sp>
        <p:sp>
          <p:nvSpPr>
            <p:cNvPr id="742406" name="Text Box 6"/>
            <p:cNvSpPr txBox="1">
              <a:spLocks noChangeArrowheads="1"/>
            </p:cNvSpPr>
            <p:nvPr/>
          </p:nvSpPr>
          <p:spPr bwMode="auto">
            <a:xfrm>
              <a:off x="1339" y="2016"/>
              <a:ext cx="822" cy="39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600">
                  <a:solidFill>
                    <a:srgbClr val="FFFF00"/>
                  </a:solidFill>
                  <a:latin typeface="+mn-lt"/>
                  <a:cs typeface="Calibri" pitchFamily="34" charset="0"/>
                </a:rPr>
                <a:t>k </a:t>
              </a:r>
              <a:r>
                <a:rPr lang="en-US" sz="3600">
                  <a:solidFill>
                    <a:srgbClr val="FFFF00"/>
                  </a:solidFill>
                  <a:latin typeface="+mn-lt"/>
                  <a:cs typeface="Calibri" pitchFamily="34" charset="0"/>
                  <a:sym typeface="Symbol" pitchFamily="18" charset="2"/>
                </a:rPr>
                <a:t> N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3741" y="698282"/>
            <a:ext cx="110604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tx2"/>
                </a:solidFill>
                <a:latin typeface="+mn-lt"/>
              </a:rPr>
              <a:t>Polynomial Time</a:t>
            </a:r>
          </a:p>
        </p:txBody>
      </p:sp>
      <p:pic>
        <p:nvPicPr>
          <p:cNvPr id="4" name="Picture 2" descr="Definition Word Dictionary - Free photo on Pixabay">
            <a:extLst>
              <a:ext uri="{FF2B5EF4-FFF2-40B4-BE49-F238E27FC236}">
                <a16:creationId xmlns:a16="http://schemas.microsoft.com/office/drawing/2014/main" id="{0299560F-01CD-4512-A5AC-B6FD3D716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DB19C-08C3-7145-AD06-CAE13A5DF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 criteria: the Cobham-Edmonds thesis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2438F-844B-8144-857A-AD8633996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/>
              <a:t>Cobham-Edmonds thesis</a:t>
            </a:r>
            <a:r>
              <a:rPr lang="en-AU"/>
              <a:t>: A function that can be </a:t>
            </a:r>
            <a:r>
              <a:rPr lang="en-AU">
                <a:solidFill>
                  <a:srgbClr val="00B050"/>
                </a:solidFill>
              </a:rPr>
              <a:t>efficiently</a:t>
            </a:r>
            <a:r>
              <a:rPr lang="en-AU"/>
              <a:t> solved by a computer if and only if it admits a </a:t>
            </a:r>
            <a:r>
              <a:rPr lang="en-AU">
                <a:solidFill>
                  <a:schemeClr val="accent2"/>
                </a:solidFill>
              </a:rPr>
              <a:t>polynomial-time</a:t>
            </a:r>
            <a:r>
              <a:rPr lang="en-AU"/>
              <a:t> algorithm.</a:t>
            </a:r>
          </a:p>
          <a:p>
            <a:r>
              <a:rPr lang="en-AU"/>
              <a:t>Again, it is a thesis (or a hypothesis), and a controversial one (compared to the Church-Turing thesis).</a:t>
            </a:r>
          </a:p>
          <a:p>
            <a:r>
              <a:rPr lang="en-AU"/>
              <a:t>Still, this establishes the complexity class </a:t>
            </a:r>
            <a:r>
              <a:rPr lang="en-AU">
                <a:solidFill>
                  <a:srgbClr val="FF0000"/>
                </a:solidFill>
              </a:rPr>
              <a:t>P (problems solvable in polynomial time)</a:t>
            </a:r>
            <a:r>
              <a:rPr lang="en-AU"/>
              <a:t> as a central object in </a:t>
            </a:r>
          </a:p>
          <a:p>
            <a:endParaRPr lang="en-AU"/>
          </a:p>
          <a:p>
            <a:pPr marL="0" indent="0" algn="ctr">
              <a:buNone/>
            </a:pPr>
            <a:r>
              <a:rPr lang="en-AU" sz="4000">
                <a:solidFill>
                  <a:schemeClr val="accent2"/>
                </a:solidFill>
              </a:rPr>
              <a:t>Computational Complexity</a:t>
            </a:r>
            <a:endParaRPr lang="en-AU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7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3738-1871-A44B-A186-1B52E258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Break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6955F-BF57-D948-A5FE-4F27D583C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/>
              <a:t>Take a rest, ask questions, or grab a coffee </a:t>
            </a:r>
            <a:r>
              <a:rPr lang="en-AU">
                <a:sym typeface="Wingdings" pitchFamily="2" charset="2"/>
              </a:rPr>
              <a:t> 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3523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202A9-A02A-1E45-9BD8-A22C2F92C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Nondeterministic Polynomial-Time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6E9D7-5EE1-C145-B72B-AA8F84CC3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13657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82" name="Text Box 6"/>
          <p:cNvSpPr txBox="1">
            <a:spLocks noChangeArrowheads="1"/>
          </p:cNvSpPr>
          <p:nvPr/>
        </p:nvSpPr>
        <p:spPr bwMode="auto">
          <a:xfrm>
            <a:off x="614625" y="1144809"/>
            <a:ext cx="7085594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Let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be a nondeterministic Turing machine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14625" y="1861594"/>
            <a:ext cx="91440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</a:pP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An accepting (resp. rejecting) computation history for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on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is a sequence of configurations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,C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1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,…,C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where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14625" y="4084106"/>
            <a:ext cx="5513048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3. Each configuration </a:t>
            </a:r>
            <a:r>
              <a:rPr lang="en-US" sz="3000" err="1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 err="1">
                <a:solidFill>
                  <a:srgbClr val="FFFF00"/>
                </a:solidFill>
                <a:latin typeface="+mn-lt"/>
                <a:cs typeface="Calibri" pitchFamily="34" charset="0"/>
              </a:rPr>
              <a:t>i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yields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i+1</a:t>
            </a:r>
            <a:endParaRPr lang="en-US" sz="3000">
              <a:solidFill>
                <a:srgbClr val="FFFF0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14625" y="3512606"/>
            <a:ext cx="7573035" cy="55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2.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is an accepting (resp. reject) configuration,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614625" y="2942693"/>
            <a:ext cx="5684569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1.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C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is the start configuration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q</a:t>
            </a:r>
            <a:r>
              <a:rPr lang="en-US" sz="3000" baseline="-25000">
                <a:solidFill>
                  <a:srgbClr val="FFFF00"/>
                </a:solidFill>
                <a:latin typeface="+mn-lt"/>
                <a:cs typeface="Calibri" pitchFamily="34" charset="0"/>
              </a:rPr>
              <a:t>0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w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,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625" y="4770357"/>
            <a:ext cx="107517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Def.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N(w)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accepts in time </a:t>
            </a:r>
            <a:r>
              <a:rPr lang="en-US" sz="3000">
                <a:solidFill>
                  <a:srgbClr val="FFFF00"/>
                </a:solidFill>
                <a:cs typeface="Calibri" pitchFamily="34" charset="0"/>
              </a:rPr>
              <a:t>t</a:t>
            </a:r>
            <a:r>
              <a:rPr lang="en-US" sz="3000">
                <a:solidFill>
                  <a:schemeClr val="tx1"/>
                </a:solidFill>
                <a:cs typeface="Calibri" pitchFamily="34" charset="0"/>
              </a:rPr>
              <a:t> </a:t>
            </a:r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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Such a history exists</a:t>
            </a:r>
          </a:p>
          <a:p>
            <a:pPr algn="ctr"/>
            <a:endParaRPr lang="en-US" sz="100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has time complexity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T(n)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if for all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, for all inputs of length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and for all histories,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halts (i.e. accepts or rejects) in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T(n)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time</a:t>
            </a:r>
          </a:p>
          <a:p>
            <a:pPr algn="ctr"/>
            <a:endParaRPr lang="en-US" sz="1000" i="1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051126" y="268568"/>
            <a:ext cx="6016391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+mn-lt"/>
              </a:rPr>
              <a:t>Defining Acceptance for NTMs</a:t>
            </a:r>
          </a:p>
        </p:txBody>
      </p:sp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34FC1040-D509-4A0D-BAB6-94FF82AC8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3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2" grpId="0"/>
      <p:bldP spid="6" grpId="0"/>
      <p:bldP spid="7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834" name="Text Box 2"/>
          <p:cNvSpPr txBox="1">
            <a:spLocks noChangeArrowheads="1"/>
          </p:cNvSpPr>
          <p:nvPr/>
        </p:nvSpPr>
        <p:spPr bwMode="auto">
          <a:xfrm>
            <a:off x="2507235" y="1324836"/>
            <a:ext cx="8942862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{ L | L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is decided by a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O(t(n))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time </a:t>
            </a:r>
            <a:b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		nondeterministic Turing machine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}</a:t>
            </a:r>
          </a:p>
        </p:txBody>
      </p:sp>
      <p:sp>
        <p:nvSpPr>
          <p:cNvPr id="760835" name="Text Box 3"/>
          <p:cNvSpPr txBox="1">
            <a:spLocks noChangeArrowheads="1"/>
          </p:cNvSpPr>
          <p:nvPr/>
        </p:nvSpPr>
        <p:spPr bwMode="auto">
          <a:xfrm>
            <a:off x="663363" y="689731"/>
            <a:ext cx="8283575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Definition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: 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NTIME(t(n))  =</a:t>
            </a:r>
          </a:p>
        </p:txBody>
      </p:sp>
      <p:sp>
        <p:nvSpPr>
          <p:cNvPr id="760836" name="Text Box 4"/>
          <p:cNvSpPr txBox="1">
            <a:spLocks noChangeArrowheads="1"/>
          </p:cNvSpPr>
          <p:nvPr/>
        </p:nvSpPr>
        <p:spPr bwMode="auto">
          <a:xfrm>
            <a:off x="663363" y="2774669"/>
            <a:ext cx="7556877" cy="1583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400">
                <a:solidFill>
                  <a:srgbClr val="FFFF00"/>
                </a:solidFill>
                <a:latin typeface="+mn-lt"/>
                <a:cs typeface="Calibri" pitchFamily="34" charset="0"/>
              </a:rPr>
              <a:t>TIME(t(n)) </a:t>
            </a:r>
            <a:r>
              <a:rPr lang="en-US" sz="34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 </a:t>
            </a:r>
            <a:r>
              <a:rPr lang="en-US" sz="3400">
                <a:solidFill>
                  <a:srgbClr val="FFFF00"/>
                </a:solidFill>
                <a:latin typeface="+mn-lt"/>
                <a:cs typeface="Calibri" pitchFamily="34" charset="0"/>
              </a:rPr>
              <a:t>NTIME(t(n))</a:t>
            </a:r>
          </a:p>
          <a:p>
            <a:endParaRPr lang="en-US" sz="3400">
              <a:solidFill>
                <a:schemeClr val="tx1"/>
              </a:solidFill>
              <a:latin typeface="+mn-lt"/>
            </a:endParaRPr>
          </a:p>
          <a:p>
            <a:r>
              <a:rPr lang="en-US" sz="3400">
                <a:solidFill>
                  <a:schemeClr val="tx1"/>
                </a:solidFill>
                <a:latin typeface="+mn-lt"/>
                <a:cs typeface="Calibri" pitchFamily="34" charset="0"/>
              </a:rPr>
              <a:t>Is </a:t>
            </a:r>
            <a:r>
              <a:rPr lang="en-US" sz="3400">
                <a:solidFill>
                  <a:srgbClr val="FFFF00"/>
                </a:solidFill>
                <a:latin typeface="+mn-lt"/>
                <a:cs typeface="Calibri" pitchFamily="34" charset="0"/>
              </a:rPr>
              <a:t>TIME(t(n)) =</a:t>
            </a:r>
            <a:r>
              <a:rPr lang="en-US" sz="3400">
                <a:solidFill>
                  <a:srgbClr val="FFFF00"/>
                </a:solidFill>
                <a:latin typeface="+mn-lt"/>
                <a:sym typeface="Symbol" pitchFamily="18" charset="2"/>
              </a:rPr>
              <a:t> </a:t>
            </a:r>
            <a:r>
              <a:rPr lang="en-US" sz="3400">
                <a:solidFill>
                  <a:srgbClr val="FFFF00"/>
                </a:solidFill>
                <a:latin typeface="+mn-lt"/>
                <a:cs typeface="Calibri" pitchFamily="34" charset="0"/>
              </a:rPr>
              <a:t>NTIME(t(n)) </a:t>
            </a:r>
            <a:r>
              <a:rPr lang="en-US" sz="3400">
                <a:solidFill>
                  <a:schemeClr val="tx1"/>
                </a:solidFill>
                <a:latin typeface="+mn-lt"/>
                <a:cs typeface="Calibri" pitchFamily="34" charset="0"/>
              </a:rPr>
              <a:t>for all </a:t>
            </a:r>
            <a:r>
              <a:rPr lang="en-US" sz="3400">
                <a:solidFill>
                  <a:srgbClr val="FFFF00"/>
                </a:solidFill>
                <a:latin typeface="+mn-lt"/>
                <a:cs typeface="Calibri" pitchFamily="34" charset="0"/>
              </a:rPr>
              <a:t>t(n)</a:t>
            </a:r>
            <a:r>
              <a:rPr lang="en-US" sz="3400">
                <a:solidFill>
                  <a:schemeClr val="tx1"/>
                </a:solidFill>
                <a:latin typeface="+mn-lt"/>
                <a:cs typeface="Calibri" pitchFamily="34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614" y="4616649"/>
            <a:ext cx="3117331" cy="1978731"/>
          </a:xfrm>
          <a:prstGeom prst="rect">
            <a:avLst/>
          </a:prstGeom>
        </p:spPr>
      </p:pic>
      <p:pic>
        <p:nvPicPr>
          <p:cNvPr id="2" name="Picture 2" descr="Definition Word Dictionary - Free photo on Pixabay">
            <a:extLst>
              <a:ext uri="{FF2B5EF4-FFF2-40B4-BE49-F238E27FC236}">
                <a16:creationId xmlns:a16="http://schemas.microsoft.com/office/drawing/2014/main" id="{0D32E425-A7A1-4B77-BD6B-9FEE90320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038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83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3803" y="2280558"/>
            <a:ext cx="9035359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>
                <a:solidFill>
                  <a:schemeClr val="tx2"/>
                </a:solidFill>
                <a:latin typeface="+mj-lt"/>
              </a:rPr>
              <a:t>What problems can we efficiently solve</a:t>
            </a:r>
          </a:p>
          <a:p>
            <a:pPr algn="ctr"/>
            <a:r>
              <a:rPr lang="en-US" sz="4400" dirty="0" err="1">
                <a:solidFill>
                  <a:schemeClr val="tx2"/>
                </a:solidFill>
                <a:latin typeface="+mj-lt"/>
              </a:rPr>
              <a:t>nondeterministically</a:t>
            </a:r>
            <a:r>
              <a:rPr lang="en-US" sz="4400" dirty="0">
                <a:solidFill>
                  <a:schemeClr val="tx2"/>
                </a:solidFill>
                <a:latin typeface="+mj-lt"/>
              </a:rPr>
              <a:t>, but not</a:t>
            </a:r>
          </a:p>
          <a:p>
            <a:pPr algn="ctr"/>
            <a:r>
              <a:rPr lang="en-US" sz="4400" dirty="0">
                <a:solidFill>
                  <a:schemeClr val="tx2"/>
                </a:solidFill>
                <a:latin typeface="+mj-lt"/>
              </a:rPr>
              <a:t>deterministically?</a:t>
            </a:r>
          </a:p>
        </p:txBody>
      </p:sp>
    </p:spTree>
    <p:extLst>
      <p:ext uri="{BB962C8B-B14F-4D97-AF65-F5344CB8AC3E}">
        <p14:creationId xmlns:p14="http://schemas.microsoft.com/office/powerpoint/2010/main" val="237768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Text Box 2"/>
          <p:cNvSpPr txBox="1">
            <a:spLocks noChangeArrowheads="1"/>
          </p:cNvSpPr>
          <p:nvPr/>
        </p:nvSpPr>
        <p:spPr bwMode="auto">
          <a:xfrm>
            <a:off x="562708" y="258490"/>
            <a:ext cx="10962751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+mj-lt"/>
              </a:rPr>
              <a:t>The Clique Problem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644244" y="1507220"/>
            <a:ext cx="5207000" cy="3243263"/>
            <a:chOff x="1127" y="1126"/>
            <a:chExt cx="3280" cy="2043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127" y="2776"/>
              <a:ext cx="334" cy="393"/>
              <a:chOff x="1261" y="1340"/>
              <a:chExt cx="334" cy="393"/>
            </a:xfrm>
          </p:grpSpPr>
          <p:sp>
            <p:nvSpPr>
              <p:cNvPr id="806917" name="Oval 5"/>
              <p:cNvSpPr>
                <a:spLocks noChangeArrowheads="1"/>
              </p:cNvSpPr>
              <p:nvPr/>
            </p:nvSpPr>
            <p:spPr bwMode="auto">
              <a:xfrm>
                <a:off x="1261" y="1340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918" name="Text Box 6"/>
              <p:cNvSpPr txBox="1">
                <a:spLocks noChangeArrowheads="1"/>
              </p:cNvSpPr>
              <p:nvPr/>
            </p:nvSpPr>
            <p:spPr bwMode="auto">
              <a:xfrm>
                <a:off x="1318" y="1388"/>
                <a:ext cx="23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127" y="1126"/>
              <a:ext cx="334" cy="393"/>
              <a:chOff x="965" y="2079"/>
              <a:chExt cx="334" cy="393"/>
            </a:xfrm>
          </p:grpSpPr>
          <p:sp>
            <p:nvSpPr>
              <p:cNvPr id="806920" name="Oval 8"/>
              <p:cNvSpPr>
                <a:spLocks noChangeArrowheads="1"/>
              </p:cNvSpPr>
              <p:nvPr/>
            </p:nvSpPr>
            <p:spPr bwMode="auto">
              <a:xfrm>
                <a:off x="965" y="2079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921" name="Text Box 9"/>
              <p:cNvSpPr txBox="1">
                <a:spLocks noChangeArrowheads="1"/>
              </p:cNvSpPr>
              <p:nvPr/>
            </p:nvSpPr>
            <p:spPr bwMode="auto">
              <a:xfrm>
                <a:off x="1030" y="2111"/>
                <a:ext cx="21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600" y="2776"/>
              <a:ext cx="334" cy="393"/>
              <a:chOff x="2743" y="1103"/>
              <a:chExt cx="334" cy="393"/>
            </a:xfrm>
          </p:grpSpPr>
          <p:sp>
            <p:nvSpPr>
              <p:cNvPr id="806923" name="Oval 11"/>
              <p:cNvSpPr>
                <a:spLocks noChangeArrowheads="1"/>
              </p:cNvSpPr>
              <p:nvPr/>
            </p:nvSpPr>
            <p:spPr bwMode="auto">
              <a:xfrm>
                <a:off x="2743" y="1103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924" name="Text Box 12"/>
              <p:cNvSpPr txBox="1">
                <a:spLocks noChangeArrowheads="1"/>
              </p:cNvSpPr>
              <p:nvPr/>
            </p:nvSpPr>
            <p:spPr bwMode="auto">
              <a:xfrm>
                <a:off x="2800" y="1135"/>
                <a:ext cx="202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e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1883" y="1951"/>
              <a:ext cx="334" cy="393"/>
              <a:chOff x="2217" y="3097"/>
              <a:chExt cx="334" cy="393"/>
            </a:xfrm>
          </p:grpSpPr>
          <p:sp>
            <p:nvSpPr>
              <p:cNvPr id="806926" name="Oval 14"/>
              <p:cNvSpPr>
                <a:spLocks noChangeArrowheads="1"/>
              </p:cNvSpPr>
              <p:nvPr/>
            </p:nvSpPr>
            <p:spPr bwMode="auto">
              <a:xfrm>
                <a:off x="2217" y="3097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927" name="Text Box 15"/>
              <p:cNvSpPr txBox="1">
                <a:spLocks noChangeArrowheads="1"/>
              </p:cNvSpPr>
              <p:nvPr/>
            </p:nvSpPr>
            <p:spPr bwMode="auto">
              <a:xfrm>
                <a:off x="2274" y="3121"/>
                <a:ext cx="202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2600" y="1126"/>
              <a:ext cx="334" cy="393"/>
              <a:chOff x="3393" y="2288"/>
              <a:chExt cx="334" cy="393"/>
            </a:xfrm>
          </p:grpSpPr>
          <p:sp>
            <p:nvSpPr>
              <p:cNvPr id="806929" name="Oval 17"/>
              <p:cNvSpPr>
                <a:spLocks noChangeArrowheads="1"/>
              </p:cNvSpPr>
              <p:nvPr/>
            </p:nvSpPr>
            <p:spPr bwMode="auto">
              <a:xfrm>
                <a:off x="3393" y="2288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930" name="Text Box 18"/>
              <p:cNvSpPr txBox="1">
                <a:spLocks noChangeArrowheads="1"/>
              </p:cNvSpPr>
              <p:nvPr/>
            </p:nvSpPr>
            <p:spPr bwMode="auto">
              <a:xfrm>
                <a:off x="3450" y="2336"/>
                <a:ext cx="23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4073" y="1126"/>
              <a:ext cx="334" cy="393"/>
              <a:chOff x="4203" y="1169"/>
              <a:chExt cx="334" cy="393"/>
            </a:xfrm>
          </p:grpSpPr>
          <p:sp>
            <p:nvSpPr>
              <p:cNvPr id="806932" name="Oval 20"/>
              <p:cNvSpPr>
                <a:spLocks noChangeArrowheads="1"/>
              </p:cNvSpPr>
              <p:nvPr/>
            </p:nvSpPr>
            <p:spPr bwMode="auto">
              <a:xfrm>
                <a:off x="4203" y="1169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933" name="Text Box 21"/>
              <p:cNvSpPr txBox="1">
                <a:spLocks noChangeArrowheads="1"/>
              </p:cNvSpPr>
              <p:nvPr/>
            </p:nvSpPr>
            <p:spPr bwMode="auto">
              <a:xfrm>
                <a:off x="4284" y="1225"/>
                <a:ext cx="18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f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4073" y="2776"/>
              <a:ext cx="334" cy="393"/>
              <a:chOff x="4549" y="2225"/>
              <a:chExt cx="334" cy="393"/>
            </a:xfrm>
          </p:grpSpPr>
          <p:sp>
            <p:nvSpPr>
              <p:cNvPr id="806935" name="Oval 23"/>
              <p:cNvSpPr>
                <a:spLocks noChangeArrowheads="1"/>
              </p:cNvSpPr>
              <p:nvPr/>
            </p:nvSpPr>
            <p:spPr bwMode="auto">
              <a:xfrm>
                <a:off x="4549" y="2225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06936" name="Text Box 24"/>
              <p:cNvSpPr txBox="1">
                <a:spLocks noChangeArrowheads="1"/>
              </p:cNvSpPr>
              <p:nvPr/>
            </p:nvSpPr>
            <p:spPr bwMode="auto">
              <a:xfrm>
                <a:off x="4598" y="2249"/>
                <a:ext cx="21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g</a:t>
                </a:r>
              </a:p>
            </p:txBody>
          </p:sp>
        </p:grpSp>
        <p:sp>
          <p:nvSpPr>
            <p:cNvPr id="806937" name="Line 25"/>
            <p:cNvSpPr>
              <a:spLocks noChangeShapeType="1"/>
            </p:cNvSpPr>
            <p:nvPr/>
          </p:nvSpPr>
          <p:spPr bwMode="auto">
            <a:xfrm>
              <a:off x="1305" y="1559"/>
              <a:ext cx="2" cy="11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38" name="Line 26"/>
            <p:cNvSpPr>
              <a:spLocks noChangeShapeType="1"/>
            </p:cNvSpPr>
            <p:nvPr/>
          </p:nvSpPr>
          <p:spPr bwMode="auto">
            <a:xfrm>
              <a:off x="2771" y="1564"/>
              <a:ext cx="2" cy="11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39" name="Line 27"/>
            <p:cNvSpPr>
              <a:spLocks noChangeShapeType="1"/>
            </p:cNvSpPr>
            <p:nvPr/>
          </p:nvSpPr>
          <p:spPr bwMode="auto">
            <a:xfrm>
              <a:off x="4247" y="1563"/>
              <a:ext cx="2" cy="11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0" name="Line 28"/>
            <p:cNvSpPr>
              <a:spLocks noChangeShapeType="1"/>
            </p:cNvSpPr>
            <p:nvPr/>
          </p:nvSpPr>
          <p:spPr bwMode="auto">
            <a:xfrm>
              <a:off x="1514" y="1326"/>
              <a:ext cx="1028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1" name="Line 29"/>
            <p:cNvSpPr>
              <a:spLocks noChangeShapeType="1"/>
            </p:cNvSpPr>
            <p:nvPr/>
          </p:nvSpPr>
          <p:spPr bwMode="auto">
            <a:xfrm>
              <a:off x="1510" y="2967"/>
              <a:ext cx="1028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2" name="Line 30"/>
            <p:cNvSpPr>
              <a:spLocks noChangeShapeType="1"/>
            </p:cNvSpPr>
            <p:nvPr/>
          </p:nvSpPr>
          <p:spPr bwMode="auto">
            <a:xfrm>
              <a:off x="2992" y="1318"/>
              <a:ext cx="1028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3" name="Line 31"/>
            <p:cNvSpPr>
              <a:spLocks noChangeShapeType="1"/>
            </p:cNvSpPr>
            <p:nvPr/>
          </p:nvSpPr>
          <p:spPr bwMode="auto">
            <a:xfrm>
              <a:off x="2992" y="2972"/>
              <a:ext cx="1028" cy="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4" name="Line 32"/>
            <p:cNvSpPr>
              <a:spLocks noChangeShapeType="1"/>
            </p:cNvSpPr>
            <p:nvPr/>
          </p:nvSpPr>
          <p:spPr bwMode="auto">
            <a:xfrm>
              <a:off x="1451" y="1505"/>
              <a:ext cx="436" cy="4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5" name="Line 33"/>
            <p:cNvSpPr>
              <a:spLocks noChangeShapeType="1"/>
            </p:cNvSpPr>
            <p:nvPr/>
          </p:nvSpPr>
          <p:spPr bwMode="auto">
            <a:xfrm>
              <a:off x="2191" y="2315"/>
              <a:ext cx="436" cy="4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6" name="Line 34"/>
            <p:cNvSpPr>
              <a:spLocks noChangeShapeType="1"/>
            </p:cNvSpPr>
            <p:nvPr/>
          </p:nvSpPr>
          <p:spPr bwMode="auto">
            <a:xfrm flipH="1">
              <a:off x="1443" y="2302"/>
              <a:ext cx="436" cy="4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7" name="Line 35"/>
            <p:cNvSpPr>
              <a:spLocks noChangeShapeType="1"/>
            </p:cNvSpPr>
            <p:nvPr/>
          </p:nvSpPr>
          <p:spPr bwMode="auto">
            <a:xfrm flipH="1">
              <a:off x="2190" y="1504"/>
              <a:ext cx="436" cy="46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8" name="Line 36"/>
            <p:cNvSpPr>
              <a:spLocks noChangeShapeType="1"/>
            </p:cNvSpPr>
            <p:nvPr/>
          </p:nvSpPr>
          <p:spPr bwMode="auto">
            <a:xfrm>
              <a:off x="2925" y="1484"/>
              <a:ext cx="1178" cy="12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49" name="Line 37"/>
            <p:cNvSpPr>
              <a:spLocks noChangeShapeType="1"/>
            </p:cNvSpPr>
            <p:nvPr/>
          </p:nvSpPr>
          <p:spPr bwMode="auto">
            <a:xfrm flipH="1">
              <a:off x="2917" y="1492"/>
              <a:ext cx="1178" cy="12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50" name="Line 38"/>
            <p:cNvSpPr>
              <a:spLocks noChangeShapeType="1"/>
            </p:cNvSpPr>
            <p:nvPr/>
          </p:nvSpPr>
          <p:spPr bwMode="auto">
            <a:xfrm flipH="1">
              <a:off x="2260" y="1447"/>
              <a:ext cx="1780" cy="6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6951" name="Line 39"/>
            <p:cNvSpPr>
              <a:spLocks noChangeShapeType="1"/>
            </p:cNvSpPr>
            <p:nvPr/>
          </p:nvSpPr>
          <p:spPr bwMode="auto">
            <a:xfrm flipH="1" flipV="1">
              <a:off x="2272" y="2194"/>
              <a:ext cx="1780" cy="62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806952" name="Line 40"/>
          <p:cNvSpPr>
            <a:spLocks noChangeShapeType="1"/>
          </p:cNvSpPr>
          <p:nvPr/>
        </p:nvSpPr>
        <p:spPr bwMode="auto">
          <a:xfrm flipH="1">
            <a:off x="5317470" y="2083482"/>
            <a:ext cx="714375" cy="765175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953" name="Line 41"/>
          <p:cNvSpPr>
            <a:spLocks noChangeShapeType="1"/>
          </p:cNvSpPr>
          <p:nvPr/>
        </p:nvSpPr>
        <p:spPr bwMode="auto">
          <a:xfrm>
            <a:off x="5323820" y="3401107"/>
            <a:ext cx="714375" cy="765175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954" name="Line 42"/>
          <p:cNvSpPr>
            <a:spLocks noChangeShapeType="1"/>
          </p:cNvSpPr>
          <p:nvPr/>
        </p:nvSpPr>
        <p:spPr bwMode="auto">
          <a:xfrm flipH="1">
            <a:off x="6255681" y="2188256"/>
            <a:ext cx="1588" cy="1890712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955" name="Line 43"/>
          <p:cNvSpPr>
            <a:spLocks noChangeShapeType="1"/>
          </p:cNvSpPr>
          <p:nvPr/>
        </p:nvSpPr>
        <p:spPr bwMode="auto">
          <a:xfrm flipH="1">
            <a:off x="8594070" y="2181906"/>
            <a:ext cx="1587" cy="1890712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956" name="Line 44"/>
          <p:cNvSpPr>
            <a:spLocks noChangeShapeType="1"/>
          </p:cNvSpPr>
          <p:nvPr/>
        </p:nvSpPr>
        <p:spPr bwMode="auto">
          <a:xfrm>
            <a:off x="6493806" y="2069194"/>
            <a:ext cx="1893888" cy="2074863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957" name="Line 45"/>
          <p:cNvSpPr>
            <a:spLocks noChangeShapeType="1"/>
          </p:cNvSpPr>
          <p:nvPr/>
        </p:nvSpPr>
        <p:spPr bwMode="auto">
          <a:xfrm flipH="1">
            <a:off x="6455706" y="2081894"/>
            <a:ext cx="1893888" cy="2087563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958" name="Line 46"/>
          <p:cNvSpPr>
            <a:spLocks noChangeShapeType="1"/>
          </p:cNvSpPr>
          <p:nvPr/>
        </p:nvSpPr>
        <p:spPr bwMode="auto">
          <a:xfrm flipV="1">
            <a:off x="6581119" y="1807257"/>
            <a:ext cx="1668462" cy="3175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959" name="Line 47"/>
          <p:cNvSpPr>
            <a:spLocks noChangeShapeType="1"/>
          </p:cNvSpPr>
          <p:nvPr/>
        </p:nvSpPr>
        <p:spPr bwMode="auto">
          <a:xfrm flipV="1">
            <a:off x="6589057" y="4437744"/>
            <a:ext cx="1668463" cy="3175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806960" name="Line 48"/>
          <p:cNvSpPr>
            <a:spLocks noChangeShapeType="1"/>
          </p:cNvSpPr>
          <p:nvPr/>
        </p:nvSpPr>
        <p:spPr bwMode="auto">
          <a:xfrm>
            <a:off x="5455582" y="3188381"/>
            <a:ext cx="2847975" cy="10160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06961" name="Line 49"/>
          <p:cNvSpPr>
            <a:spLocks noChangeShapeType="1"/>
          </p:cNvSpPr>
          <p:nvPr/>
        </p:nvSpPr>
        <p:spPr bwMode="auto">
          <a:xfrm flipV="1">
            <a:off x="5434945" y="2002518"/>
            <a:ext cx="2847975" cy="1016000"/>
          </a:xfrm>
          <a:prstGeom prst="line">
            <a:avLst/>
          </a:prstGeom>
          <a:noFill/>
          <a:ln w="127000">
            <a:solidFill>
              <a:srgbClr val="FFFF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97544" y="5543540"/>
            <a:ext cx="6694461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tx2"/>
                </a:solidFill>
                <a:latin typeface="+mn-lt"/>
                <a:cs typeface="Calibri" pitchFamily="34" charset="0"/>
              </a:rPr>
              <a:t>k-clique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= complete </a:t>
            </a:r>
            <a:r>
              <a:rPr lang="en-US" sz="3000" err="1">
                <a:solidFill>
                  <a:schemeClr val="tx1"/>
                </a:solidFill>
                <a:latin typeface="+mn-lt"/>
                <a:cs typeface="Calibri" pitchFamily="34" charset="0"/>
              </a:rPr>
              <a:t>subgraph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on k nodes</a:t>
            </a:r>
          </a:p>
        </p:txBody>
      </p:sp>
    </p:spTree>
    <p:extLst>
      <p:ext uri="{BB962C8B-B14F-4D97-AF65-F5344CB8AC3E}">
        <p14:creationId xmlns:p14="http://schemas.microsoft.com/office/powerpoint/2010/main" val="219052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6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06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06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06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6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06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06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06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6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06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52" grpId="0" animBg="1"/>
      <p:bldP spid="806953" grpId="0" animBg="1"/>
      <p:bldP spid="806954" grpId="0" animBg="1"/>
      <p:bldP spid="806955" grpId="0" animBg="1"/>
      <p:bldP spid="806956" grpId="0" animBg="1"/>
      <p:bldP spid="806957" grpId="0" animBg="1"/>
      <p:bldP spid="806958" grpId="0" animBg="1"/>
      <p:bldP spid="806959" grpId="0" animBg="1"/>
      <p:bldP spid="806960" grpId="0" animBg="1"/>
      <p:bldP spid="806961" grpId="0" animBg="1"/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Text Box 2"/>
          <p:cNvSpPr txBox="1">
            <a:spLocks noChangeArrowheads="1"/>
          </p:cNvSpPr>
          <p:nvPr/>
        </p:nvSpPr>
        <p:spPr bwMode="auto">
          <a:xfrm>
            <a:off x="4204669" y="269715"/>
            <a:ext cx="3925242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+mn-lt"/>
              </a:rPr>
              <a:t>The Clique Problem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568510" y="5690626"/>
            <a:ext cx="5309467" cy="530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Find a clique of 1 million nodes?</a:t>
            </a:r>
          </a:p>
        </p:txBody>
      </p:sp>
      <p:pic>
        <p:nvPicPr>
          <p:cNvPr id="1026" name="Picture 2" descr="http://www.math.cornell.edu/~mec/Winter2009/RalucaRemus/Lecture2/Images/bgp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4" y="1042767"/>
            <a:ext cx="5827032" cy="437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15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122" name="Text Box 2"/>
          <p:cNvSpPr txBox="1">
            <a:spLocks noChangeArrowheads="1"/>
          </p:cNvSpPr>
          <p:nvPr/>
        </p:nvSpPr>
        <p:spPr bwMode="auto">
          <a:xfrm>
            <a:off x="819514" y="1772064"/>
            <a:ext cx="7878762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FFFF00"/>
                </a:solidFill>
                <a:latin typeface="+mn-lt"/>
              </a:rPr>
              <a:t>CLIQUE = { (</a:t>
            </a:r>
            <a:r>
              <a:rPr lang="en-US" sz="3000" err="1">
                <a:solidFill>
                  <a:srgbClr val="FFFF00"/>
                </a:solidFill>
                <a:latin typeface="+mn-lt"/>
              </a:rPr>
              <a:t>G,k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) | G 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is an undirected graph with 				a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k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-clique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}</a:t>
            </a:r>
          </a:p>
        </p:txBody>
      </p:sp>
      <p:sp>
        <p:nvSpPr>
          <p:cNvPr id="773123" name="Text Box 3"/>
          <p:cNvSpPr txBox="1">
            <a:spLocks noChangeArrowheads="1"/>
          </p:cNvSpPr>
          <p:nvPr/>
        </p:nvSpPr>
        <p:spPr bwMode="auto">
          <a:xfrm>
            <a:off x="819514" y="3054109"/>
            <a:ext cx="7555273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2"/>
                </a:solidFill>
                <a:latin typeface="+mn-lt"/>
              </a:rPr>
              <a:t>Theorem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: 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CLIQUE </a:t>
            </a:r>
            <a:r>
              <a:rPr lang="en-US" sz="3000">
                <a:solidFill>
                  <a:srgbClr val="FFFF00"/>
                </a:solidFill>
                <a:latin typeface="+mn-lt"/>
                <a:sym typeface="Symbol" pitchFamily="18" charset="2"/>
              </a:rPr>
              <a:t> NTIME(</a:t>
            </a:r>
            <a:r>
              <a:rPr lang="en-US" sz="3000" err="1">
                <a:solidFill>
                  <a:srgbClr val="FFFF00"/>
                </a:solidFill>
                <a:latin typeface="+mn-lt"/>
                <a:sym typeface="Symbol" pitchFamily="18" charset="2"/>
              </a:rPr>
              <a:t>n</a:t>
            </a:r>
            <a:r>
              <a:rPr lang="en-US" sz="3000" baseline="30000" err="1">
                <a:solidFill>
                  <a:srgbClr val="FFFF00"/>
                </a:solidFill>
                <a:latin typeface="+mn-lt"/>
                <a:sym typeface="Symbol" pitchFamily="18" charset="2"/>
              </a:rPr>
              <a:t>c</a:t>
            </a:r>
            <a:r>
              <a:rPr lang="en-US" sz="3000">
                <a:solidFill>
                  <a:srgbClr val="FFFF00"/>
                </a:solidFill>
                <a:latin typeface="+mn-lt"/>
                <a:sym typeface="Symbol" pitchFamily="18" charset="2"/>
              </a:rPr>
              <a:t>)</a:t>
            </a:r>
            <a:r>
              <a:rPr lang="en-US" sz="3000">
                <a:solidFill>
                  <a:schemeClr val="tx1"/>
                </a:solidFill>
                <a:latin typeface="+mn-lt"/>
                <a:sym typeface="Symbol" pitchFamily="18" charset="2"/>
              </a:rPr>
              <a:t> for some </a:t>
            </a:r>
            <a:r>
              <a:rPr lang="en-US" sz="3000">
                <a:solidFill>
                  <a:srgbClr val="FFFF00"/>
                </a:solidFill>
                <a:latin typeface="+mn-lt"/>
                <a:sym typeface="Symbol" pitchFamily="18" charset="2"/>
              </a:rPr>
              <a:t>c &gt; 1</a:t>
            </a:r>
          </a:p>
        </p:txBody>
      </p:sp>
      <p:sp>
        <p:nvSpPr>
          <p:cNvPr id="773124" name="Text Box 4"/>
          <p:cNvSpPr txBox="1">
            <a:spLocks noChangeArrowheads="1"/>
          </p:cNvSpPr>
          <p:nvPr/>
        </p:nvSpPr>
        <p:spPr bwMode="auto">
          <a:xfrm>
            <a:off x="819514" y="3792525"/>
            <a:ext cx="9058016" cy="18466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>
                <a:solidFill>
                  <a:srgbClr val="FFFF00"/>
                </a:solidFill>
                <a:latin typeface="+mn-lt"/>
              </a:rPr>
              <a:t>N((V,E),k)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:  </a:t>
            </a:r>
            <a:br>
              <a:rPr lang="en-US" sz="3000">
                <a:solidFill>
                  <a:schemeClr val="tx1"/>
                </a:solidFill>
                <a:latin typeface="+mn-lt"/>
              </a:rPr>
            </a:br>
            <a:r>
              <a:rPr lang="en-US" sz="3000" err="1">
                <a:solidFill>
                  <a:schemeClr val="tx1"/>
                </a:solidFill>
                <a:latin typeface="+mn-lt"/>
              </a:rPr>
              <a:t>Nondeterministically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 guess a subset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S 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of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V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 with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|S| = k</a:t>
            </a:r>
          </a:p>
          <a:p>
            <a:r>
              <a:rPr lang="en-US" sz="3000">
                <a:solidFill>
                  <a:schemeClr val="tx1"/>
                </a:solidFill>
                <a:latin typeface="+mn-lt"/>
              </a:rPr>
              <a:t>	For all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u, v 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in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S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, if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(</a:t>
            </a:r>
            <a:r>
              <a:rPr lang="en-US" sz="3000" err="1">
                <a:solidFill>
                  <a:srgbClr val="FFFF00"/>
                </a:solidFill>
                <a:latin typeface="+mn-lt"/>
              </a:rPr>
              <a:t>u,v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) 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is not in </a:t>
            </a:r>
            <a:r>
              <a:rPr lang="en-US" sz="3000">
                <a:solidFill>
                  <a:srgbClr val="FFFF00"/>
                </a:solidFill>
                <a:latin typeface="+mn-lt"/>
              </a:rPr>
              <a:t>E</a:t>
            </a:r>
            <a:r>
              <a:rPr lang="en-US" sz="3000">
                <a:solidFill>
                  <a:schemeClr val="tx1"/>
                </a:solidFill>
                <a:latin typeface="+mn-lt"/>
              </a:rPr>
              <a:t> then </a:t>
            </a:r>
            <a:r>
              <a:rPr lang="en-US" sz="3000" i="1">
                <a:solidFill>
                  <a:schemeClr val="tx2"/>
                </a:solidFill>
                <a:latin typeface="+mn-lt"/>
              </a:rPr>
              <a:t>reject</a:t>
            </a:r>
            <a:r>
              <a:rPr lang="en-US" sz="3000" i="1">
                <a:solidFill>
                  <a:schemeClr val="tx1"/>
                </a:solidFill>
                <a:latin typeface="+mn-lt"/>
              </a:rPr>
              <a:t>		</a:t>
            </a:r>
          </a:p>
          <a:p>
            <a:r>
              <a:rPr lang="en-US" sz="3000" i="1">
                <a:solidFill>
                  <a:schemeClr val="tx2"/>
                </a:solidFill>
                <a:latin typeface="+mn-lt"/>
              </a:rPr>
              <a:t>Accept</a:t>
            </a:r>
          </a:p>
        </p:txBody>
      </p:sp>
      <p:sp>
        <p:nvSpPr>
          <p:cNvPr id="6" name="Rectangle 5"/>
          <p:cNvSpPr/>
          <p:nvPr/>
        </p:nvSpPr>
        <p:spPr>
          <a:xfrm>
            <a:off x="819513" y="579667"/>
            <a:ext cx="1070594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Assume a reasonable encoding of graphs (example: the adjacency matrix is reasonable)</a:t>
            </a:r>
          </a:p>
        </p:txBody>
      </p:sp>
    </p:spTree>
    <p:extLst>
      <p:ext uri="{BB962C8B-B14F-4D97-AF65-F5344CB8AC3E}">
        <p14:creationId xmlns:p14="http://schemas.microsoft.com/office/powerpoint/2010/main" val="97484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3123" grpId="0"/>
      <p:bldP spid="773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2A4E-2C9A-4D3E-FD1D-7886A541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content today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0BD6-E61E-9E4B-796B-038F1A4A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more conceptual approach for undecidability: Rice’s theorem</a:t>
            </a:r>
          </a:p>
          <a:p>
            <a:r>
              <a:rPr lang="en-AU" dirty="0"/>
              <a:t>Non-deterministic Turing machines</a:t>
            </a:r>
          </a:p>
          <a:p>
            <a:r>
              <a:rPr lang="en-AU" dirty="0"/>
              <a:t>Computational complexity: P and NP</a:t>
            </a:r>
          </a:p>
        </p:txBody>
      </p:sp>
    </p:spTree>
    <p:extLst>
      <p:ext uri="{BB962C8B-B14F-4D97-AF65-F5344CB8AC3E}">
        <p14:creationId xmlns:p14="http://schemas.microsoft.com/office/powerpoint/2010/main" val="497663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Text Box 2"/>
          <p:cNvSpPr txBox="1">
            <a:spLocks noChangeArrowheads="1"/>
          </p:cNvSpPr>
          <p:nvPr/>
        </p:nvSpPr>
        <p:spPr bwMode="auto">
          <a:xfrm>
            <a:off x="482321" y="263983"/>
            <a:ext cx="10791930" cy="618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  <a:latin typeface="+mj-lt"/>
              </a:rPr>
              <a:t>The Hamiltonian Path Problem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090008" y="1181188"/>
            <a:ext cx="6280150" cy="4143374"/>
            <a:chOff x="867" y="962"/>
            <a:chExt cx="3956" cy="2610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067" y="1058"/>
              <a:ext cx="334" cy="393"/>
              <a:chOff x="1261" y="1340"/>
              <a:chExt cx="334" cy="393"/>
            </a:xfrm>
          </p:grpSpPr>
          <p:sp>
            <p:nvSpPr>
              <p:cNvPr id="770053" name="Oval 5"/>
              <p:cNvSpPr>
                <a:spLocks noChangeArrowheads="1"/>
              </p:cNvSpPr>
              <p:nvPr/>
            </p:nvSpPr>
            <p:spPr bwMode="auto">
              <a:xfrm>
                <a:off x="1261" y="1340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54" name="Text Box 6"/>
              <p:cNvSpPr txBox="1">
                <a:spLocks noChangeArrowheads="1"/>
              </p:cNvSpPr>
              <p:nvPr/>
            </p:nvSpPr>
            <p:spPr bwMode="auto">
              <a:xfrm>
                <a:off x="1318" y="1388"/>
                <a:ext cx="23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b</a:t>
                </a:r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499" y="2222"/>
              <a:ext cx="334" cy="393"/>
              <a:chOff x="965" y="2079"/>
              <a:chExt cx="334" cy="393"/>
            </a:xfrm>
          </p:grpSpPr>
          <p:sp>
            <p:nvSpPr>
              <p:cNvPr id="770056" name="Oval 8"/>
              <p:cNvSpPr>
                <a:spLocks noChangeArrowheads="1"/>
              </p:cNvSpPr>
              <p:nvPr/>
            </p:nvSpPr>
            <p:spPr bwMode="auto">
              <a:xfrm>
                <a:off x="965" y="2079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57" name="Text Box 9"/>
              <p:cNvSpPr txBox="1">
                <a:spLocks noChangeArrowheads="1"/>
              </p:cNvSpPr>
              <p:nvPr/>
            </p:nvSpPr>
            <p:spPr bwMode="auto">
              <a:xfrm>
                <a:off x="1030" y="2111"/>
                <a:ext cx="21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a</a:t>
                </a:r>
              </a:p>
            </p:txBody>
          </p:sp>
        </p:grp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2341" y="1522"/>
              <a:ext cx="334" cy="393"/>
              <a:chOff x="2743" y="1103"/>
              <a:chExt cx="334" cy="393"/>
            </a:xfrm>
          </p:grpSpPr>
          <p:sp>
            <p:nvSpPr>
              <p:cNvPr id="770059" name="Oval 11"/>
              <p:cNvSpPr>
                <a:spLocks noChangeArrowheads="1"/>
              </p:cNvSpPr>
              <p:nvPr/>
            </p:nvSpPr>
            <p:spPr bwMode="auto">
              <a:xfrm>
                <a:off x="2743" y="1103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60" name="Text Box 12"/>
              <p:cNvSpPr txBox="1">
                <a:spLocks noChangeArrowheads="1"/>
              </p:cNvSpPr>
              <p:nvPr/>
            </p:nvSpPr>
            <p:spPr bwMode="auto">
              <a:xfrm>
                <a:off x="2800" y="1135"/>
                <a:ext cx="202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e</a:t>
                </a:r>
              </a:p>
            </p:txBody>
          </p:sp>
        </p:grp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2817" y="3057"/>
              <a:ext cx="334" cy="393"/>
              <a:chOff x="2217" y="3097"/>
              <a:chExt cx="334" cy="393"/>
            </a:xfrm>
          </p:grpSpPr>
          <p:sp>
            <p:nvSpPr>
              <p:cNvPr id="770062" name="Oval 14"/>
              <p:cNvSpPr>
                <a:spLocks noChangeArrowheads="1"/>
              </p:cNvSpPr>
              <p:nvPr/>
            </p:nvSpPr>
            <p:spPr bwMode="auto">
              <a:xfrm>
                <a:off x="2217" y="3097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63" name="Text Box 15"/>
              <p:cNvSpPr txBox="1">
                <a:spLocks noChangeArrowheads="1"/>
              </p:cNvSpPr>
              <p:nvPr/>
            </p:nvSpPr>
            <p:spPr bwMode="auto">
              <a:xfrm>
                <a:off x="2274" y="3121"/>
                <a:ext cx="202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c</a:t>
                </a:r>
              </a:p>
            </p:txBody>
          </p:sp>
        </p:grp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300" y="2215"/>
              <a:ext cx="334" cy="393"/>
              <a:chOff x="3393" y="2288"/>
              <a:chExt cx="334" cy="393"/>
            </a:xfrm>
          </p:grpSpPr>
          <p:sp>
            <p:nvSpPr>
              <p:cNvPr id="770065" name="Oval 17"/>
              <p:cNvSpPr>
                <a:spLocks noChangeArrowheads="1"/>
              </p:cNvSpPr>
              <p:nvPr/>
            </p:nvSpPr>
            <p:spPr bwMode="auto">
              <a:xfrm>
                <a:off x="3393" y="2288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66" name="Text Box 18"/>
              <p:cNvSpPr txBox="1">
                <a:spLocks noChangeArrowheads="1"/>
              </p:cNvSpPr>
              <p:nvPr/>
            </p:nvSpPr>
            <p:spPr bwMode="auto">
              <a:xfrm>
                <a:off x="3450" y="2336"/>
                <a:ext cx="23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d</a:t>
                </a:r>
              </a:p>
            </p:txBody>
          </p:sp>
        </p:grpSp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3701" y="962"/>
              <a:ext cx="334" cy="393"/>
              <a:chOff x="4203" y="1169"/>
              <a:chExt cx="334" cy="393"/>
            </a:xfrm>
          </p:grpSpPr>
          <p:sp>
            <p:nvSpPr>
              <p:cNvPr id="770068" name="Oval 20"/>
              <p:cNvSpPr>
                <a:spLocks noChangeArrowheads="1"/>
              </p:cNvSpPr>
              <p:nvPr/>
            </p:nvSpPr>
            <p:spPr bwMode="auto">
              <a:xfrm>
                <a:off x="4203" y="1169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69" name="Text Box 21"/>
              <p:cNvSpPr txBox="1">
                <a:spLocks noChangeArrowheads="1"/>
              </p:cNvSpPr>
              <p:nvPr/>
            </p:nvSpPr>
            <p:spPr bwMode="auto">
              <a:xfrm>
                <a:off x="4284" y="1225"/>
                <a:ext cx="180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f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4339" y="3179"/>
              <a:ext cx="334" cy="393"/>
              <a:chOff x="3856" y="3394"/>
              <a:chExt cx="334" cy="393"/>
            </a:xfrm>
          </p:grpSpPr>
          <p:sp>
            <p:nvSpPr>
              <p:cNvPr id="770071" name="Oval 23"/>
              <p:cNvSpPr>
                <a:spLocks noChangeArrowheads="1"/>
              </p:cNvSpPr>
              <p:nvPr/>
            </p:nvSpPr>
            <p:spPr bwMode="auto">
              <a:xfrm>
                <a:off x="3856" y="3394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72" name="Text Box 24"/>
              <p:cNvSpPr txBox="1">
                <a:spLocks noChangeArrowheads="1"/>
              </p:cNvSpPr>
              <p:nvPr/>
            </p:nvSpPr>
            <p:spPr bwMode="auto">
              <a:xfrm>
                <a:off x="3905" y="3434"/>
                <a:ext cx="23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h</a:t>
                </a:r>
              </a:p>
            </p:txBody>
          </p:sp>
        </p:grpSp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867" y="3046"/>
              <a:ext cx="334" cy="393"/>
              <a:chOff x="1834" y="2670"/>
              <a:chExt cx="334" cy="393"/>
            </a:xfrm>
          </p:grpSpPr>
          <p:sp>
            <p:nvSpPr>
              <p:cNvPr id="770074" name="Oval 26"/>
              <p:cNvSpPr>
                <a:spLocks noChangeArrowheads="1"/>
              </p:cNvSpPr>
              <p:nvPr/>
            </p:nvSpPr>
            <p:spPr bwMode="auto">
              <a:xfrm>
                <a:off x="1834" y="2670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75" name="Text Box 27"/>
              <p:cNvSpPr txBox="1">
                <a:spLocks noChangeArrowheads="1"/>
              </p:cNvSpPr>
              <p:nvPr/>
            </p:nvSpPr>
            <p:spPr bwMode="auto">
              <a:xfrm>
                <a:off x="1923" y="2726"/>
                <a:ext cx="169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i</a:t>
                </a:r>
              </a:p>
            </p:txBody>
          </p:sp>
        </p:grp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4489" y="1860"/>
              <a:ext cx="334" cy="393"/>
              <a:chOff x="4549" y="2225"/>
              <a:chExt cx="334" cy="393"/>
            </a:xfrm>
          </p:grpSpPr>
          <p:sp>
            <p:nvSpPr>
              <p:cNvPr id="770077" name="Oval 29"/>
              <p:cNvSpPr>
                <a:spLocks noChangeArrowheads="1"/>
              </p:cNvSpPr>
              <p:nvPr/>
            </p:nvSpPr>
            <p:spPr bwMode="auto">
              <a:xfrm>
                <a:off x="4549" y="2225"/>
                <a:ext cx="334" cy="393"/>
              </a:xfrm>
              <a:prstGeom prst="ellipse">
                <a:avLst/>
              </a:prstGeom>
              <a:noFill/>
              <a:ln w="76200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0078" name="Text Box 30"/>
              <p:cNvSpPr txBox="1">
                <a:spLocks noChangeArrowheads="1"/>
              </p:cNvSpPr>
              <p:nvPr/>
            </p:nvSpPr>
            <p:spPr bwMode="auto">
              <a:xfrm>
                <a:off x="4598" y="2249"/>
                <a:ext cx="213" cy="27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tx1"/>
                    </a:solidFill>
                  </a:rPr>
                  <a:t>g</a:t>
                </a:r>
              </a:p>
            </p:txBody>
          </p:sp>
        </p:grpSp>
        <p:sp>
          <p:nvSpPr>
            <p:cNvPr id="770079" name="Line 31"/>
            <p:cNvSpPr>
              <a:spLocks noChangeShapeType="1"/>
            </p:cNvSpPr>
            <p:nvPr/>
          </p:nvSpPr>
          <p:spPr bwMode="auto">
            <a:xfrm flipH="1" flipV="1">
              <a:off x="1339" y="1529"/>
              <a:ext cx="216" cy="62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0" name="Line 32"/>
            <p:cNvSpPr>
              <a:spLocks noChangeShapeType="1"/>
            </p:cNvSpPr>
            <p:nvPr/>
          </p:nvSpPr>
          <p:spPr bwMode="auto">
            <a:xfrm flipV="1">
              <a:off x="4548" y="2342"/>
              <a:ext cx="93" cy="77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1" name="Line 33"/>
            <p:cNvSpPr>
              <a:spLocks noChangeShapeType="1"/>
            </p:cNvSpPr>
            <p:nvPr/>
          </p:nvSpPr>
          <p:spPr bwMode="auto">
            <a:xfrm flipH="1">
              <a:off x="3727" y="2094"/>
              <a:ext cx="684" cy="25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2" name="Line 34"/>
            <p:cNvSpPr>
              <a:spLocks noChangeShapeType="1"/>
            </p:cNvSpPr>
            <p:nvPr/>
          </p:nvSpPr>
          <p:spPr bwMode="auto">
            <a:xfrm flipV="1">
              <a:off x="3497" y="1416"/>
              <a:ext cx="301" cy="74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3" name="Line 35"/>
            <p:cNvSpPr>
              <a:spLocks noChangeShapeType="1"/>
            </p:cNvSpPr>
            <p:nvPr/>
          </p:nvSpPr>
          <p:spPr bwMode="auto">
            <a:xfrm flipH="1">
              <a:off x="2800" y="1218"/>
              <a:ext cx="818" cy="39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4" name="Line 36"/>
            <p:cNvSpPr>
              <a:spLocks noChangeShapeType="1"/>
            </p:cNvSpPr>
            <p:nvPr/>
          </p:nvSpPr>
          <p:spPr bwMode="auto">
            <a:xfrm flipH="1">
              <a:off x="1836" y="1824"/>
              <a:ext cx="425" cy="3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5" name="Line 37"/>
            <p:cNvSpPr>
              <a:spLocks noChangeShapeType="1"/>
            </p:cNvSpPr>
            <p:nvPr/>
          </p:nvSpPr>
          <p:spPr bwMode="auto">
            <a:xfrm flipH="1">
              <a:off x="1039" y="1543"/>
              <a:ext cx="173" cy="14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6" name="Line 38"/>
            <p:cNvSpPr>
              <a:spLocks noChangeShapeType="1"/>
            </p:cNvSpPr>
            <p:nvPr/>
          </p:nvSpPr>
          <p:spPr bwMode="auto">
            <a:xfrm>
              <a:off x="1282" y="3216"/>
              <a:ext cx="1438" cy="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7" name="Line 39"/>
            <p:cNvSpPr>
              <a:spLocks noChangeShapeType="1"/>
            </p:cNvSpPr>
            <p:nvPr/>
          </p:nvSpPr>
          <p:spPr bwMode="auto">
            <a:xfrm flipH="1">
              <a:off x="1146" y="2620"/>
              <a:ext cx="342" cy="40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8" name="Line 40"/>
            <p:cNvSpPr>
              <a:spLocks noChangeShapeType="1"/>
            </p:cNvSpPr>
            <p:nvPr/>
          </p:nvSpPr>
          <p:spPr bwMode="auto">
            <a:xfrm flipH="1">
              <a:off x="1908" y="1936"/>
              <a:ext cx="425" cy="37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89" name="Line 41"/>
            <p:cNvSpPr>
              <a:spLocks noChangeShapeType="1"/>
            </p:cNvSpPr>
            <p:nvPr/>
          </p:nvSpPr>
          <p:spPr bwMode="auto">
            <a:xfrm flipH="1">
              <a:off x="1912" y="2408"/>
              <a:ext cx="1318" cy="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90" name="Line 42"/>
            <p:cNvSpPr>
              <a:spLocks noChangeShapeType="1"/>
            </p:cNvSpPr>
            <p:nvPr/>
          </p:nvSpPr>
          <p:spPr bwMode="auto">
            <a:xfrm flipH="1">
              <a:off x="1518" y="1131"/>
              <a:ext cx="2062" cy="10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91" name="Line 43"/>
            <p:cNvSpPr>
              <a:spLocks noChangeShapeType="1"/>
            </p:cNvSpPr>
            <p:nvPr/>
          </p:nvSpPr>
          <p:spPr bwMode="auto">
            <a:xfrm flipH="1" flipV="1">
              <a:off x="3250" y="3274"/>
              <a:ext cx="1002" cy="65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70092" name="Line 44"/>
            <p:cNvSpPr>
              <a:spLocks noChangeShapeType="1"/>
            </p:cNvSpPr>
            <p:nvPr/>
          </p:nvSpPr>
          <p:spPr bwMode="auto">
            <a:xfrm flipH="1">
              <a:off x="3105" y="2641"/>
              <a:ext cx="250" cy="3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70093" name="Line 45"/>
          <p:cNvSpPr>
            <a:spLocks noChangeShapeType="1"/>
          </p:cNvSpPr>
          <p:nvPr/>
        </p:nvSpPr>
        <p:spPr bwMode="auto">
          <a:xfrm flipV="1">
            <a:off x="8925659" y="3322726"/>
            <a:ext cx="161925" cy="1287462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0094" name="Line 46"/>
          <p:cNvSpPr>
            <a:spLocks noChangeShapeType="1"/>
          </p:cNvSpPr>
          <p:nvPr/>
        </p:nvSpPr>
        <p:spPr bwMode="auto">
          <a:xfrm flipH="1">
            <a:off x="7596920" y="2986177"/>
            <a:ext cx="1123950" cy="407987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0095" name="Line 47"/>
          <p:cNvSpPr>
            <a:spLocks noChangeShapeType="1"/>
          </p:cNvSpPr>
          <p:nvPr/>
        </p:nvSpPr>
        <p:spPr bwMode="auto">
          <a:xfrm flipV="1">
            <a:off x="7269896" y="1889213"/>
            <a:ext cx="479425" cy="1208088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0096" name="Line 48"/>
          <p:cNvSpPr>
            <a:spLocks noChangeShapeType="1"/>
          </p:cNvSpPr>
          <p:nvPr/>
        </p:nvSpPr>
        <p:spPr bwMode="auto">
          <a:xfrm flipH="1">
            <a:off x="6099909" y="1578063"/>
            <a:ext cx="1349375" cy="674688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0097" name="Line 49"/>
          <p:cNvSpPr>
            <a:spLocks noChangeShapeType="1"/>
          </p:cNvSpPr>
          <p:nvPr/>
        </p:nvSpPr>
        <p:spPr bwMode="auto">
          <a:xfrm flipH="1">
            <a:off x="4569559" y="2513102"/>
            <a:ext cx="739775" cy="674687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0098" name="Line 50"/>
          <p:cNvSpPr>
            <a:spLocks noChangeShapeType="1"/>
          </p:cNvSpPr>
          <p:nvPr/>
        </p:nvSpPr>
        <p:spPr bwMode="auto">
          <a:xfrm flipH="1" flipV="1">
            <a:off x="3845658" y="2024152"/>
            <a:ext cx="328612" cy="1089025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0099" name="Line 51"/>
          <p:cNvSpPr>
            <a:spLocks noChangeShapeType="1"/>
          </p:cNvSpPr>
          <p:nvPr/>
        </p:nvSpPr>
        <p:spPr bwMode="auto">
          <a:xfrm flipH="1">
            <a:off x="3361471" y="2032088"/>
            <a:ext cx="276225" cy="233045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70100" name="Line 52"/>
          <p:cNvSpPr>
            <a:spLocks noChangeShapeType="1"/>
          </p:cNvSpPr>
          <p:nvPr/>
        </p:nvSpPr>
        <p:spPr bwMode="auto">
          <a:xfrm>
            <a:off x="3694845" y="4780052"/>
            <a:ext cx="2400300" cy="52387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17974" y="5766570"/>
            <a:ext cx="10801978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A Hamiltonian path traverses through each node exactly once</a:t>
            </a:r>
          </a:p>
        </p:txBody>
      </p:sp>
    </p:spTree>
    <p:extLst>
      <p:ext uri="{BB962C8B-B14F-4D97-AF65-F5344CB8AC3E}">
        <p14:creationId xmlns:p14="http://schemas.microsoft.com/office/powerpoint/2010/main" val="325904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7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7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7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7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7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70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0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0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0093" grpId="0" animBg="1"/>
      <p:bldP spid="770094" grpId="0" animBg="1"/>
      <p:bldP spid="770095" grpId="0" animBg="1"/>
      <p:bldP spid="770096" grpId="0" animBg="1"/>
      <p:bldP spid="770097" grpId="0" animBg="1"/>
      <p:bldP spid="770098" grpId="0" animBg="1"/>
      <p:bldP spid="770099" grpId="0" animBg="1"/>
      <p:bldP spid="770100" grpId="0" animBg="1"/>
      <p:bldP spid="5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Text Box 2"/>
          <p:cNvSpPr txBox="1">
            <a:spLocks noChangeArrowheads="1"/>
          </p:cNvSpPr>
          <p:nvPr/>
        </p:nvSpPr>
        <p:spPr bwMode="auto">
          <a:xfrm>
            <a:off x="719222" y="934375"/>
            <a:ext cx="7878762" cy="9694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HAMPATH = { (</a:t>
            </a:r>
            <a:r>
              <a:rPr lang="en-US" sz="3000" err="1">
                <a:solidFill>
                  <a:srgbClr val="FFFF00"/>
                </a:solidFill>
                <a:latin typeface="+mn-lt"/>
                <a:cs typeface="Calibri" pitchFamily="34" charset="0"/>
              </a:rPr>
              <a:t>G,s,t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) | G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is a directed graph with 		      a Hamiltonian path from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s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 to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t }</a:t>
            </a:r>
          </a:p>
        </p:txBody>
      </p:sp>
      <p:sp>
        <p:nvSpPr>
          <p:cNvPr id="771075" name="Text Box 3"/>
          <p:cNvSpPr txBox="1">
            <a:spLocks noChangeArrowheads="1"/>
          </p:cNvSpPr>
          <p:nvPr/>
        </p:nvSpPr>
        <p:spPr bwMode="auto">
          <a:xfrm>
            <a:off x="719222" y="2204342"/>
            <a:ext cx="8044190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Theorem: 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HAMPATH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 NTIME(</a:t>
            </a:r>
            <a:r>
              <a:rPr lang="en-US" sz="3000" err="1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  <a:r>
              <a:rPr lang="en-US" sz="3000" baseline="30000" err="1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) 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for some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c &gt;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/>
              <p:cNvSpPr txBox="1">
                <a:spLocks noChangeArrowheads="1"/>
              </p:cNvSpPr>
              <p:nvPr/>
            </p:nvSpPr>
            <p:spPr bwMode="auto">
              <a:xfrm>
                <a:off x="719222" y="3012643"/>
                <a:ext cx="10349037" cy="272382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N((V,E),</a:t>
                </a:r>
                <a:r>
                  <a:rPr lang="en-US" sz="3000" err="1">
                    <a:solidFill>
                      <a:srgbClr val="FFFF00"/>
                    </a:solidFill>
                    <a:latin typeface="+mn-lt"/>
                  </a:rPr>
                  <a:t>s,t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)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: </a:t>
                </a:r>
                <a:r>
                  <a:rPr lang="en-US" sz="3000" err="1">
                    <a:solidFill>
                      <a:schemeClr val="tx1"/>
                    </a:solidFill>
                    <a:latin typeface="+mn-lt"/>
                  </a:rPr>
                  <a:t>Nondeterministically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 guess a sequence 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v</a:t>
                </a:r>
                <a:r>
                  <a:rPr lang="en-US" sz="3000" baseline="-25000">
                    <a:solidFill>
                      <a:srgbClr val="FFFF00"/>
                    </a:solidFill>
                    <a:latin typeface="+mn-lt"/>
                  </a:rPr>
                  <a:t>1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, …, </a:t>
                </a:r>
                <a:r>
                  <a:rPr lang="en-US" sz="3000" err="1">
                    <a:solidFill>
                      <a:srgbClr val="FFFF00"/>
                    </a:solidFill>
                    <a:latin typeface="+mn-lt"/>
                  </a:rPr>
                  <a:t>v</a:t>
                </a:r>
                <a:r>
                  <a:rPr lang="en-US" sz="3000" baseline="-25000" err="1">
                    <a:solidFill>
                      <a:srgbClr val="FFFF00"/>
                    </a:solidFill>
                    <a:latin typeface="+mn-lt"/>
                  </a:rPr>
                  <a:t>|V</a:t>
                </a:r>
                <a:r>
                  <a:rPr lang="en-US" sz="3000" baseline="-25000">
                    <a:solidFill>
                      <a:srgbClr val="FFFF00"/>
                    </a:solidFill>
                    <a:latin typeface="+mn-lt"/>
                  </a:rPr>
                  <a:t>|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of vertices</a:t>
                </a:r>
              </a:p>
              <a:p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		If 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v</a:t>
                </a:r>
                <a:r>
                  <a:rPr lang="en-US" sz="3000" baseline="-25000">
                    <a:solidFill>
                      <a:srgbClr val="FFFF00"/>
                    </a:solidFill>
                    <a:latin typeface="+mn-lt"/>
                  </a:rPr>
                  <a:t>i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 = </a:t>
                </a:r>
                <a:r>
                  <a:rPr lang="en-US" sz="3000" err="1">
                    <a:solidFill>
                      <a:srgbClr val="FFFF00"/>
                    </a:solidFill>
                    <a:latin typeface="+mn-lt"/>
                  </a:rPr>
                  <a:t>v</a:t>
                </a:r>
                <a:r>
                  <a:rPr lang="en-US" sz="3000" baseline="-25000" err="1">
                    <a:solidFill>
                      <a:srgbClr val="FFFF00"/>
                    </a:solidFill>
                    <a:latin typeface="+mn-lt"/>
                  </a:rPr>
                  <a:t>j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for some 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i </a:t>
                </a:r>
                <a14:m>
                  <m:oMath xmlns:m="http://schemas.openxmlformats.org/officeDocument/2006/math">
                    <m:r>
                      <a:rPr lang="en-US" sz="3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 j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, </a:t>
                </a:r>
                <a:r>
                  <a:rPr lang="en-US" sz="3000" i="1">
                    <a:solidFill>
                      <a:schemeClr val="tx2"/>
                    </a:solidFill>
                    <a:latin typeface="+mn-lt"/>
                  </a:rPr>
                  <a:t>reject</a:t>
                </a:r>
                <a:endParaRPr lang="en-US" sz="3000">
                  <a:solidFill>
                    <a:schemeClr val="tx2"/>
                  </a:solidFill>
                  <a:latin typeface="+mn-lt"/>
                </a:endParaRPr>
              </a:p>
              <a:p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		For all </a:t>
                </a:r>
                <a:r>
                  <a:rPr lang="en-US" sz="3000" err="1">
                    <a:solidFill>
                      <a:srgbClr val="FFFF00"/>
                    </a:solidFill>
                    <a:latin typeface="+mn-lt"/>
                  </a:rPr>
                  <a:t>i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 = 1,…,|V|-1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, </a:t>
                </a:r>
              </a:p>
              <a:p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	  	     if 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(v</a:t>
                </a:r>
                <a:r>
                  <a:rPr lang="en-US" sz="3000" baseline="-25000">
                    <a:solidFill>
                      <a:srgbClr val="FFFF00"/>
                    </a:solidFill>
                    <a:latin typeface="+mn-lt"/>
                  </a:rPr>
                  <a:t>i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,v</a:t>
                </a:r>
                <a:r>
                  <a:rPr lang="en-US" sz="3000" baseline="-25000">
                    <a:solidFill>
                      <a:srgbClr val="FFFF00"/>
                    </a:solidFill>
                    <a:latin typeface="+mn-lt"/>
                  </a:rPr>
                  <a:t>i+1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) 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is not in 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E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 then </a:t>
                </a:r>
                <a:r>
                  <a:rPr lang="en-US" sz="3000" i="1">
                    <a:solidFill>
                      <a:schemeClr val="tx2"/>
                    </a:solidFill>
                    <a:latin typeface="+mn-lt"/>
                  </a:rPr>
                  <a:t>reject</a:t>
                </a:r>
              </a:p>
              <a:p>
                <a:r>
                  <a:rPr lang="en-US" sz="3000" i="1">
                    <a:solidFill>
                      <a:schemeClr val="tx1"/>
                    </a:solidFill>
                    <a:latin typeface="+mn-lt"/>
                  </a:rPr>
                  <a:t>		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If 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(v</a:t>
                </a:r>
                <a:r>
                  <a:rPr lang="en-US" sz="3000" baseline="-25000">
                    <a:solidFill>
                      <a:srgbClr val="FFFF00"/>
                    </a:solidFill>
                    <a:latin typeface="+mn-lt"/>
                  </a:rPr>
                  <a:t>1 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= s &amp; </a:t>
                </a:r>
                <a:r>
                  <a:rPr lang="en-US" sz="3000" err="1">
                    <a:solidFill>
                      <a:srgbClr val="FFFF00"/>
                    </a:solidFill>
                    <a:latin typeface="+mn-lt"/>
                  </a:rPr>
                  <a:t>v</a:t>
                </a:r>
                <a:r>
                  <a:rPr lang="en-US" sz="3000" baseline="-25000" err="1">
                    <a:solidFill>
                      <a:srgbClr val="FFFF00"/>
                    </a:solidFill>
                    <a:latin typeface="+mn-lt"/>
                  </a:rPr>
                  <a:t>n</a:t>
                </a:r>
                <a:r>
                  <a:rPr lang="en-US" sz="3000" baseline="-25000">
                    <a:solidFill>
                      <a:srgbClr val="FFFF00"/>
                    </a:solidFill>
                    <a:latin typeface="+mn-lt"/>
                  </a:rPr>
                  <a:t> </a:t>
                </a:r>
                <a:r>
                  <a:rPr lang="en-US" sz="3000">
                    <a:solidFill>
                      <a:srgbClr val="FFFF00"/>
                    </a:solidFill>
                    <a:latin typeface="+mn-lt"/>
                  </a:rPr>
                  <a:t>= t) 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then</a:t>
                </a:r>
                <a:r>
                  <a:rPr lang="en-US" sz="3000" baseline="-2500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000" i="1">
                    <a:solidFill>
                      <a:schemeClr val="tx2"/>
                    </a:solidFill>
                    <a:latin typeface="+mn-lt"/>
                  </a:rPr>
                  <a:t>accept</a:t>
                </a:r>
                <a:r>
                  <a:rPr lang="en-US" sz="3000" i="1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000">
                    <a:solidFill>
                      <a:schemeClr val="tx1"/>
                    </a:solidFill>
                    <a:latin typeface="+mn-lt"/>
                  </a:rPr>
                  <a:t>else</a:t>
                </a:r>
                <a:r>
                  <a:rPr lang="en-US" sz="3000" i="1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000" i="1">
                    <a:solidFill>
                      <a:schemeClr val="tx2"/>
                    </a:solidFill>
                    <a:latin typeface="+mn-lt"/>
                  </a:rPr>
                  <a:t>reject</a:t>
                </a:r>
              </a:p>
            </p:txBody>
          </p:sp>
        </mc:Choice>
        <mc:Fallback xmlns="">
          <p:sp>
            <p:nvSpPr>
              <p:cNvPr id="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9222" y="3012643"/>
                <a:ext cx="10349037" cy="2723823"/>
              </a:xfrm>
              <a:prstGeom prst="rect">
                <a:avLst/>
              </a:prstGeom>
              <a:blipFill>
                <a:blip r:embed="rId3"/>
                <a:stretch>
                  <a:fillRect l="-1413" t="-3803" b="-6040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76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24151" y="1982789"/>
            <a:ext cx="6553201" cy="1892300"/>
            <a:chOff x="756" y="1249"/>
            <a:chExt cx="4128" cy="1192"/>
          </a:xfrm>
        </p:grpSpPr>
        <p:sp>
          <p:nvSpPr>
            <p:cNvPr id="765955" name="Text Box 3"/>
            <p:cNvSpPr txBox="1">
              <a:spLocks noChangeArrowheads="1"/>
            </p:cNvSpPr>
            <p:nvPr/>
          </p:nvSpPr>
          <p:spPr bwMode="auto">
            <a:xfrm>
              <a:off x="756" y="1482"/>
              <a:ext cx="4128" cy="6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600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NP</a:t>
              </a:r>
              <a:r>
                <a:rPr lang="en-US" sz="6000">
                  <a:solidFill>
                    <a:srgbClr val="FFFF00"/>
                  </a:solidFill>
                </a:rPr>
                <a:t> =        </a:t>
              </a:r>
              <a:r>
                <a:rPr lang="en-US" sz="600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NTIME(</a:t>
              </a:r>
              <a:r>
                <a:rPr lang="en-US" sz="600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n</a:t>
              </a:r>
              <a:r>
                <a:rPr lang="en-US" sz="6000" baseline="30000" err="1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k</a:t>
              </a:r>
              <a:r>
                <a:rPr lang="en-US" sz="600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765956" name="Text Box 4"/>
            <p:cNvSpPr txBox="1">
              <a:spLocks noChangeArrowheads="1"/>
            </p:cNvSpPr>
            <p:nvPr/>
          </p:nvSpPr>
          <p:spPr bwMode="auto">
            <a:xfrm>
              <a:off x="2005" y="1249"/>
              <a:ext cx="675" cy="8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9000">
                  <a:solidFill>
                    <a:srgbClr val="FFFF00"/>
                  </a:solidFill>
                  <a:sym typeface="Symbol" pitchFamily="18" charset="2"/>
                </a:rPr>
                <a:t></a:t>
              </a:r>
            </a:p>
          </p:txBody>
        </p:sp>
        <p:sp>
          <p:nvSpPr>
            <p:cNvPr id="765957" name="Text Box 5"/>
            <p:cNvSpPr txBox="1">
              <a:spLocks noChangeArrowheads="1"/>
            </p:cNvSpPr>
            <p:nvPr/>
          </p:nvSpPr>
          <p:spPr bwMode="auto">
            <a:xfrm>
              <a:off x="1870" y="1978"/>
              <a:ext cx="936" cy="46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440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</a:rPr>
                <a:t>k </a:t>
              </a:r>
              <a:r>
                <a:rPr lang="en-US" sz="4400">
                  <a:solidFill>
                    <a:srgbClr val="FFFF00"/>
                  </a:solidFill>
                  <a:latin typeface="Calibri" pitchFamily="34" charset="0"/>
                  <a:cs typeface="Calibri" pitchFamily="34" charset="0"/>
                  <a:sym typeface="Symbol" pitchFamily="18" charset="2"/>
                </a:rPr>
                <a:t> N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95228" y="634405"/>
            <a:ext cx="6766596" cy="6186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tx2"/>
                </a:solidFill>
                <a:latin typeface="+mj-lt"/>
              </a:rPr>
              <a:t>Nondeterministic Polynomial Time</a:t>
            </a:r>
          </a:p>
        </p:txBody>
      </p:sp>
      <p:pic>
        <p:nvPicPr>
          <p:cNvPr id="3" name="Picture 2" descr="Definition Word Dictionary - Free photo on Pixabay">
            <a:extLst>
              <a:ext uri="{FF2B5EF4-FFF2-40B4-BE49-F238E27FC236}">
                <a16:creationId xmlns:a16="http://schemas.microsoft.com/office/drawing/2014/main" id="{09085A0F-2D34-4AE9-830B-02A8BB5B8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1" y="241750"/>
            <a:ext cx="1181202" cy="80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5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Text Box 2"/>
          <p:cNvSpPr txBox="1">
            <a:spLocks noChangeArrowheads="1"/>
          </p:cNvSpPr>
          <p:nvPr/>
        </p:nvSpPr>
        <p:spPr bwMode="auto">
          <a:xfrm>
            <a:off x="414752" y="338855"/>
            <a:ext cx="8570808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+mj-lt"/>
              </a:rPr>
              <a:t>Theorem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: 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L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 NP 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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 There is a constant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k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and 					     polynomial-time TM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V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such that</a:t>
            </a:r>
          </a:p>
        </p:txBody>
      </p:sp>
      <p:sp>
        <p:nvSpPr>
          <p:cNvPr id="777219" name="Text Box 3"/>
          <p:cNvSpPr txBox="1">
            <a:spLocks noChangeArrowheads="1"/>
          </p:cNvSpPr>
          <p:nvPr/>
        </p:nvSpPr>
        <p:spPr bwMode="auto">
          <a:xfrm>
            <a:off x="414752" y="1311742"/>
            <a:ext cx="7555273" cy="5309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000">
                <a:solidFill>
                  <a:srgbClr val="FFFF00"/>
                </a:solidFill>
                <a:latin typeface="+mj-lt"/>
              </a:rPr>
              <a:t>L = { x | </a:t>
            </a:r>
            <a:r>
              <a:rPr lang="en-US" sz="3000">
                <a:solidFill>
                  <a:srgbClr val="FFFF00"/>
                </a:solidFill>
                <a:latin typeface="+mj-lt"/>
                <a:sym typeface="Symbol" pitchFamily="18" charset="2"/>
              </a:rPr>
              <a:t> y </a:t>
            </a:r>
            <a:r>
              <a:rPr lang="el-GR" sz="3000">
                <a:solidFill>
                  <a:srgbClr val="FFFF00"/>
                </a:solidFill>
                <a:latin typeface="+mj-lt"/>
                <a:cs typeface="Calibri"/>
                <a:sym typeface="Symbol" pitchFamily="18" charset="2"/>
              </a:rPr>
              <a:t>ϵ</a:t>
            </a:r>
            <a:r>
              <a:rPr lang="en-US" sz="3000">
                <a:solidFill>
                  <a:srgbClr val="FFFF00"/>
                </a:solidFill>
                <a:latin typeface="+mj-lt"/>
                <a:cs typeface="Calibri"/>
                <a:sym typeface="Symbol" pitchFamily="18" charset="2"/>
              </a:rPr>
              <a:t> </a:t>
            </a:r>
            <a:r>
              <a:rPr lang="el-GR" sz="3000">
                <a:solidFill>
                  <a:srgbClr val="FFFF00"/>
                </a:solidFill>
                <a:latin typeface="+mj-lt"/>
                <a:cs typeface="Calibri"/>
                <a:sym typeface="Symbol" pitchFamily="18" charset="2"/>
              </a:rPr>
              <a:t>Σ</a:t>
            </a:r>
            <a:r>
              <a:rPr lang="en-US" sz="3000">
                <a:solidFill>
                  <a:srgbClr val="FFFF00"/>
                </a:solidFill>
                <a:latin typeface="+mj-lt"/>
                <a:sym typeface="Symbol" pitchFamily="18" charset="2"/>
              </a:rPr>
              <a:t>* [|y| </a:t>
            </a:r>
            <a:r>
              <a:rPr lang="en-US" sz="300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itchFamily="18" charset="2"/>
              </a:rPr>
              <a:t>≤</a:t>
            </a:r>
            <a:r>
              <a:rPr lang="en-US" sz="3000">
                <a:solidFill>
                  <a:srgbClr val="FFFF00"/>
                </a:solidFill>
                <a:latin typeface="+mj-lt"/>
                <a:sym typeface="Symbol" pitchFamily="18" charset="2"/>
              </a:rPr>
              <a:t> |</a:t>
            </a:r>
            <a:r>
              <a:rPr lang="en-US" sz="3000" err="1">
                <a:solidFill>
                  <a:srgbClr val="FFFF00"/>
                </a:solidFill>
                <a:latin typeface="+mj-lt"/>
                <a:sym typeface="Symbol" pitchFamily="18" charset="2"/>
              </a:rPr>
              <a:t>x|</a:t>
            </a:r>
            <a:r>
              <a:rPr lang="en-US" sz="3000" baseline="30000" err="1">
                <a:solidFill>
                  <a:srgbClr val="FFFF00"/>
                </a:solidFill>
                <a:latin typeface="+mj-lt"/>
                <a:sym typeface="Symbol" pitchFamily="18" charset="2"/>
              </a:rPr>
              <a:t>k</a:t>
            </a:r>
            <a:r>
              <a:rPr lang="en-US" sz="3000">
                <a:solidFill>
                  <a:srgbClr val="FFFF00"/>
                </a:solidFill>
                <a:latin typeface="+mj-lt"/>
                <a:sym typeface="Symbol" pitchFamily="18" charset="2"/>
              </a:rPr>
              <a:t> </a:t>
            </a:r>
            <a:r>
              <a:rPr lang="en-US" sz="3000">
                <a:solidFill>
                  <a:schemeClr val="tx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3000">
                <a:solidFill>
                  <a:srgbClr val="FFFF00"/>
                </a:solidFill>
                <a:latin typeface="+mj-lt"/>
                <a:sym typeface="Symbol" pitchFamily="18" charset="2"/>
              </a:rPr>
              <a:t>V(</a:t>
            </a:r>
            <a:r>
              <a:rPr lang="en-US" sz="3000" err="1">
                <a:solidFill>
                  <a:srgbClr val="FFFF00"/>
                </a:solidFill>
                <a:latin typeface="+mj-lt"/>
                <a:sym typeface="Symbol" pitchFamily="18" charset="2"/>
              </a:rPr>
              <a:t>x,y</a:t>
            </a:r>
            <a:r>
              <a:rPr lang="en-US" sz="3000">
                <a:solidFill>
                  <a:srgbClr val="FFFF00"/>
                </a:solidFill>
                <a:latin typeface="+mj-lt"/>
                <a:sym typeface="Symbol" pitchFamily="18" charset="2"/>
              </a:rPr>
              <a:t>)</a:t>
            </a:r>
            <a:r>
              <a:rPr lang="en-US" sz="3000">
                <a:solidFill>
                  <a:schemeClr val="tx1"/>
                </a:solidFill>
                <a:latin typeface="+mj-lt"/>
                <a:sym typeface="Symbol" pitchFamily="18" charset="2"/>
              </a:rPr>
              <a:t> accepts </a:t>
            </a:r>
            <a:r>
              <a:rPr lang="en-US" sz="3000">
                <a:solidFill>
                  <a:srgbClr val="FFFF00"/>
                </a:solidFill>
                <a:latin typeface="+mj-lt"/>
                <a:sym typeface="Symbol" pitchFamily="18" charset="2"/>
              </a:rPr>
              <a:t>] }</a:t>
            </a:r>
          </a:p>
        </p:txBody>
      </p:sp>
      <p:sp>
        <p:nvSpPr>
          <p:cNvPr id="777220" name="Text Box 4"/>
          <p:cNvSpPr txBox="1">
            <a:spLocks noChangeArrowheads="1"/>
          </p:cNvSpPr>
          <p:nvPr/>
        </p:nvSpPr>
        <p:spPr bwMode="auto">
          <a:xfrm>
            <a:off x="414752" y="1955248"/>
            <a:ext cx="102374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tx2"/>
                </a:solidFill>
                <a:latin typeface="+mj-lt"/>
              </a:rPr>
              <a:t>Proof</a:t>
            </a:r>
            <a:r>
              <a:rPr lang="en-US">
                <a:solidFill>
                  <a:schemeClr val="tx1"/>
                </a:solidFill>
                <a:latin typeface="+mj-lt"/>
              </a:rPr>
              <a:t>:</a:t>
            </a:r>
          </a:p>
        </p:txBody>
      </p:sp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380169" y="2444600"/>
            <a:ext cx="9458311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800">
                <a:solidFill>
                  <a:schemeClr val="tx1"/>
                </a:solidFill>
                <a:latin typeface="+mj-lt"/>
              </a:rPr>
              <a:t> If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L = { x |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y |y| </a:t>
            </a:r>
            <a:r>
              <a:rPr lang="en-US" sz="280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itchFamily="18" charset="2"/>
              </a:rPr>
              <a:t>≤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|</a:t>
            </a:r>
            <a:r>
              <a:rPr lang="en-US" sz="2800" err="1">
                <a:solidFill>
                  <a:srgbClr val="FFFF00"/>
                </a:solidFill>
                <a:latin typeface="+mj-lt"/>
                <a:sym typeface="Symbol" pitchFamily="18" charset="2"/>
              </a:rPr>
              <a:t>x|</a:t>
            </a:r>
            <a:r>
              <a:rPr lang="en-US" sz="2800" baseline="30000" err="1">
                <a:solidFill>
                  <a:srgbClr val="FFFF00"/>
                </a:solidFill>
                <a:latin typeface="+mj-lt"/>
                <a:sym typeface="Symbol" pitchFamily="18" charset="2"/>
              </a:rPr>
              <a:t>k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 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V(</a:t>
            </a:r>
            <a:r>
              <a:rPr lang="en-US" sz="2800" err="1">
                <a:solidFill>
                  <a:srgbClr val="FFFF00"/>
                </a:solidFill>
                <a:latin typeface="+mj-lt"/>
                <a:sym typeface="Symbol" pitchFamily="18" charset="2"/>
              </a:rPr>
              <a:t>x,y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)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 accepts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}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 then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L  NP</a:t>
            </a:r>
          </a:p>
        </p:txBody>
      </p:sp>
      <p:sp>
        <p:nvSpPr>
          <p:cNvPr id="777223" name="Text Box 7"/>
          <p:cNvSpPr txBox="1">
            <a:spLocks noChangeArrowheads="1"/>
          </p:cNvSpPr>
          <p:nvPr/>
        </p:nvSpPr>
        <p:spPr bwMode="auto">
          <a:xfrm>
            <a:off x="414752" y="4614970"/>
            <a:ext cx="8800679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+mj-lt"/>
              </a:rPr>
              <a:t>(2) If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L  NP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 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then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L = { x |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y |y| </a:t>
            </a:r>
            <a:r>
              <a:rPr lang="en-US" sz="280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itchFamily="18" charset="2"/>
              </a:rPr>
              <a:t>≤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 |</a:t>
            </a:r>
            <a:r>
              <a:rPr lang="en-US" sz="2800" err="1">
                <a:solidFill>
                  <a:srgbClr val="FFFF00"/>
                </a:solidFill>
                <a:latin typeface="+mj-lt"/>
                <a:sym typeface="Symbol" pitchFamily="18" charset="2"/>
              </a:rPr>
              <a:t>x|</a:t>
            </a:r>
            <a:r>
              <a:rPr lang="en-US" sz="2800" baseline="30000" err="1">
                <a:solidFill>
                  <a:srgbClr val="FFFF00"/>
                </a:solidFill>
                <a:latin typeface="+mj-lt"/>
                <a:sym typeface="Symbol" pitchFamily="18" charset="2"/>
              </a:rPr>
              <a:t>k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 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and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V(</a:t>
            </a:r>
            <a:r>
              <a:rPr lang="en-US" sz="2800" err="1">
                <a:solidFill>
                  <a:srgbClr val="FFFF00"/>
                </a:solidFill>
                <a:latin typeface="+mj-lt"/>
                <a:sym typeface="Symbol" pitchFamily="18" charset="2"/>
              </a:rPr>
              <a:t>x,y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) 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accepts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}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14752" y="2947672"/>
            <a:ext cx="9263626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chemeClr val="tx1"/>
                </a:solidFill>
                <a:latin typeface="+mj-lt"/>
              </a:rPr>
              <a:t>Define the NTM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N(x)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: Guess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y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of length at most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|</a:t>
            </a:r>
            <a:r>
              <a:rPr lang="en-US" sz="2800" err="1">
                <a:solidFill>
                  <a:srgbClr val="FFFF00"/>
                </a:solidFill>
                <a:latin typeface="+mj-lt"/>
                <a:sym typeface="Symbol" pitchFamily="18" charset="2"/>
              </a:rPr>
              <a:t>x|</a:t>
            </a:r>
            <a:r>
              <a:rPr lang="en-US" sz="2800" baseline="30000" err="1">
                <a:solidFill>
                  <a:srgbClr val="FFFF00"/>
                </a:solidFill>
                <a:latin typeface="+mj-lt"/>
                <a:sym typeface="Symbol" pitchFamily="18" charset="2"/>
              </a:rPr>
              <a:t>k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 </a:t>
            </a:r>
            <a:endParaRPr lang="en-US" sz="2800">
              <a:solidFill>
                <a:schemeClr val="tx1"/>
              </a:solidFill>
              <a:latin typeface="+mj-lt"/>
            </a:endParaRPr>
          </a:p>
          <a:p>
            <a:r>
              <a:rPr lang="en-US" sz="2800">
                <a:solidFill>
                  <a:schemeClr val="tx1"/>
                </a:solidFill>
                <a:latin typeface="+mj-lt"/>
              </a:rPr>
              <a:t>			                         Run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V(</a:t>
            </a:r>
            <a:r>
              <a:rPr lang="en-US" sz="2800" err="1">
                <a:solidFill>
                  <a:srgbClr val="FFFF00"/>
                </a:solidFill>
                <a:latin typeface="+mj-lt"/>
              </a:rPr>
              <a:t>x,y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)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and output answer</a:t>
            </a:r>
          </a:p>
          <a:p>
            <a:r>
              <a:rPr lang="en-US" sz="2800">
                <a:solidFill>
                  <a:schemeClr val="tx1"/>
                </a:solidFill>
                <a:latin typeface="+mj-lt"/>
              </a:rPr>
              <a:t>Then,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L(N)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is the set of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x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s.t.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[|y| </a:t>
            </a:r>
            <a:r>
              <a:rPr lang="en-US" sz="280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itchFamily="18" charset="2"/>
              </a:rPr>
              <a:t>≤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 |</a:t>
            </a:r>
            <a:r>
              <a:rPr lang="en-US" sz="2800" err="1">
                <a:solidFill>
                  <a:srgbClr val="FFFF00"/>
                </a:solidFill>
                <a:latin typeface="+mj-lt"/>
                <a:sym typeface="Symbol" pitchFamily="18" charset="2"/>
              </a:rPr>
              <a:t>x|</a:t>
            </a:r>
            <a:r>
              <a:rPr lang="en-US" sz="2800" baseline="30000" err="1">
                <a:solidFill>
                  <a:srgbClr val="FFFF00"/>
                </a:solidFill>
                <a:latin typeface="+mj-lt"/>
                <a:sym typeface="Symbol" pitchFamily="18" charset="2"/>
              </a:rPr>
              <a:t>k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 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&amp; 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V(</a:t>
            </a:r>
            <a:r>
              <a:rPr lang="en-US" sz="2800" err="1">
                <a:solidFill>
                  <a:srgbClr val="FFFF00"/>
                </a:solidFill>
                <a:latin typeface="+mj-lt"/>
                <a:sym typeface="Symbol" pitchFamily="18" charset="2"/>
              </a:rPr>
              <a:t>x,y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)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 accepts</a:t>
            </a:r>
            <a:r>
              <a:rPr lang="en-US" sz="2800">
                <a:solidFill>
                  <a:srgbClr val="FFFF00"/>
                </a:solidFill>
                <a:latin typeface="+mj-lt"/>
                <a:sym typeface="Symbol" pitchFamily="18" charset="2"/>
              </a:rPr>
              <a:t>]</a:t>
            </a:r>
            <a:r>
              <a:rPr lang="en-US" sz="2800">
                <a:solidFill>
                  <a:schemeClr val="tx1"/>
                </a:solidFill>
                <a:latin typeface="+mj-lt"/>
                <a:sym typeface="Symbol" pitchFamily="18" charset="2"/>
              </a:rPr>
              <a:t> </a:t>
            </a:r>
            <a:endParaRPr lang="en-US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14751" y="5268261"/>
            <a:ext cx="10754693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2800">
                <a:solidFill>
                  <a:schemeClr val="tx1"/>
                </a:solidFill>
                <a:latin typeface="+mj-lt"/>
              </a:rPr>
              <a:t>Suppose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N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is a poly-time NTM that decides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L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. Define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V(</a:t>
            </a:r>
            <a:r>
              <a:rPr lang="en-US" sz="2800" err="1">
                <a:solidFill>
                  <a:srgbClr val="FFFF00"/>
                </a:solidFill>
                <a:latin typeface="+mj-lt"/>
              </a:rPr>
              <a:t>x,y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) 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to accept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iff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y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encodes an accepting 	computation history of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N</a:t>
            </a:r>
            <a:r>
              <a:rPr lang="en-US" sz="2800">
                <a:solidFill>
                  <a:schemeClr val="tx1"/>
                </a:solidFill>
                <a:latin typeface="+mj-lt"/>
              </a:rPr>
              <a:t> on </a:t>
            </a:r>
            <a:r>
              <a:rPr lang="en-US" sz="2800">
                <a:solidFill>
                  <a:srgbClr val="FFFF00"/>
                </a:solidFill>
                <a:latin typeface="+mj-lt"/>
              </a:rPr>
              <a:t>x</a:t>
            </a:r>
          </a:p>
        </p:txBody>
      </p: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6F83ED6B-7FC8-476C-81D9-3029985029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620" y="338855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089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20" grpId="0"/>
      <p:bldP spid="777221" grpId="0"/>
      <p:bldP spid="777223" grpId="0"/>
      <p:bldP spid="10" grpId="0"/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Text Box 2"/>
          <p:cNvSpPr txBox="1">
            <a:spLocks noChangeArrowheads="1"/>
          </p:cNvSpPr>
          <p:nvPr/>
        </p:nvSpPr>
        <p:spPr bwMode="auto">
          <a:xfrm>
            <a:off x="501445" y="639597"/>
            <a:ext cx="11179278" cy="219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>
                <a:solidFill>
                  <a:schemeClr val="tx1"/>
                </a:solidFill>
                <a:latin typeface="+mn-lt"/>
              </a:rPr>
              <a:t>A language </a:t>
            </a:r>
            <a:r>
              <a:rPr lang="en-US" sz="3600">
                <a:solidFill>
                  <a:srgbClr val="FFFF00"/>
                </a:solidFill>
                <a:latin typeface="+mn-lt"/>
              </a:rPr>
              <a:t>L</a:t>
            </a:r>
            <a:r>
              <a:rPr lang="en-US" sz="3600">
                <a:solidFill>
                  <a:schemeClr val="tx1"/>
                </a:solidFill>
                <a:latin typeface="+mn-lt"/>
              </a:rPr>
              <a:t> is in NP 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+mn-lt"/>
              </a:rPr>
              <a:t>if and only if 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+mn-lt"/>
              </a:rPr>
              <a:t>there are polynomial-length </a:t>
            </a:r>
            <a:r>
              <a:rPr lang="en-US" sz="3600" i="1">
                <a:solidFill>
                  <a:schemeClr val="tx2"/>
                </a:solidFill>
                <a:latin typeface="+mn-lt"/>
              </a:rPr>
              <a:t>proofs</a:t>
            </a:r>
            <a:r>
              <a:rPr lang="en-US" sz="3600">
                <a:solidFill>
                  <a:schemeClr val="tx1"/>
                </a:solidFill>
                <a:latin typeface="+mn-lt"/>
              </a:rPr>
              <a:t> </a:t>
            </a:r>
          </a:p>
          <a:p>
            <a:pPr algn="ctr"/>
            <a:r>
              <a:rPr lang="en-US" sz="3600">
                <a:solidFill>
                  <a:schemeClr val="tx1"/>
                </a:solidFill>
                <a:latin typeface="+mn-lt"/>
              </a:rPr>
              <a:t>(aka. </a:t>
            </a:r>
            <a:r>
              <a:rPr lang="en-US" sz="3600">
                <a:solidFill>
                  <a:schemeClr val="tx2"/>
                </a:solidFill>
                <a:latin typeface="+mn-lt"/>
              </a:rPr>
              <a:t>certificates</a:t>
            </a:r>
            <a:r>
              <a:rPr lang="en-US" sz="3600">
                <a:solidFill>
                  <a:schemeClr val="tx1"/>
                </a:solidFill>
                <a:latin typeface="+mn-lt"/>
              </a:rPr>
              <a:t> or </a:t>
            </a:r>
            <a:r>
              <a:rPr lang="en-US" sz="3600">
                <a:solidFill>
                  <a:schemeClr val="tx2"/>
                </a:solidFill>
                <a:latin typeface="+mn-lt"/>
              </a:rPr>
              <a:t>witnesses</a:t>
            </a:r>
            <a:r>
              <a:rPr lang="en-US" sz="3600">
                <a:solidFill>
                  <a:schemeClr val="tx1"/>
                </a:solidFill>
                <a:latin typeface="+mn-lt"/>
              </a:rPr>
              <a:t>) for membership in </a:t>
            </a:r>
            <a:r>
              <a:rPr lang="en-US" sz="3600">
                <a:solidFill>
                  <a:srgbClr val="FFFF00"/>
                </a:solidFill>
                <a:latin typeface="+mn-lt"/>
              </a:rPr>
              <a:t>L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455174" y="3234688"/>
            <a:ext cx="1966490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n-lt"/>
              </a:rPr>
              <a:t>CLIQUE =</a:t>
            </a:r>
            <a:endParaRPr lang="en-US" sz="320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552231" y="3223802"/>
            <a:ext cx="7091363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+mn-lt"/>
              </a:rPr>
              <a:t>{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(</a:t>
            </a:r>
            <a:r>
              <a:rPr lang="en-US" sz="3200" err="1">
                <a:solidFill>
                  <a:srgbClr val="FFFF00"/>
                </a:solidFill>
                <a:latin typeface="+mn-lt"/>
                <a:sym typeface="Symbol" pitchFamily="18" charset="2"/>
              </a:rPr>
              <a:t>G,k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) |  </a:t>
            </a:r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subset of nodes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S</a:t>
            </a:r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 such that</a:t>
            </a:r>
            <a:b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</a:br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		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S</a:t>
            </a:r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 is a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k</a:t>
            </a:r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-clique in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G } </a:t>
            </a:r>
            <a:endParaRPr lang="en-US" sz="320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55174" y="4752338"/>
            <a:ext cx="2513723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n-lt"/>
              </a:rPr>
              <a:t>HAMPATH =</a:t>
            </a:r>
            <a:endParaRPr lang="en-US" sz="3200">
              <a:solidFill>
                <a:schemeClr val="tx1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50225" y="4752338"/>
            <a:ext cx="7091363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+mn-lt"/>
              </a:rPr>
              <a:t>{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(</a:t>
            </a:r>
            <a:r>
              <a:rPr lang="en-US" sz="3200" err="1">
                <a:solidFill>
                  <a:srgbClr val="FFFF00"/>
                </a:solidFill>
                <a:latin typeface="+mn-lt"/>
                <a:sym typeface="Symbol" pitchFamily="18" charset="2"/>
              </a:rPr>
              <a:t>G,s,t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) |  </a:t>
            </a:r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Hamiltonian path in graph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G</a:t>
            </a:r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 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		from node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s</a:t>
            </a:r>
            <a:r>
              <a:rPr lang="en-US" sz="3200">
                <a:solidFill>
                  <a:schemeClr val="tx1"/>
                </a:solidFill>
                <a:latin typeface="+mn-lt"/>
                <a:sym typeface="Symbol" pitchFamily="18" charset="2"/>
              </a:rPr>
              <a:t> to node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t } </a:t>
            </a:r>
            <a:endParaRPr lang="en-US" sz="320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239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71270" y="979842"/>
            <a:ext cx="9839300" cy="12034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>
                <a:solidFill>
                  <a:schemeClr val="tx2"/>
                </a:solidFill>
                <a:latin typeface="+mn-lt"/>
                <a:cs typeface="Calibri" pitchFamily="34" charset="0"/>
              </a:rPr>
              <a:t>NP</a:t>
            </a:r>
            <a:r>
              <a:rPr lang="en-US" sz="3800">
                <a:solidFill>
                  <a:schemeClr val="tx1"/>
                </a:solidFill>
                <a:latin typeface="+mn-lt"/>
                <a:cs typeface="Calibri" pitchFamily="34" charset="0"/>
              </a:rPr>
              <a:t> = Problems with the property that, once you </a:t>
            </a:r>
            <a:r>
              <a:rPr lang="en-US" sz="3800" i="1">
                <a:solidFill>
                  <a:schemeClr val="tx1"/>
                </a:solidFill>
                <a:latin typeface="+mn-lt"/>
                <a:cs typeface="Calibri" pitchFamily="34" charset="0"/>
              </a:rPr>
              <a:t>have</a:t>
            </a:r>
            <a:r>
              <a:rPr lang="en-US" sz="3800">
                <a:solidFill>
                  <a:schemeClr val="tx1"/>
                </a:solidFill>
                <a:latin typeface="+mn-lt"/>
                <a:cs typeface="Calibri" pitchFamily="34" charset="0"/>
              </a:rPr>
              <a:t> the solution, it is “easy” to verify the solution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971269" y="2771358"/>
            <a:ext cx="10330911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When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(G, k)</a:t>
            </a:r>
            <a:r>
              <a:rPr lang="el-GR" sz="3000">
                <a:solidFill>
                  <a:srgbClr val="FFFF00"/>
                </a:solidFill>
                <a:latin typeface="+mn-lt"/>
                <a:cs typeface="Calibri"/>
              </a:rPr>
              <a:t> ϵ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 CLIQUE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, </a:t>
            </a:r>
          </a:p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or 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(</a:t>
            </a:r>
            <a:r>
              <a:rPr lang="en-US" sz="3000" err="1">
                <a:solidFill>
                  <a:srgbClr val="FFFF00"/>
                </a:solidFill>
                <a:latin typeface="+mn-lt"/>
                <a:cs typeface="Calibri" pitchFamily="34" charset="0"/>
              </a:rPr>
              <a:t>G,s,t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) </a:t>
            </a:r>
            <a:r>
              <a:rPr lang="el-GR" sz="3000">
                <a:solidFill>
                  <a:srgbClr val="FFFF00"/>
                </a:solidFill>
                <a:latin typeface="+mn-lt"/>
                <a:cs typeface="Calibri"/>
              </a:rPr>
              <a:t>ϵ</a:t>
            </a:r>
            <a:r>
              <a:rPr lang="en-US" sz="3000">
                <a:solidFill>
                  <a:srgbClr val="FFFF00"/>
                </a:solidFill>
                <a:latin typeface="+mn-lt"/>
                <a:cs typeface="Calibri" pitchFamily="34" charset="0"/>
              </a:rPr>
              <a:t> HAMPATH</a:t>
            </a:r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,</a:t>
            </a:r>
            <a:b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endParaRPr lang="en-US" sz="300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000">
                <a:solidFill>
                  <a:schemeClr val="tx1"/>
                </a:solidFill>
                <a:latin typeface="+mn-lt"/>
                <a:cs typeface="Calibri" pitchFamily="34" charset="0"/>
              </a:rPr>
              <a:t>Can prove that with a short proof that can easily been verified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971269" y="5400258"/>
                <a:ext cx="10104769" cy="55399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000" i="1">
                    <a:solidFill>
                      <a:schemeClr val="tx1"/>
                    </a:solidFill>
                    <a:latin typeface="+mn-lt"/>
                    <a:cs typeface="Calibri" pitchFamily="34" charset="0"/>
                  </a:rPr>
                  <a:t>What if </a:t>
                </a:r>
                <a:r>
                  <a:rPr lang="en-US" sz="3000" i="1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(G, k)</a:t>
                </a:r>
                <a:r>
                  <a:rPr lang="el-GR" sz="3000" i="1">
                    <a:solidFill>
                      <a:srgbClr val="FFFF00"/>
                    </a:solidFill>
                    <a:latin typeface="+mn-lt"/>
                    <a:cs typeface="Calibri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alibri"/>
                      </a:rPr>
                      <m:t>∉</m:t>
                    </m:r>
                  </m:oMath>
                </a14:m>
                <a:r>
                  <a:rPr lang="en-US" sz="3000" i="1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 CLIQUE</a:t>
                </a:r>
                <a:r>
                  <a:rPr lang="en-US" sz="3000" i="1">
                    <a:solidFill>
                      <a:schemeClr val="tx1"/>
                    </a:solidFill>
                    <a:latin typeface="+mn-lt"/>
                    <a:cs typeface="Calibri" pitchFamily="34" charset="0"/>
                  </a:rPr>
                  <a:t>? Or </a:t>
                </a:r>
                <a:r>
                  <a:rPr lang="en-US" sz="3000" i="1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(</a:t>
                </a:r>
                <a:r>
                  <a:rPr lang="en-US" sz="3000" i="1" err="1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G,s,t</a:t>
                </a:r>
                <a:r>
                  <a:rPr lang="en-US" sz="3000" i="1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3000" b="0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alibri"/>
                      </a:rPr>
                      <m:t>∉</m:t>
                    </m:r>
                  </m:oMath>
                </a14:m>
                <a:r>
                  <a:rPr lang="en-US" sz="3000" i="1">
                    <a:solidFill>
                      <a:srgbClr val="FFFF00"/>
                    </a:solidFill>
                    <a:latin typeface="+mn-lt"/>
                    <a:cs typeface="Calibri" pitchFamily="34" charset="0"/>
                  </a:rPr>
                  <a:t> HAMPATH</a:t>
                </a:r>
                <a:r>
                  <a:rPr lang="en-US" sz="3000" i="1">
                    <a:solidFill>
                      <a:schemeClr val="tx1"/>
                    </a:solidFill>
                    <a:latin typeface="+mn-lt"/>
                    <a:cs typeface="Calibri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269" y="5400258"/>
                <a:ext cx="10104769" cy="553998"/>
              </a:xfrm>
              <a:prstGeom prst="rect">
                <a:avLst/>
              </a:prstGeom>
              <a:blipFill>
                <a:blip r:embed="rId3"/>
                <a:stretch>
                  <a:fillRect l="-1380" t="-13636" b="-31818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3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8" name="Text Box 4"/>
          <p:cNvSpPr txBox="1">
            <a:spLocks noChangeArrowheads="1"/>
          </p:cNvSpPr>
          <p:nvPr/>
        </p:nvSpPr>
        <p:spPr bwMode="auto">
          <a:xfrm>
            <a:off x="825037" y="1128627"/>
            <a:ext cx="8740775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4000">
                <a:solidFill>
                  <a:schemeClr val="tx2"/>
                </a:solidFill>
                <a:latin typeface="+mn-lt"/>
              </a:rPr>
              <a:t>P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 = the problems that can be efficiently solved</a:t>
            </a:r>
          </a:p>
        </p:txBody>
      </p:sp>
      <p:sp>
        <p:nvSpPr>
          <p:cNvPr id="779269" name="Text Box 5"/>
          <p:cNvSpPr txBox="1">
            <a:spLocks noChangeArrowheads="1"/>
          </p:cNvSpPr>
          <p:nvPr/>
        </p:nvSpPr>
        <p:spPr bwMode="auto">
          <a:xfrm>
            <a:off x="825037" y="3488423"/>
            <a:ext cx="10604963" cy="67710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>
                <a:solidFill>
                  <a:schemeClr val="tx2"/>
                </a:solidFill>
                <a:latin typeface="+mn-lt"/>
                <a:cs typeface="Calibri" pitchFamily="34" charset="0"/>
              </a:rPr>
              <a:t>Is P = NP? </a:t>
            </a:r>
            <a:r>
              <a:rPr lang="en-US" sz="4000" i="1">
                <a:solidFill>
                  <a:schemeClr val="tx1"/>
                </a:solidFill>
                <a:latin typeface="+mn-lt"/>
                <a:cs typeface="Calibri" pitchFamily="34" charset="0"/>
              </a:rPr>
              <a:t>can problem solving be automated?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825037" y="2288446"/>
            <a:ext cx="109490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chemeClr val="tx2"/>
                </a:solidFill>
                <a:latin typeface="+mn-lt"/>
              </a:rPr>
              <a:t>NP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 = the problems where </a:t>
            </a:r>
            <a:r>
              <a:rPr lang="en-US" sz="3200" i="1">
                <a:solidFill>
                  <a:schemeClr val="tx1"/>
                </a:solidFill>
                <a:latin typeface="+mn-lt"/>
              </a:rPr>
              <a:t>proposed solutions can be efficiently verified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316" y="3583852"/>
            <a:ext cx="4572000" cy="3200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25037" y="4928064"/>
            <a:ext cx="10949092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>
                <a:solidFill>
                  <a:schemeClr val="tx1"/>
                </a:solidFill>
                <a:latin typeface="+mn-lt"/>
              </a:rPr>
              <a:t>Clay Math Institute in the year 2000: </a:t>
            </a:r>
            <a:br>
              <a:rPr lang="en-US" sz="3200">
                <a:solidFill>
                  <a:schemeClr val="tx1"/>
                </a:solidFill>
                <a:latin typeface="+mn-lt"/>
              </a:rPr>
            </a:br>
            <a:r>
              <a:rPr lang="en-US" sz="3200">
                <a:solidFill>
                  <a:schemeClr val="tx1"/>
                </a:solidFill>
                <a:latin typeface="+mn-lt"/>
              </a:rPr>
              <a:t>“millennium problems”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8" grpId="0"/>
      <p:bldP spid="3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194" name="Text Box 2"/>
          <p:cNvSpPr txBox="1">
            <a:spLocks noChangeArrowheads="1"/>
          </p:cNvSpPr>
          <p:nvPr/>
        </p:nvSpPr>
        <p:spPr bwMode="auto">
          <a:xfrm>
            <a:off x="817003" y="1022240"/>
            <a:ext cx="1689886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n-lt"/>
              </a:rPr>
              <a:t>If </a:t>
            </a:r>
            <a:r>
              <a:rPr lang="en-US" sz="3200">
                <a:solidFill>
                  <a:schemeClr val="tx2"/>
                </a:solidFill>
                <a:latin typeface="+mn-lt"/>
              </a:rPr>
              <a:t>P = NP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p:sp>
        <p:nvSpPr>
          <p:cNvPr id="776195" name="Text Box 3"/>
          <p:cNvSpPr txBox="1">
            <a:spLocks noChangeArrowheads="1"/>
          </p:cNvSpPr>
          <p:nvPr/>
        </p:nvSpPr>
        <p:spPr bwMode="auto">
          <a:xfrm>
            <a:off x="817003" y="2679589"/>
            <a:ext cx="8272920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+mn-lt"/>
              </a:rPr>
              <a:t>Cryptography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 as we know it may be impossible</a:t>
            </a:r>
          </a:p>
        </p:txBody>
      </p:sp>
      <p:sp>
        <p:nvSpPr>
          <p:cNvPr id="776196" name="Text Box 4"/>
          <p:cNvSpPr txBox="1">
            <a:spLocks noChangeArrowheads="1"/>
          </p:cNvSpPr>
          <p:nvPr/>
        </p:nvSpPr>
        <p:spPr bwMode="auto">
          <a:xfrm>
            <a:off x="817003" y="1950853"/>
            <a:ext cx="6090129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+mn-lt"/>
              </a:rPr>
              <a:t>Mathematicians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 may be out of a job</a:t>
            </a:r>
          </a:p>
        </p:txBody>
      </p:sp>
      <p:sp>
        <p:nvSpPr>
          <p:cNvPr id="776197" name="Text Box 5"/>
          <p:cNvSpPr txBox="1">
            <a:spLocks noChangeArrowheads="1"/>
          </p:cNvSpPr>
          <p:nvPr/>
        </p:nvSpPr>
        <p:spPr bwMode="auto">
          <a:xfrm>
            <a:off x="817003" y="3879740"/>
            <a:ext cx="10750649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1"/>
                </a:solidFill>
                <a:latin typeface="+mn-lt"/>
              </a:rPr>
              <a:t>In principle, every aspect of life could be </a:t>
            </a:r>
            <a:r>
              <a:rPr lang="en-US" sz="3200">
                <a:solidFill>
                  <a:schemeClr val="tx2"/>
                </a:solidFill>
                <a:latin typeface="+mn-lt"/>
              </a:rPr>
              <a:t>efficiently and globally optimized</a:t>
            </a:r>
            <a:r>
              <a:rPr lang="en-US" sz="3200">
                <a:solidFill>
                  <a:schemeClr val="tx1"/>
                </a:solidFill>
                <a:latin typeface="+mn-lt"/>
              </a:rPr>
              <a:t> … life as we know it would be different!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7003" y="5439797"/>
            <a:ext cx="6537715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Conjecture:  P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  <a:sym typeface="Symbol"/>
              </a:rPr>
              <a:t>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 NP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6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76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6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6195" grpId="0"/>
      <p:bldP spid="776196" grpId="0"/>
      <p:bldP spid="776197" grpId="0"/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77" name="Text Box 5"/>
          <p:cNvSpPr txBox="1">
            <a:spLocks noChangeArrowheads="1"/>
          </p:cNvSpPr>
          <p:nvPr/>
        </p:nvSpPr>
        <p:spPr bwMode="auto">
          <a:xfrm>
            <a:off x="828725" y="1061518"/>
            <a:ext cx="10762801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Intuition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:  If you get more time to compute,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then you can solve strictly more problems.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28724" y="2326860"/>
            <a:ext cx="10554735" cy="10279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Theorem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:  For all “reasonable”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f, g :</a:t>
            </a:r>
            <a:r>
              <a:rPr lang="en-US" sz="32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ℕ</a:t>
            </a:r>
            <a:r>
              <a:rPr lang="en-US" sz="32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en-US" sz="32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320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ℕ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wher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e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</a:b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for all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g(n) &gt; n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2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f(n)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2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855240" y="2782693"/>
            <a:ext cx="4676280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TIME(f(n)) </a:t>
            </a:r>
            <a:r>
              <a:rPr lang="en-US" sz="3200">
                <a:solidFill>
                  <a:srgbClr val="FFFF00"/>
                </a:solidFill>
                <a:latin typeface="+mn-lt"/>
                <a:ea typeface="Cambria Math" panose="02040503050406030204" pitchFamily="18" charset="0"/>
              </a:rPr>
              <a:t>⊊</a:t>
            </a:r>
            <a:r>
              <a:rPr lang="en-US" sz="3200">
                <a:solidFill>
                  <a:srgbClr val="FFFF00"/>
                </a:solidFill>
                <a:latin typeface="+mn-lt"/>
                <a:sym typeface="Symbol" pitchFamily="18" charset="2"/>
              </a:rPr>
              <a:t>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TIME(g(n))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828725" y="3577081"/>
            <a:ext cx="10554734" cy="2431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Proof Idea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:  Diagonalization with a clock. Make a TM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that on input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, simulates the TM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on input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M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for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f(|M|)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steps,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then flips the answer. </a:t>
            </a:r>
          </a:p>
          <a:p>
            <a:endParaRPr lang="en-US" sz="320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Then,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L(N)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cannot have time complexity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f(n)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19118" y="225962"/>
            <a:ext cx="11230551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+mn-lt"/>
              </a:rPr>
              <a:t>The Time Hierarchy Theorem</a:t>
            </a:r>
          </a:p>
        </p:txBody>
      </p:sp>
    </p:spTree>
    <p:extLst>
      <p:ext uri="{BB962C8B-B14F-4D97-AF65-F5344CB8AC3E}">
        <p14:creationId xmlns:p14="http://schemas.microsoft.com/office/powerpoint/2010/main" val="127381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7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7877" grpId="0"/>
      <p:bldP spid="13" grpId="0"/>
      <p:bldP spid="1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68005" y="1662367"/>
            <a:ext cx="10956372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Proof Sketch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:  Define a TM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as follows: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endParaRPr lang="en-US" sz="320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N(M)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= Compute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t = f(|M|)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 Run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U(M, M, 1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and output the opposite answer.</a:t>
            </a:r>
          </a:p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Claim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: 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L(N)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does not have time complexity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f(n)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Proof:  Assume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N’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runs in time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f(n)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, and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L(N’) = L(N)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By assumption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N’(N’)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runs in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f(|N’|)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time and 	outputs the </a:t>
            </a:r>
            <a:r>
              <a:rPr lang="en-US" sz="3200" i="1">
                <a:solidFill>
                  <a:schemeClr val="tx1"/>
                </a:solidFill>
                <a:latin typeface="+mn-lt"/>
                <a:cs typeface="Calibri" pitchFamily="34" charset="0"/>
              </a:rPr>
              <a:t>opposite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answer of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U(N’, N’, 1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f(|N’|)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)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But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by definition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,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U(N’, N’, 1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f(|N’|)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accepts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 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N’(N’)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accepts in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f(|N’|)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  <a:sym typeface="Wingdings" panose="05000000000000000000" pitchFamily="2" charset="2"/>
              </a:rPr>
              <a:t>steps.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This is a contradiction</a:t>
            </a:r>
            <a:endParaRPr lang="en-US" sz="3200">
              <a:solidFill>
                <a:schemeClr val="tx1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31118" y="225962"/>
            <a:ext cx="11093259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+mn-lt"/>
              </a:rPr>
              <a:t>The Time Hierarchy Theorem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68005" y="738988"/>
            <a:ext cx="10554735" cy="911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+mn-lt"/>
                <a:cs typeface="Calibri" pitchFamily="34" charset="0"/>
              </a:rPr>
              <a:t>Theorem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</a:rPr>
              <a:t>:  For all “reasonable”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</a:rPr>
              <a:t>f, g :</a:t>
            </a:r>
            <a:r>
              <a:rPr lang="en-US" sz="28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ℕ</a:t>
            </a:r>
            <a:r>
              <a:rPr lang="en-US" sz="28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>
                <a:solidFill>
                  <a:srgbClr val="FFFF00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en-US" sz="28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ℕ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</a:rPr>
              <a:t>wher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e</a:t>
            </a:r>
            <a:b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</a:b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for all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g(n) &gt; n</a:t>
            </a:r>
            <a:r>
              <a:rPr lang="en-US" sz="2800" baseline="30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2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f(n)</a:t>
            </a:r>
            <a:r>
              <a:rPr lang="en-US" sz="2800" baseline="30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2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176288" y="1172922"/>
            <a:ext cx="4099199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</a:rPr>
              <a:t>TIME(f(n)) </a:t>
            </a:r>
            <a:r>
              <a:rPr lang="en-US" sz="2800">
                <a:solidFill>
                  <a:srgbClr val="FFFF00"/>
                </a:solidFill>
                <a:latin typeface="+mn-lt"/>
                <a:ea typeface="Cambria Math" panose="02040503050406030204" pitchFamily="18" charset="0"/>
              </a:rPr>
              <a:t>⊊</a:t>
            </a:r>
            <a:r>
              <a:rPr lang="en-US" sz="2800">
                <a:solidFill>
                  <a:srgbClr val="FFFF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TIME(g(n))</a:t>
            </a:r>
          </a:p>
        </p:txBody>
      </p: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CF6165DB-358A-4F79-894D-327F6AE67A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59" y="631230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18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72558D-7F30-C740-A6CE-5F3B53CE1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More undecidable problems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667D8-52AE-9841-991B-420914E8BB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546531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668005" y="1674598"/>
            <a:ext cx="11020148" cy="45243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Proof Sketch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:  Define a TM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as follows: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endParaRPr lang="en-US" sz="320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N(M)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= Compute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t = f(|M|)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,	Run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U(M, M, 1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and output the opposite answer. So,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L(N)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does </a:t>
            </a:r>
            <a:r>
              <a:rPr lang="en-US" sz="3200" i="1">
                <a:solidFill>
                  <a:schemeClr val="tx1"/>
                </a:solidFill>
                <a:latin typeface="+mn-lt"/>
                <a:cs typeface="Calibri" pitchFamily="34" charset="0"/>
              </a:rPr>
              <a:t>not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have time complexity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f(n)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What do we need in order for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to run in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O(g(n))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time? 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Compute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f(|M|)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in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O(g(|M|))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time [“reasonable”]</a:t>
            </a:r>
          </a:p>
          <a:p>
            <a:pPr marL="514350" indent="-514350">
              <a:buClr>
                <a:schemeClr val="tx1"/>
              </a:buClr>
              <a:buAutoNum type="arabicPeriod"/>
            </a:pP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Simulate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U(M, M, 1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in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O(g(|M|))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time</a:t>
            </a:r>
          </a:p>
          <a:p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Recall: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U(M, w, 1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t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halts in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O(|M|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 t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)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steps </a:t>
            </a:r>
            <a:b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</a:b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Set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g(n)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 so that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g(|M|) &gt; |M|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2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 f(|M|)</a:t>
            </a:r>
            <a:r>
              <a:rPr lang="en-US" sz="3200" baseline="30000">
                <a:solidFill>
                  <a:srgbClr val="FFFF00"/>
                </a:solidFill>
                <a:latin typeface="+mn-lt"/>
                <a:cs typeface="Calibri" pitchFamily="34" charset="0"/>
              </a:rPr>
              <a:t>2  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for all </a:t>
            </a:r>
            <a:r>
              <a:rPr lang="en-US" sz="3200">
                <a:solidFill>
                  <a:srgbClr val="FFFF00"/>
                </a:solidFill>
                <a:latin typeface="+mn-lt"/>
                <a:cs typeface="Calibri" pitchFamily="34" charset="0"/>
              </a:rPr>
              <a:t>n</a:t>
            </a:r>
            <a:r>
              <a:rPr lang="en-US" sz="3200">
                <a:solidFill>
                  <a:schemeClr val="tx1"/>
                </a:solidFill>
                <a:latin typeface="+mn-lt"/>
                <a:cs typeface="Calibri" pitchFamily="34" charset="0"/>
              </a:rPr>
              <a:t>.    </a:t>
            </a:r>
            <a:r>
              <a:rPr lang="en-US" sz="3200">
                <a:solidFill>
                  <a:schemeClr val="tx2"/>
                </a:solidFill>
                <a:latin typeface="+mn-lt"/>
                <a:cs typeface="Calibri" pitchFamily="34" charset="0"/>
              </a:rPr>
              <a:t>QED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19118" y="225962"/>
            <a:ext cx="11230551" cy="5601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chemeClr val="tx2"/>
                </a:solidFill>
                <a:latin typeface="+mn-lt"/>
              </a:rPr>
              <a:t>The Time Hierarchy Theorem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8005" y="738988"/>
            <a:ext cx="10554735" cy="9110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+mn-lt"/>
                <a:cs typeface="Calibri" pitchFamily="34" charset="0"/>
              </a:rPr>
              <a:t>Theorem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</a:rPr>
              <a:t>:  For all “reasonable”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</a:rPr>
              <a:t>f, g :</a:t>
            </a:r>
            <a:r>
              <a:rPr lang="en-US" sz="28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ℕ</a:t>
            </a:r>
            <a:r>
              <a:rPr lang="en-US" sz="28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>
                <a:solidFill>
                  <a:srgbClr val="FFFF00"/>
                </a:solidFill>
                <a:latin typeface="+mn-lt"/>
                <a:sym typeface="Symbol" panose="05050102010706020507" pitchFamily="18" charset="2"/>
              </a:rPr>
              <a:t></a:t>
            </a:r>
            <a:r>
              <a:rPr lang="en-US" sz="280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800">
                <a:solidFill>
                  <a:srgbClr val="FFFF00"/>
                </a:solidFill>
                <a:latin typeface="+mn-lt"/>
                <a:ea typeface="Cambria Math" panose="02040503050406030204" pitchFamily="18" charset="0"/>
                <a:cs typeface="Calibri" pitchFamily="34" charset="0"/>
              </a:rPr>
              <a:t>ℕ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</a:rPr>
              <a:t>wher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e</a:t>
            </a:r>
            <a:b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</a:b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for all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n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g(n) &gt; n</a:t>
            </a:r>
            <a:r>
              <a:rPr lang="en-US" sz="2800" baseline="30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2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f(n)</a:t>
            </a:r>
            <a:r>
              <a:rPr lang="en-US" sz="2800" baseline="300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2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 </a:t>
            </a:r>
            <a:r>
              <a:rPr lang="en-US" sz="2800">
                <a:solidFill>
                  <a:schemeClr val="tx1"/>
                </a:solidFill>
                <a:latin typeface="+mn-lt"/>
                <a:cs typeface="Calibri" pitchFamily="34" charset="0"/>
                <a:sym typeface="Symbol" pitchFamily="18" charset="2"/>
              </a:rPr>
              <a:t>,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4176288" y="1172922"/>
            <a:ext cx="4099199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</a:rPr>
              <a:t>TIME(f(n)) </a:t>
            </a:r>
            <a:r>
              <a:rPr lang="en-US" sz="2800">
                <a:solidFill>
                  <a:srgbClr val="FFFF00"/>
                </a:solidFill>
                <a:latin typeface="+mn-lt"/>
                <a:ea typeface="Cambria Math" panose="02040503050406030204" pitchFamily="18" charset="0"/>
              </a:rPr>
              <a:t>⊊</a:t>
            </a:r>
            <a:r>
              <a:rPr lang="en-US" sz="2800">
                <a:solidFill>
                  <a:srgbClr val="FFFF00"/>
                </a:solidFill>
                <a:latin typeface="+mn-lt"/>
                <a:sym typeface="Symbol" pitchFamily="18" charset="2"/>
              </a:rPr>
              <a:t> </a:t>
            </a:r>
            <a:r>
              <a:rPr lang="en-US" sz="2800">
                <a:solidFill>
                  <a:srgbClr val="FFFF00"/>
                </a:solidFill>
                <a:latin typeface="+mn-lt"/>
                <a:cs typeface="Calibri" pitchFamily="34" charset="0"/>
                <a:sym typeface="Symbol" pitchFamily="18" charset="2"/>
              </a:rPr>
              <a:t>TIME(g(n))</a:t>
            </a:r>
          </a:p>
        </p:txBody>
      </p:sp>
      <p:pic>
        <p:nvPicPr>
          <p:cNvPr id="2" name="Picture 1" descr="Gears Cogs Machine - Free photo on Pixabay">
            <a:extLst>
              <a:ext uri="{FF2B5EF4-FFF2-40B4-BE49-F238E27FC236}">
                <a16:creationId xmlns:a16="http://schemas.microsoft.com/office/drawing/2014/main" id="{860D9CC5-8865-49E1-A4EE-A4EACEAD73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759" y="631230"/>
            <a:ext cx="1544618" cy="1083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981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22A4E-2C9A-4D3E-FD1D-7886A541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A review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60BD6-E61E-9E4B-796B-038F1A4AA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A more conceptual approach for undecidability: Rice’s theorem</a:t>
            </a:r>
          </a:p>
          <a:p>
            <a:r>
              <a:rPr lang="en-AU" dirty="0"/>
              <a:t>Non-deterministic Turing machines</a:t>
            </a:r>
          </a:p>
          <a:p>
            <a:r>
              <a:rPr lang="en-AU" dirty="0"/>
              <a:t>Computational complexity: P and NP</a:t>
            </a:r>
          </a:p>
        </p:txBody>
      </p:sp>
    </p:spTree>
    <p:extLst>
      <p:ext uri="{BB962C8B-B14F-4D97-AF65-F5344CB8AC3E}">
        <p14:creationId xmlns:p14="http://schemas.microsoft.com/office/powerpoint/2010/main" val="999690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09B8-A41F-BB45-A710-439A37DB9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Thanks!</a:t>
            </a:r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11A72466-37D6-604B-A35A-AA93C4B803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3149867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B295E7-2546-5B4E-B153-600214C84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Undecidable problems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01C3F3F-E47A-1A42-A3D2-5F41CE55F74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Our first undecidable problem</a:t>
                </a:r>
              </a:p>
              <a:p>
                <a:pPr marL="0" indent="0" algn="ctr">
                  <a:buNone/>
                </a:pPr>
                <a:r>
                  <a:rPr lang="en-AU" dirty="0">
                    <a:solidFill>
                      <a:schemeClr val="accent2"/>
                    </a:solidFill>
                  </a:rPr>
                  <a:t>A</a:t>
                </a:r>
                <a:r>
                  <a:rPr lang="en-AU" baseline="-25000" dirty="0">
                    <a:solidFill>
                      <a:schemeClr val="accent2"/>
                    </a:solidFill>
                  </a:rPr>
                  <a:t>TM</a:t>
                </a:r>
                <a:r>
                  <a:rPr lang="en-AU" dirty="0"/>
                  <a:t>={(M, w) : M is a TM, M accepts w}</a:t>
                </a:r>
              </a:p>
              <a:p>
                <a:r>
                  <a:rPr lang="en-AU" dirty="0"/>
                  <a:t>In the last tutorial, you are asked to prove that </a:t>
                </a:r>
                <a:r>
                  <a:rPr lang="en-AU" dirty="0">
                    <a:solidFill>
                      <a:srgbClr val="00B0F0"/>
                    </a:solidFill>
                  </a:rPr>
                  <a:t>E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TM</a:t>
                </a:r>
                <a:r>
                  <a:rPr lang="en-AU" dirty="0"/>
                  <a:t> is undecidable</a:t>
                </a:r>
              </a:p>
              <a:p>
                <a:r>
                  <a:rPr lang="en-AU" dirty="0">
                    <a:solidFill>
                      <a:srgbClr val="00B0F0"/>
                    </a:solidFill>
                  </a:rPr>
                  <a:t>E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TM</a:t>
                </a:r>
                <a:r>
                  <a:rPr lang="en-AU" dirty="0"/>
                  <a:t>={ M : M is a TM, and L(M)=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AU" dirty="0"/>
                  <a:t>}</a:t>
                </a:r>
              </a:p>
              <a:p>
                <a:pPr lvl="1"/>
                <a:r>
                  <a:rPr lang="en-AU" dirty="0"/>
                  <a:t>That is, M accepts nothing</a:t>
                </a:r>
              </a:p>
              <a:p>
                <a:r>
                  <a:rPr lang="en-AU" dirty="0"/>
                  <a:t>How did we prove that </a:t>
                </a:r>
                <a:r>
                  <a:rPr lang="en-AU" dirty="0">
                    <a:solidFill>
                      <a:srgbClr val="00B0F0"/>
                    </a:solidFill>
                  </a:rPr>
                  <a:t>E</a:t>
                </a:r>
                <a:r>
                  <a:rPr lang="en-AU" baseline="-25000" dirty="0">
                    <a:solidFill>
                      <a:srgbClr val="00B0F0"/>
                    </a:solidFill>
                  </a:rPr>
                  <a:t>TM</a:t>
                </a:r>
                <a:r>
                  <a:rPr lang="en-AU" dirty="0"/>
                  <a:t> is undecidable?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001C3F3F-E47A-1A42-A3D2-5F41CE55F74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385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9D34-19A1-8A4E-ACAA-0DE16947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E</a:t>
            </a:r>
            <a:r>
              <a:rPr lang="en-AU" baseline="-25000"/>
              <a:t>TM</a:t>
            </a:r>
            <a:r>
              <a:rPr lang="en-AU"/>
              <a:t> is undecidable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D9384-42C2-7D4A-A43C-3C006B719DC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AU"/>
                  <a:t>Let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  <a:r>
                  <a:rPr lang="en-AU"/>
                  <a:t> be a TM, and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 be an input to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</a:p>
              <a:p>
                <a:r>
                  <a:rPr lang="en-AU"/>
                  <a:t>Construct an auxiliary Turing machine </a:t>
                </a:r>
                <a:r>
                  <a:rPr lang="en-AU" err="1">
                    <a:solidFill>
                      <a:srgbClr val="FFFF00"/>
                    </a:solidFill>
                  </a:rPr>
                  <a:t>X</a:t>
                </a:r>
                <a:r>
                  <a:rPr lang="en-AU" baseline="-25000" err="1">
                    <a:solidFill>
                      <a:schemeClr val="accent2"/>
                    </a:solidFill>
                  </a:rPr>
                  <a:t>M</a:t>
                </a:r>
                <a:r>
                  <a:rPr lang="en-AU" baseline="-25000" err="1"/>
                  <a:t>,</a:t>
                </a:r>
                <a:r>
                  <a:rPr lang="en-AU" baseline="-25000" err="1">
                    <a:solidFill>
                      <a:srgbClr val="00B0F0"/>
                    </a:solidFill>
                  </a:rPr>
                  <a:t>w</a:t>
                </a:r>
                <a:endParaRPr lang="en-AU" baseline="-25000">
                  <a:solidFill>
                    <a:srgbClr val="00B0F0"/>
                  </a:solidFill>
                </a:endParaRP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/>
                  <a:t>If the input is not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, REJECT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AU"/>
                  <a:t>If the input is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, run </a:t>
                </a:r>
                <a:r>
                  <a:rPr lang="en-AU">
                    <a:solidFill>
                      <a:schemeClr val="accent2"/>
                    </a:solidFill>
                  </a:rPr>
                  <a:t>M </a:t>
                </a:r>
                <a:r>
                  <a:rPr lang="en-AU"/>
                  <a:t>on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</a:p>
              <a:p>
                <a:r>
                  <a:rPr lang="en-AU"/>
                  <a:t>By (1), L(</a:t>
                </a:r>
                <a:r>
                  <a:rPr lang="en-AU" err="1">
                    <a:solidFill>
                      <a:srgbClr val="FFFF00"/>
                    </a:solidFill>
                  </a:rPr>
                  <a:t>X</a:t>
                </a:r>
                <a:r>
                  <a:rPr lang="en-AU" baseline="-25000" err="1">
                    <a:solidFill>
                      <a:schemeClr val="accent2"/>
                    </a:solidFill>
                  </a:rPr>
                  <a:t>M</a:t>
                </a:r>
                <a:r>
                  <a:rPr lang="en-AU" baseline="-25000" err="1"/>
                  <a:t>,</a:t>
                </a:r>
                <a:r>
                  <a:rPr lang="en-AU" baseline="-25000" err="1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) is either {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} or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AU"/>
              </a:p>
              <a:p>
                <a:r>
                  <a:rPr lang="en-AU"/>
                  <a:t>By (2), L(</a:t>
                </a:r>
                <a:r>
                  <a:rPr lang="en-AU" err="1">
                    <a:solidFill>
                      <a:srgbClr val="FFFF00"/>
                    </a:solidFill>
                  </a:rPr>
                  <a:t>X</a:t>
                </a:r>
                <a:r>
                  <a:rPr lang="en-AU" baseline="-25000" err="1">
                    <a:solidFill>
                      <a:schemeClr val="accent2"/>
                    </a:solidFill>
                  </a:rPr>
                  <a:t>M</a:t>
                </a:r>
                <a:r>
                  <a:rPr lang="en-AU" baseline="-25000" err="1"/>
                  <a:t>,</a:t>
                </a:r>
                <a:r>
                  <a:rPr lang="en-AU" baseline="-25000" err="1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)={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  <a:r>
                  <a:rPr lang="en-AU"/>
                  <a:t>} if and only if </a:t>
                </a:r>
                <a:r>
                  <a:rPr lang="en-AU">
                    <a:solidFill>
                      <a:schemeClr val="accent2"/>
                    </a:solidFill>
                  </a:rPr>
                  <a:t>M</a:t>
                </a:r>
                <a:r>
                  <a:rPr lang="en-AU"/>
                  <a:t> accepts </a:t>
                </a:r>
                <a:r>
                  <a:rPr lang="en-AU">
                    <a:solidFill>
                      <a:srgbClr val="00B0F0"/>
                    </a:solidFill>
                  </a:rPr>
                  <a:t>w</a:t>
                </a:r>
              </a:p>
              <a:p>
                <a:endParaRPr lang="en-AU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BD9384-42C2-7D4A-A43C-3C006B719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2200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A7D1B1-7D0F-CC43-93C6-21521DD402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AU"/>
              <a:t>Let </a:t>
            </a:r>
            <a:r>
              <a:rPr lang="en-AU">
                <a:solidFill>
                  <a:srgbClr val="FF0000"/>
                </a:solidFill>
              </a:rPr>
              <a:t>H</a:t>
            </a:r>
            <a:r>
              <a:rPr lang="en-AU"/>
              <a:t> be a TM deciding </a:t>
            </a:r>
            <a:r>
              <a:rPr lang="en-AU">
                <a:solidFill>
                  <a:srgbClr val="FF0000"/>
                </a:solidFill>
              </a:rPr>
              <a:t>E</a:t>
            </a:r>
            <a:r>
              <a:rPr lang="en-AU" baseline="-25000">
                <a:solidFill>
                  <a:srgbClr val="FF0000"/>
                </a:solidFill>
              </a:rPr>
              <a:t>TM</a:t>
            </a:r>
          </a:p>
          <a:p>
            <a:r>
              <a:rPr lang="en-AU"/>
              <a:t>We can use </a:t>
            </a:r>
            <a:r>
              <a:rPr lang="en-AU">
                <a:solidFill>
                  <a:srgbClr val="FF0000"/>
                </a:solidFill>
              </a:rPr>
              <a:t>H</a:t>
            </a:r>
            <a:r>
              <a:rPr lang="en-AU"/>
              <a:t> and </a:t>
            </a:r>
            <a:r>
              <a:rPr lang="en-AU" err="1">
                <a:solidFill>
                  <a:srgbClr val="FFFF00"/>
                </a:solidFill>
              </a:rPr>
              <a:t>X</a:t>
            </a:r>
            <a:r>
              <a:rPr lang="en-AU" baseline="-25000" err="1">
                <a:solidFill>
                  <a:schemeClr val="accent2"/>
                </a:solidFill>
              </a:rPr>
              <a:t>M</a:t>
            </a:r>
            <a:r>
              <a:rPr lang="en-AU" baseline="-25000" err="1"/>
              <a:t>,</a:t>
            </a:r>
            <a:r>
              <a:rPr lang="en-AU" baseline="-25000" err="1">
                <a:solidFill>
                  <a:srgbClr val="00B0F0"/>
                </a:solidFill>
              </a:rPr>
              <a:t>w</a:t>
            </a:r>
            <a:r>
              <a:rPr lang="en-AU" baseline="-25000"/>
              <a:t> </a:t>
            </a:r>
            <a:r>
              <a:rPr lang="en-AU"/>
              <a:t>to help us to decide </a:t>
            </a:r>
            <a:r>
              <a:rPr lang="en-AU">
                <a:solidFill>
                  <a:srgbClr val="00B050"/>
                </a:solidFill>
              </a:rPr>
              <a:t>A</a:t>
            </a:r>
            <a:r>
              <a:rPr lang="en-AU" baseline="-25000">
                <a:solidFill>
                  <a:srgbClr val="00B050"/>
                </a:solidFill>
              </a:rPr>
              <a:t>TM</a:t>
            </a:r>
            <a:r>
              <a:rPr lang="en-AU"/>
              <a:t> as follows</a:t>
            </a:r>
          </a:p>
          <a:p>
            <a:r>
              <a:rPr lang="en-AU"/>
              <a:t>To decide if </a:t>
            </a:r>
            <a:r>
              <a:rPr lang="en-AU">
                <a:solidFill>
                  <a:schemeClr val="accent2"/>
                </a:solidFill>
              </a:rPr>
              <a:t>M</a:t>
            </a:r>
            <a:r>
              <a:rPr lang="en-AU"/>
              <a:t> accepts </a:t>
            </a:r>
            <a:r>
              <a:rPr lang="en-AU">
                <a:solidFill>
                  <a:srgbClr val="00B0F0"/>
                </a:solidFill>
              </a:rPr>
              <a:t>w</a:t>
            </a:r>
            <a:endParaRPr lang="en-AU"/>
          </a:p>
          <a:p>
            <a:pPr marL="514350" indent="-514350">
              <a:buFont typeface="+mj-lt"/>
              <a:buAutoNum type="arabicPeriod"/>
            </a:pPr>
            <a:r>
              <a:rPr lang="en-AU"/>
              <a:t>Construct </a:t>
            </a:r>
            <a:r>
              <a:rPr lang="en-AU" err="1">
                <a:solidFill>
                  <a:srgbClr val="FFFF00"/>
                </a:solidFill>
              </a:rPr>
              <a:t>X</a:t>
            </a:r>
            <a:r>
              <a:rPr lang="en-AU" baseline="-25000" err="1">
                <a:solidFill>
                  <a:schemeClr val="accent2"/>
                </a:solidFill>
              </a:rPr>
              <a:t>M</a:t>
            </a:r>
            <a:r>
              <a:rPr lang="en-AU" baseline="-25000" err="1"/>
              <a:t>,</a:t>
            </a:r>
            <a:r>
              <a:rPr lang="en-AU" baseline="-25000" err="1">
                <a:solidFill>
                  <a:srgbClr val="00B0F0"/>
                </a:solidFill>
              </a:rPr>
              <a:t>w</a:t>
            </a:r>
            <a:endParaRPr lang="en-AU"/>
          </a:p>
          <a:p>
            <a:pPr marL="514350" indent="-514350">
              <a:buFont typeface="+mj-lt"/>
              <a:buAutoNum type="arabicPeriod"/>
            </a:pPr>
            <a:r>
              <a:rPr lang="en-AU"/>
              <a:t>Run </a:t>
            </a:r>
            <a:r>
              <a:rPr lang="en-AU">
                <a:solidFill>
                  <a:srgbClr val="FF0000"/>
                </a:solidFill>
              </a:rPr>
              <a:t>H</a:t>
            </a:r>
            <a:r>
              <a:rPr lang="en-AU"/>
              <a:t> on </a:t>
            </a:r>
            <a:r>
              <a:rPr lang="en-AU" err="1">
                <a:solidFill>
                  <a:srgbClr val="FFFF00"/>
                </a:solidFill>
              </a:rPr>
              <a:t>X</a:t>
            </a:r>
            <a:r>
              <a:rPr lang="en-AU" baseline="-25000" err="1">
                <a:solidFill>
                  <a:schemeClr val="accent2"/>
                </a:solidFill>
              </a:rPr>
              <a:t>M</a:t>
            </a:r>
            <a:r>
              <a:rPr lang="en-AU" baseline="-25000" err="1"/>
              <a:t>,</a:t>
            </a:r>
            <a:r>
              <a:rPr lang="en-AU" baseline="-25000" err="1">
                <a:solidFill>
                  <a:srgbClr val="00B0F0"/>
                </a:solidFill>
              </a:rPr>
              <a:t>w</a:t>
            </a:r>
            <a:endParaRPr lang="en-AU"/>
          </a:p>
          <a:p>
            <a:pPr marL="514350" indent="-514350">
              <a:buFont typeface="+mj-lt"/>
              <a:buAutoNum type="arabicPeriod"/>
            </a:pPr>
            <a:r>
              <a:rPr lang="en-AU"/>
              <a:t>Return ACCEPT if and only if </a:t>
            </a:r>
            <a:r>
              <a:rPr lang="en-AU">
                <a:solidFill>
                  <a:srgbClr val="FF0000"/>
                </a:solidFill>
              </a:rPr>
              <a:t>H</a:t>
            </a:r>
            <a:r>
              <a:rPr lang="en-AU"/>
              <a:t> returns REJECT</a:t>
            </a:r>
          </a:p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987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C8EF1-65AA-C348-8E4F-298C3BB4C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Properties of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76B6F9-5496-1440-8962-5950520571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AU"/>
                  <a:t>We wish to extract some general principles or observations from it</a:t>
                </a:r>
              </a:p>
              <a:p>
                <a:r>
                  <a:rPr lang="en-AU"/>
                  <a:t>And try to generalise this to the following setting</a:t>
                </a:r>
              </a:p>
              <a:p>
                <a:r>
                  <a:rPr lang="en-AU"/>
                  <a:t>Let P be a </a:t>
                </a:r>
                <a:r>
                  <a:rPr lang="en-AU">
                    <a:solidFill>
                      <a:schemeClr val="accent2"/>
                    </a:solidFill>
                  </a:rPr>
                  <a:t>property</a:t>
                </a:r>
                <a:r>
                  <a:rPr lang="en-AU"/>
                  <a:t> of TMs: </a:t>
                </a:r>
                <a:r>
                  <a:rPr lang="en-US">
                    <a:solidFill>
                      <a:srgbClr val="FFFF00"/>
                    </a:solidFill>
                    <a:cs typeface="Calibri" pitchFamily="34" charset="0"/>
                  </a:rPr>
                  <a:t>P : {Turing Machines}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Calibri" pitchFamily="34" charset="0"/>
                      </a:rPr>
                      <m:t>→</m:t>
                    </m:r>
                  </m:oMath>
                </a14:m>
                <a:r>
                  <a:rPr lang="en-US">
                    <a:solidFill>
                      <a:srgbClr val="FFFF00"/>
                    </a:solidFill>
                    <a:cs typeface="Calibri" pitchFamily="34" charset="0"/>
                  </a:rPr>
                  <a:t> {0,1}</a:t>
                </a:r>
                <a:r>
                  <a:rPr lang="en-US">
                    <a:cs typeface="Calibri" pitchFamily="34" charset="0"/>
                  </a:rPr>
                  <a:t>.</a:t>
                </a:r>
              </a:p>
              <a:p>
                <a:pPr lvl="1"/>
                <a:r>
                  <a:rPr lang="en-US">
                    <a:cs typeface="Calibri" pitchFamily="34" charset="0"/>
                  </a:rPr>
                  <a:t>(Think of </a:t>
                </a:r>
                <a:r>
                  <a:rPr lang="en-US">
                    <a:solidFill>
                      <a:srgbClr val="FFFF00"/>
                    </a:solidFill>
                    <a:cs typeface="Calibri" pitchFamily="34" charset="0"/>
                  </a:rPr>
                  <a:t>0=false, 1=true</a:t>
                </a:r>
                <a:r>
                  <a:rPr lang="en-US">
                    <a:cs typeface="Calibri" pitchFamily="34" charset="0"/>
                  </a:rPr>
                  <a:t>) </a:t>
                </a:r>
                <a:endParaRPr lang="en-AU"/>
              </a:p>
              <a:p>
                <a:r>
                  <a:rPr lang="en-AU"/>
                  <a:t>Property 1: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)=1 if and only if L(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)=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AU"/>
              </a:p>
              <a:p>
                <a:r>
                  <a:rPr lang="en-AU"/>
                  <a:t>Property 2: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)=1 if and only if (</a:t>
                </a:r>
                <a:r>
                  <a:rPr lang="en-AU">
                    <a:solidFill>
                      <a:srgbClr val="7030A0"/>
                    </a:solidFill>
                  </a:rPr>
                  <a:t>w</a:t>
                </a:r>
                <a:r>
                  <a:rPr lang="en-AU"/>
                  <a:t> in L(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</a:t>
                </a:r>
                <a14:m>
                  <m:oMath xmlns:m="http://schemas.openxmlformats.org/officeDocument/2006/math">
                    <m:r>
                      <a:rPr lang="en-AU" b="0" i="1" smtClean="0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 b="0"/>
                  <a:t> </a:t>
                </a:r>
                <a:r>
                  <a:rPr lang="en-AU" b="0" err="1">
                    <a:solidFill>
                      <a:srgbClr val="7030A0"/>
                    </a:solidFill>
                  </a:rPr>
                  <a:t>w</a:t>
                </a:r>
                <a:r>
                  <a:rPr lang="en-AU" b="0" baseline="30000" err="1">
                    <a:solidFill>
                      <a:srgbClr val="7030A0"/>
                    </a:solidFill>
                  </a:rPr>
                  <a:t>R</a:t>
                </a:r>
                <a:r>
                  <a:rPr lang="en-AU" b="0"/>
                  <a:t> in L(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 b="0"/>
                  <a:t>))</a:t>
                </a:r>
              </a:p>
              <a:p>
                <a:r>
                  <a:rPr lang="en-AU"/>
                  <a:t>Property 3: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)=1 if and only if 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 has 154 states</a:t>
                </a:r>
              </a:p>
              <a:p>
                <a:r>
                  <a:rPr lang="en-AU" b="0"/>
                  <a:t>Let L</a:t>
                </a:r>
                <a:r>
                  <a:rPr lang="en-AU" b="0" baseline="-25000"/>
                  <a:t>P</a:t>
                </a:r>
                <a:r>
                  <a:rPr lang="en-AU" b="0"/>
                  <a:t>={M : P(M)=1}</a:t>
                </a:r>
              </a:p>
              <a:p>
                <a:r>
                  <a:rPr lang="en-AU"/>
                  <a:t>Which L</a:t>
                </a:r>
                <a:r>
                  <a:rPr lang="en-AU" baseline="-25000"/>
                  <a:t>P</a:t>
                </a:r>
                <a:r>
                  <a:rPr lang="en-AU"/>
                  <a:t> (for properties 1, 2, 3) is decidable? </a:t>
                </a:r>
                <a:r>
                  <a:rPr lang="en-AU">
                    <a:solidFill>
                      <a:srgbClr val="FF0000"/>
                    </a:solidFill>
                  </a:rPr>
                  <a:t>POLL</a:t>
                </a:r>
                <a:r>
                  <a:rPr lang="en-AU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76B6F9-5496-1440-8962-5950520571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319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75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7FBA8-F761-0C41-8E2D-099287EC5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Properties of TMs: syntactic and semantic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6BBBF-AD64-BB4B-971A-67A390169E7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/>
                  <a:t>Property 1: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)=1 if and only if L(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)= 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AU"/>
              </a:p>
              <a:p>
                <a:r>
                  <a:rPr lang="en-AU"/>
                  <a:t>Property 2: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)=1 if and only if (</a:t>
                </a:r>
                <a:r>
                  <a:rPr lang="en-AU">
                    <a:solidFill>
                      <a:srgbClr val="7030A0"/>
                    </a:solidFill>
                  </a:rPr>
                  <a:t>w</a:t>
                </a:r>
                <a:r>
                  <a:rPr lang="en-AU"/>
                  <a:t> in L(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</a:t>
                </a:r>
                <a14:m>
                  <m:oMath xmlns:m="http://schemas.openxmlformats.org/officeDocument/2006/math">
                    <m:r>
                      <a:rPr lang="en-AU" i="1"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AU"/>
                  <a:t> </a:t>
                </a:r>
                <a:r>
                  <a:rPr lang="en-AU" err="1">
                    <a:solidFill>
                      <a:srgbClr val="7030A0"/>
                    </a:solidFill>
                  </a:rPr>
                  <a:t>w</a:t>
                </a:r>
                <a:r>
                  <a:rPr lang="en-AU" baseline="30000" err="1">
                    <a:solidFill>
                      <a:srgbClr val="7030A0"/>
                    </a:solidFill>
                  </a:rPr>
                  <a:t>R</a:t>
                </a:r>
                <a:r>
                  <a:rPr lang="en-AU"/>
                  <a:t> in L(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))</a:t>
                </a:r>
              </a:p>
              <a:p>
                <a:r>
                  <a:rPr lang="en-AU"/>
                  <a:t>Property 3: </a:t>
                </a:r>
                <a:r>
                  <a:rPr lang="en-AU">
                    <a:solidFill>
                      <a:srgbClr val="FFFF00"/>
                    </a:solidFill>
                  </a:rPr>
                  <a:t>P</a:t>
                </a:r>
                <a:r>
                  <a:rPr lang="en-AU"/>
                  <a:t>(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)=1 if and only if </a:t>
                </a:r>
                <a:r>
                  <a:rPr lang="en-AU">
                    <a:solidFill>
                      <a:srgbClr val="00B0F0"/>
                    </a:solidFill>
                  </a:rPr>
                  <a:t>M</a:t>
                </a:r>
                <a:r>
                  <a:rPr lang="en-AU"/>
                  <a:t> has 154 states</a:t>
                </a:r>
              </a:p>
              <a:p>
                <a:endParaRPr lang="en-AU"/>
              </a:p>
              <a:p>
                <a:r>
                  <a:rPr lang="en-AU"/>
                  <a:t>Property 3 is different from the other two. Why?</a:t>
                </a:r>
              </a:p>
              <a:p>
                <a:r>
                  <a:rPr lang="en-AU"/>
                  <a:t>“M has 154 states” is not related to L(M)!</a:t>
                </a:r>
              </a:p>
              <a:p>
                <a:r>
                  <a:rPr lang="en-AU">
                    <a:solidFill>
                      <a:schemeClr val="accent2"/>
                    </a:solidFill>
                  </a:rPr>
                  <a:t>Syntactic</a:t>
                </a:r>
                <a:r>
                  <a:rPr lang="en-AU"/>
                  <a:t>: questions about the descriptions of TMs</a:t>
                </a:r>
              </a:p>
              <a:p>
                <a:r>
                  <a:rPr lang="en-AU">
                    <a:solidFill>
                      <a:srgbClr val="00B050"/>
                    </a:solidFill>
                  </a:rPr>
                  <a:t>Semantic</a:t>
                </a:r>
                <a:r>
                  <a:rPr lang="en-AU"/>
                  <a:t>: questions about the languages of TMs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26BBBF-AD64-BB4B-971A-67A390169E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128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{56E1D814-EAF1-B944-B808-870CF97349E8}tf16401369</Template>
  <TotalTime>37116</TotalTime>
  <Words>3737</Words>
  <Application>Microsoft Macintosh PowerPoint</Application>
  <PresentationFormat>Widescreen</PresentationFormat>
  <Paragraphs>353</Paragraphs>
  <Slides>52</Slides>
  <Notes>22</Notes>
  <HiddenSlides>4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Calibri Light</vt:lpstr>
      <vt:lpstr>Cambria Math</vt:lpstr>
      <vt:lpstr>Wingdings</vt:lpstr>
      <vt:lpstr>Office Theme</vt:lpstr>
      <vt:lpstr>41080 Theory of Computing</vt:lpstr>
      <vt:lpstr>Coming to the 9th week!</vt:lpstr>
      <vt:lpstr>Review of the last lecture</vt:lpstr>
      <vt:lpstr>The content today</vt:lpstr>
      <vt:lpstr>More undecidable problems</vt:lpstr>
      <vt:lpstr>Undecidable problems</vt:lpstr>
      <vt:lpstr>ETM is undecidable</vt:lpstr>
      <vt:lpstr>Properties of TMs</vt:lpstr>
      <vt:lpstr>Properties of TMs: syntactic and semantic</vt:lpstr>
      <vt:lpstr>Semantic properties of TMs</vt:lpstr>
      <vt:lpstr>Trivial properties</vt:lpstr>
      <vt:lpstr>Rice’s theorem</vt:lpstr>
      <vt:lpstr>Constructing auxiliary machines</vt:lpstr>
      <vt:lpstr>Using auxiliary machines</vt:lpstr>
      <vt:lpstr>Using Rice’s theorem</vt:lpstr>
      <vt:lpstr>Another example of using Rice’s theorem</vt:lpstr>
      <vt:lpstr>Break time</vt:lpstr>
      <vt:lpstr>Nondeterministic Turing machines</vt:lpstr>
      <vt:lpstr>Nondeterminism again</vt:lpstr>
      <vt:lpstr>PowerPoint Presentation</vt:lpstr>
      <vt:lpstr>PowerPoint Presentation</vt:lpstr>
      <vt:lpstr>Nondeterminism vs determinism in TMs</vt:lpstr>
      <vt:lpstr>Nondeterminism vs determinism in TMs</vt:lpstr>
      <vt:lpstr>Computational complexity</vt:lpstr>
      <vt:lpstr>Computational complexity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criteria: the Cobham-Edmonds thesis</vt:lpstr>
      <vt:lpstr>Break time</vt:lpstr>
      <vt:lpstr>Nondeterministic Polynomial-Time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review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Youming Qiao</dc:creator>
  <cp:lastModifiedBy>Youming Qiao</cp:lastModifiedBy>
  <cp:revision>492</cp:revision>
  <dcterms:created xsi:type="dcterms:W3CDTF">2021-08-02T12:55:16Z</dcterms:created>
  <dcterms:modified xsi:type="dcterms:W3CDTF">2023-10-08T23:44:34Z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a6c3db-1667-4f49-995a-8b9973972958_Enabled">
    <vt:lpwstr>true</vt:lpwstr>
  </property>
  <property fmtid="{D5CDD505-2E9C-101B-9397-08002B2CF9AE}" pid="3" name="MSIP_Label_51a6c3db-1667-4f49-995a-8b9973972958_SetDate">
    <vt:lpwstr>2021-08-02T12:55:16Z</vt:lpwstr>
  </property>
  <property fmtid="{D5CDD505-2E9C-101B-9397-08002B2CF9AE}" pid="4" name="MSIP_Label_51a6c3db-1667-4f49-995a-8b9973972958_Method">
    <vt:lpwstr>Standard</vt:lpwstr>
  </property>
  <property fmtid="{D5CDD505-2E9C-101B-9397-08002B2CF9AE}" pid="5" name="MSIP_Label_51a6c3db-1667-4f49-995a-8b9973972958_Name">
    <vt:lpwstr>UTS-Internal</vt:lpwstr>
  </property>
  <property fmtid="{D5CDD505-2E9C-101B-9397-08002B2CF9AE}" pid="6" name="MSIP_Label_51a6c3db-1667-4f49-995a-8b9973972958_SiteId">
    <vt:lpwstr>e8911c26-cf9f-4a9c-878e-527807be8791</vt:lpwstr>
  </property>
  <property fmtid="{D5CDD505-2E9C-101B-9397-08002B2CF9AE}" pid="7" name="MSIP_Label_51a6c3db-1667-4f49-995a-8b9973972958_ActionId">
    <vt:lpwstr>dd0e0786-d049-4f41-9a4b-3667556b5962</vt:lpwstr>
  </property>
  <property fmtid="{D5CDD505-2E9C-101B-9397-08002B2CF9AE}" pid="8" name="MSIP_Label_51a6c3db-1667-4f49-995a-8b9973972958_ContentBits">
    <vt:lpwstr>0</vt:lpwstr>
  </property>
</Properties>
</file>