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797" r:id="rId3"/>
    <p:sldId id="815" r:id="rId4"/>
    <p:sldId id="816" r:id="rId5"/>
    <p:sldId id="257" r:id="rId6"/>
    <p:sldId id="814" r:id="rId7"/>
    <p:sldId id="813" r:id="rId8"/>
    <p:sldId id="723" r:id="rId9"/>
    <p:sldId id="757" r:id="rId10"/>
    <p:sldId id="769" r:id="rId11"/>
    <p:sldId id="747" r:id="rId12"/>
    <p:sldId id="740" r:id="rId13"/>
    <p:sldId id="741" r:id="rId14"/>
    <p:sldId id="743" r:id="rId15"/>
    <p:sldId id="758" r:id="rId16"/>
    <p:sldId id="759" r:id="rId17"/>
    <p:sldId id="746" r:id="rId18"/>
    <p:sldId id="760" r:id="rId19"/>
    <p:sldId id="761" r:id="rId20"/>
    <p:sldId id="800" r:id="rId21"/>
    <p:sldId id="724" r:id="rId22"/>
    <p:sldId id="762" r:id="rId23"/>
    <p:sldId id="801" r:id="rId24"/>
    <p:sldId id="802" r:id="rId25"/>
    <p:sldId id="803" r:id="rId26"/>
    <p:sldId id="767" r:id="rId27"/>
    <p:sldId id="763" r:id="rId28"/>
    <p:sldId id="804" r:id="rId29"/>
    <p:sldId id="805" r:id="rId30"/>
    <p:sldId id="806" r:id="rId31"/>
    <p:sldId id="807" r:id="rId32"/>
    <p:sldId id="817" r:id="rId33"/>
    <p:sldId id="258" r:id="rId34"/>
    <p:sldId id="262" r:id="rId35"/>
    <p:sldId id="268" r:id="rId36"/>
    <p:sldId id="263" r:id="rId37"/>
    <p:sldId id="264" r:id="rId38"/>
    <p:sldId id="265" r:id="rId39"/>
    <p:sldId id="269" r:id="rId40"/>
    <p:sldId id="266" r:id="rId41"/>
    <p:sldId id="779" r:id="rId42"/>
    <p:sldId id="270" r:id="rId43"/>
    <p:sldId id="774" r:id="rId44"/>
    <p:sldId id="770" r:id="rId45"/>
    <p:sldId id="771" r:id="rId46"/>
    <p:sldId id="772" r:id="rId47"/>
    <p:sldId id="708" r:id="rId48"/>
    <p:sldId id="773" r:id="rId49"/>
    <p:sldId id="775" r:id="rId50"/>
    <p:sldId id="689" r:id="rId51"/>
    <p:sldId id="776" r:id="rId52"/>
    <p:sldId id="647" r:id="rId53"/>
    <p:sldId id="648" r:id="rId54"/>
    <p:sldId id="777" r:id="rId55"/>
    <p:sldId id="794" r:id="rId56"/>
    <p:sldId id="79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C72A3-448D-B648-A9BD-AF59BD9E6052}">
          <p14:sldIdLst>
            <p14:sldId id="256"/>
          </p14:sldIdLst>
        </p14:section>
        <p14:section name="Review and outline" id="{37312179-E524-3240-B212-C2E147A3C75E}">
          <p14:sldIdLst>
            <p14:sldId id="797"/>
            <p14:sldId id="815"/>
            <p14:sldId id="816"/>
          </p14:sldIdLst>
        </p14:section>
        <p14:section name="On Assignment 1" id="{F01CC889-4519-FE40-BD6A-C4E2F2E19D79}">
          <p14:sldIdLst>
            <p14:sldId id="257"/>
            <p14:sldId id="814"/>
            <p14:sldId id="813"/>
          </p14:sldIdLst>
        </p14:section>
        <p14:section name="Nondeterministic Finite Automata" id="{C1A66F1A-8B2B-5E49-B648-B66D1212BBA8}">
          <p14:sldIdLst>
            <p14:sldId id="723"/>
            <p14:sldId id="757"/>
            <p14:sldId id="769"/>
            <p14:sldId id="747"/>
            <p14:sldId id="740"/>
            <p14:sldId id="741"/>
            <p14:sldId id="743"/>
            <p14:sldId id="758"/>
            <p14:sldId id="759"/>
            <p14:sldId id="746"/>
            <p14:sldId id="760"/>
            <p14:sldId id="761"/>
            <p14:sldId id="800"/>
          </p14:sldIdLst>
        </p14:section>
        <p14:section name="Equivalence bw DFAs and NFAs" id="{9F75DFB1-0ABC-BF4B-9F26-4E22C54DE80F}">
          <p14:sldIdLst>
            <p14:sldId id="724"/>
            <p14:sldId id="762"/>
            <p14:sldId id="801"/>
            <p14:sldId id="802"/>
            <p14:sldId id="803"/>
          </p14:sldIdLst>
        </p14:section>
        <p14:section name="Closing closure properties" id="{8CA24061-5655-C743-A486-5D414880BB35}">
          <p14:sldIdLst>
            <p14:sldId id="767"/>
            <p14:sldId id="763"/>
            <p14:sldId id="804"/>
            <p14:sldId id="805"/>
            <p14:sldId id="806"/>
            <p14:sldId id="807"/>
            <p14:sldId id="817"/>
          </p14:sldIdLst>
        </p14:section>
        <p14:section name="Regular expression" id="{3476B5AF-D068-E64E-8A99-3245CFA2ED87}">
          <p14:sldIdLst>
            <p14:sldId id="258"/>
            <p14:sldId id="262"/>
            <p14:sldId id="268"/>
            <p14:sldId id="263"/>
            <p14:sldId id="264"/>
            <p14:sldId id="265"/>
            <p14:sldId id="269"/>
            <p14:sldId id="266"/>
          </p14:sldIdLst>
        </p14:section>
        <p14:section name="Regular expression and languages" id="{1C13F114-FF03-F04B-9F0E-D48AD932BE98}">
          <p14:sldIdLst>
            <p14:sldId id="779"/>
            <p14:sldId id="270"/>
            <p14:sldId id="774"/>
            <p14:sldId id="770"/>
            <p14:sldId id="771"/>
            <p14:sldId id="772"/>
            <p14:sldId id="708"/>
            <p14:sldId id="773"/>
            <p14:sldId id="775"/>
            <p14:sldId id="689"/>
            <p14:sldId id="776"/>
            <p14:sldId id="647"/>
            <p14:sldId id="648"/>
            <p14:sldId id="777"/>
          </p14:sldIdLst>
        </p14:section>
        <p14:section name="Conclusion" id="{93E30E51-B02D-FD42-99A7-BDDF43F8536D}">
          <p14:sldIdLst>
            <p14:sldId id="794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90263"/>
  </p:normalViewPr>
  <p:slideViewPr>
    <p:cSldViewPr snapToGrid="0" snapToObjects="1">
      <p:cViewPr varScale="1">
        <p:scale>
          <a:sx n="145" d="100"/>
          <a:sy n="145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9340-F897-D94C-B4A8-9CA8D383764D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7B75-55FC-F144-AD9C-CE5B265FE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2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decimal</a:t>
            </a:r>
            <a:r>
              <a:rPr lang="zh-CN" altLang="en-US" dirty="0"/>
              <a:t> </a:t>
            </a:r>
            <a:r>
              <a:rPr lang="en-US" altLang="zh-CN" dirty="0"/>
              <a:t>numbers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0.xxx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37B75-55FC-F144-AD9C-CE5B265FED8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943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0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9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4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poll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37B75-55FC-F144-AD9C-CE5B265FED85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099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97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6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330">
              <a:defRPr/>
            </a:pPr>
            <a:r>
              <a:rPr lang="en-US" dirty="0"/>
              <a:t>TODO: review this page</a:t>
            </a:r>
          </a:p>
          <a:p>
            <a:pPr defTabSz="922330">
              <a:defRPr/>
            </a:pPr>
            <a:r>
              <a:rPr lang="en-US" dirty="0"/>
              <a:t>Thi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page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illustrate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NFA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regexp.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E60B-7221-428F-A5F8-D9650D657875}" type="slidenum">
              <a:rPr lang="en-US" smtClean="0">
                <a:solidFill>
                  <a:prstClr val="white"/>
                </a:solidFill>
              </a:rPr>
              <a:pPr/>
              <a:t>47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1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Yes;</a:t>
            </a:r>
            <a:r>
              <a:rPr lang="zh-CN" altLang="en-US" dirty="0"/>
              <a:t> </a:t>
            </a:r>
            <a:r>
              <a:rPr lang="en-US" altLang="zh-CN" dirty="0"/>
              <a:t>no;</a:t>
            </a:r>
            <a:r>
              <a:rPr lang="zh-CN" altLang="en-US" dirty="0"/>
              <a:t> </a:t>
            </a:r>
            <a:r>
              <a:rPr lang="en-US" altLang="zh-CN" dirty="0"/>
              <a:t>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E60B-7221-428F-A5F8-D9650D657875}" type="slidenum">
              <a:rPr lang="en-US" smtClean="0">
                <a:solidFill>
                  <a:prstClr val="white"/>
                </a:solidFill>
              </a:rPr>
              <a:pPr/>
              <a:t>50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30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4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err="1"/>
              <a:t>Jave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 files:</a:t>
            </a:r>
            <a:r>
              <a:rPr lang="zh-CN" altLang="en-US" dirty="0"/>
              <a:t> </a:t>
            </a:r>
            <a:r>
              <a:rPr lang="en-US" altLang="zh-CN" dirty="0"/>
              <a:t>runner,</a:t>
            </a:r>
            <a:r>
              <a:rPr lang="zh-CN" altLang="en-US" dirty="0"/>
              <a:t> </a:t>
            </a:r>
            <a:r>
              <a:rPr lang="en-US" altLang="zh-CN" dirty="0"/>
              <a:t>token,</a:t>
            </a:r>
            <a:r>
              <a:rPr lang="zh-CN" altLang="en-US" dirty="0"/>
              <a:t> </a:t>
            </a:r>
            <a:r>
              <a:rPr lang="en-US" altLang="zh-CN" dirty="0"/>
              <a:t>lexical</a:t>
            </a:r>
            <a:r>
              <a:rPr lang="zh-CN" altLang="en-US" dirty="0"/>
              <a:t> </a:t>
            </a:r>
            <a:r>
              <a:rPr lang="en-US" altLang="zh-CN" dirty="0" err="1"/>
              <a:t>analyser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Token</a:t>
            </a:r>
            <a:r>
              <a:rPr lang="zh-CN" altLang="en-US" dirty="0"/>
              <a:t> </a:t>
            </a:r>
            <a:r>
              <a:rPr lang="en-US" altLang="zh-CN" dirty="0"/>
              <a:t>class: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</a:p>
          <a:p>
            <a:pPr marL="228600" indent="-228600">
              <a:buAutoNum type="arabicPeriod"/>
            </a:pPr>
            <a:r>
              <a:rPr lang="en-US" altLang="zh-CN" dirty="0"/>
              <a:t>Python: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class,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procedure.</a:t>
            </a:r>
            <a:r>
              <a:rPr lang="zh-CN" altLang="en-US" dirty="0"/>
              <a:t> </a:t>
            </a:r>
            <a:r>
              <a:rPr lang="en-US" altLang="zh-CN" dirty="0"/>
              <a:t>Token</a:t>
            </a:r>
            <a:r>
              <a:rPr lang="zh-CN" altLang="en-US" dirty="0"/>
              <a:t> </a:t>
            </a:r>
            <a:r>
              <a:rPr lang="en-US" altLang="zh-CN" dirty="0"/>
              <a:t>class: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endParaRPr lang="en-AU" altLang="zh-CN" dirty="0"/>
          </a:p>
          <a:p>
            <a:pPr marL="228600" indent="-228600">
              <a:buAutoNum type="arabicPeriod"/>
            </a:pP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note: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DFA.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r>
              <a:rPr lang="zh-CN" altLang="en-US" dirty="0"/>
              <a:t> </a:t>
            </a:r>
            <a:r>
              <a:rPr lang="en-US" altLang="zh-CN" dirty="0"/>
              <a:t>(rather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token</a:t>
            </a:r>
            <a:r>
              <a:rPr lang="zh-CN" altLang="en-US" dirty="0"/>
              <a:t> </a:t>
            </a:r>
            <a:r>
              <a:rPr lang="en-US" altLang="zh-CN" dirty="0"/>
              <a:t>already</a:t>
            </a:r>
            <a:r>
              <a:rPr lang="zh-CN" altLang="en-US" dirty="0"/>
              <a:t> </a:t>
            </a:r>
            <a:r>
              <a:rPr lang="en-US" altLang="zh-CN" dirty="0"/>
              <a:t>stored)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37B75-55FC-F144-AD9C-CE5B265FED8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55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E60B-7221-428F-A5F8-D9650D657875}" type="slidenum">
              <a:rPr lang="en-US" smtClean="0">
                <a:solidFill>
                  <a:prstClr val="white"/>
                </a:solidFill>
              </a:rPr>
              <a:pPr/>
              <a:t>53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9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7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1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6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zoom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5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2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9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C55-88BC-A141-8D35-18406D1D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2AA9-70F2-A641-8E21-9682559B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4631-0B24-D745-9F3F-95A66AE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A06B-0C0A-A24B-95F8-4A6BC320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1526-C5B8-0449-A1C7-B6A5F38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5FE-C1FC-314A-9C08-294136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86FF-4DFD-DA4E-8898-F82FBA3E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C4C9-BA9E-9B4E-873B-F510BEA8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2E0-C1DB-F94B-BE97-47D7FED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4668-A962-6549-A6FB-D2A1431D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9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CA722-F4B9-AD4F-8A93-4BBD7FC9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6A2F9-1EF1-FE49-A227-5BD0237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2845-32C4-C24E-8C4B-E00BF0A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F739-DDE7-FD4B-918A-AACDF40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B848-8F7F-BE48-B0F3-35095E6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1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0ED0-B97D-3C41-A59D-C33B80B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431-0D16-D04E-8558-6DEECF7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13D9-1717-4048-B7B1-3BE8982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5672-2BEB-3848-808C-31376340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4E1-B2CF-354D-844E-1032B71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394E-396C-BE48-A00C-977BB23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6388-F5A5-D842-91B2-FF6F744B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1BF1-F1B4-6D47-A2CA-A630865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F8FD-AAE1-1842-BAAE-F64B5B8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A8B1-7480-1B44-ABD5-8DC19A1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B458-DEEC-0E48-93A7-08D21CC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30A1-A119-7042-9543-F697B45F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741F-E4ED-234B-A870-754E6455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1F3CB-8BAD-994F-835F-2CBA7B6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0F9D-7854-8247-8399-2189205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DE45-F009-6F43-81A8-EC5B7D9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912-2C4C-B844-AD9D-CBFEA0BC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2C66-5BD5-F643-A18A-02E11825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F5406-3DB3-5449-ACF5-ECAAE50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F670-831D-E04E-9E62-69B8675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C08C-851C-2A41-A4F5-5D017705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7FFB-D573-0044-B6A1-DDDAA17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BE2-FAD0-9446-9846-4E47A6A8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438CB-C1BF-BC48-A17B-6D81F20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BED-6032-784C-8DDF-EF4432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8B7-3943-2440-AF08-31E6777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FE4E-EA85-D64C-8098-E484BD3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0545-4AE4-1C45-B79F-AD496A5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4E4C1-D518-4243-9321-34BBB6B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D778-DC66-6B4A-9022-212FEB4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5FA9-6DD7-8049-A2F4-751BD70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903-4967-DD41-94B9-B09E3045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A76-D36A-F647-B29F-6FD45C72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7631-0362-6F4E-A448-151D626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D17-942C-2E4B-AF17-0511D77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73F-D07C-EC43-98C6-24995B8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377C-6E37-484F-BD4E-1214C26B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8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51ED-1494-A94C-A3AB-62931DF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59BB-10F2-C04E-A2BB-7D3C2DC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9F7C-E621-8846-94DC-117501AB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B9B3-6474-3949-9577-7D1975B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A3C2-8214-F249-A04E-7AD667C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AB8B-EEDB-324D-824E-3A7001E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2A72-F2F4-734B-B327-2EF882E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D212-4B2B-BE41-82FD-1171B7B7D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B60B-B15E-F341-B34B-F58E6F26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26E6-6EF3-9740-B2AB-74F0F5EEA110}" type="datetimeFigureOut">
              <a:rPr lang="en-AU" smtClean="0"/>
              <a:t>20/8/2023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CF4-5A6C-244C-8822-C67B3BB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08F4-BDAE-5041-B8B0-88D80FCD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ECC2-740D-3B42-87CD-53792385E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41080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F25B-DB57-5943-99F5-35F9837E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Week 3, Spring </a:t>
            </a:r>
            <a:r>
              <a:rPr lang="en-US" altLang="zh-CN"/>
              <a:t>2023</a:t>
            </a:r>
            <a:endParaRPr lang="en-AU" dirty="0"/>
          </a:p>
          <a:p>
            <a:r>
              <a:rPr lang="en-AU" dirty="0"/>
              <a:t>Youming Qiao</a:t>
            </a:r>
          </a:p>
        </p:txBody>
      </p:sp>
    </p:spTree>
    <p:extLst>
      <p:ext uri="{BB962C8B-B14F-4D97-AF65-F5344CB8AC3E}">
        <p14:creationId xmlns:p14="http://schemas.microsoft.com/office/powerpoint/2010/main" val="1352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6FF4-BA1D-3C46-A92F-1CF2EBE9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conceptual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AD19-ADEC-804B-ABCA-5CA3DFB0F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3600" dirty="0">
                <a:solidFill>
                  <a:schemeClr val="accent2"/>
                </a:solidFill>
              </a:rPr>
              <a:t>Nondeterminism is a key idea in theory of computing.</a:t>
            </a:r>
            <a:endParaRPr lang="en-AU" dirty="0">
              <a:solidFill>
                <a:schemeClr val="accent2"/>
              </a:solidFill>
            </a:endParaRPr>
          </a:p>
          <a:p>
            <a:r>
              <a:rPr lang="en-AU" dirty="0"/>
              <a:t>It augments a computing model with the ability to explore multiple possibilities.</a:t>
            </a:r>
          </a:p>
          <a:p>
            <a:r>
              <a:rPr lang="en-AU" dirty="0"/>
              <a:t>We will see this notion again in the study of Turing machines.</a:t>
            </a:r>
          </a:p>
          <a:p>
            <a:r>
              <a:rPr lang="en-AU" dirty="0"/>
              <a:t>In practice, this is very expensive to implement (because of exponential explosion).</a:t>
            </a:r>
          </a:p>
        </p:txBody>
      </p:sp>
    </p:spTree>
    <p:extLst>
      <p:ext uri="{BB962C8B-B14F-4D97-AF65-F5344CB8AC3E}">
        <p14:creationId xmlns:p14="http://schemas.microsoft.com/office/powerpoint/2010/main" val="15766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1846593" y="306390"/>
            <a:ext cx="2853666" cy="124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Deterministic</a:t>
            </a:r>
          </a:p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Computation</a:t>
            </a: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6678821" y="306390"/>
            <a:ext cx="3863558" cy="124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Non-Deterministic</a:t>
            </a:r>
          </a:p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Computation</a:t>
            </a:r>
          </a:p>
        </p:txBody>
      </p:sp>
      <p:sp>
        <p:nvSpPr>
          <p:cNvPr id="465940" name="Text Box 20"/>
          <p:cNvSpPr txBox="1">
            <a:spLocks noChangeArrowheads="1"/>
          </p:cNvSpPr>
          <p:nvPr/>
        </p:nvSpPr>
        <p:spPr bwMode="auto">
          <a:xfrm>
            <a:off x="1684012" y="5021717"/>
            <a:ext cx="3153427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accept or reject</a:t>
            </a:r>
          </a:p>
        </p:txBody>
      </p:sp>
      <p:sp>
        <p:nvSpPr>
          <p:cNvPr id="465980" name="Text Box 60"/>
          <p:cNvSpPr txBox="1">
            <a:spLocks noChangeArrowheads="1"/>
          </p:cNvSpPr>
          <p:nvPr/>
        </p:nvSpPr>
        <p:spPr bwMode="auto">
          <a:xfrm>
            <a:off x="7946978" y="4941888"/>
            <a:ext cx="1454244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accept</a:t>
            </a:r>
          </a:p>
        </p:txBody>
      </p:sp>
      <p:sp>
        <p:nvSpPr>
          <p:cNvPr id="465981" name="Text Box 61"/>
          <p:cNvSpPr txBox="1">
            <a:spLocks noChangeArrowheads="1"/>
          </p:cNvSpPr>
          <p:nvPr/>
        </p:nvSpPr>
        <p:spPr bwMode="auto">
          <a:xfrm>
            <a:off x="9579830" y="3240088"/>
            <a:ext cx="1268296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reject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02427" y="1598384"/>
            <a:ext cx="88900" cy="3530600"/>
            <a:chOff x="801922" y="1409700"/>
            <a:chExt cx="88900" cy="3530600"/>
          </a:xfrm>
        </p:grpSpPr>
        <p:sp>
          <p:nvSpPr>
            <p:cNvPr id="93" name="Line 6"/>
            <p:cNvSpPr>
              <a:spLocks noChangeShapeType="1"/>
            </p:cNvSpPr>
            <p:nvPr/>
          </p:nvSpPr>
          <p:spPr bwMode="auto">
            <a:xfrm>
              <a:off x="840022" y="15494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auto">
            <a:xfrm>
              <a:off x="801922" y="19812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5" name="Line 8"/>
            <p:cNvSpPr>
              <a:spLocks noChangeShapeType="1"/>
            </p:cNvSpPr>
            <p:nvPr/>
          </p:nvSpPr>
          <p:spPr bwMode="auto">
            <a:xfrm>
              <a:off x="840022" y="21209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auto">
            <a:xfrm>
              <a:off x="801922" y="25527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7" name="Line 10"/>
            <p:cNvSpPr>
              <a:spLocks noChangeShapeType="1"/>
            </p:cNvSpPr>
            <p:nvPr/>
          </p:nvSpPr>
          <p:spPr bwMode="auto">
            <a:xfrm>
              <a:off x="840022" y="26924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801922" y="31242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9" name="Line 12"/>
            <p:cNvSpPr>
              <a:spLocks noChangeShapeType="1"/>
            </p:cNvSpPr>
            <p:nvPr/>
          </p:nvSpPr>
          <p:spPr bwMode="auto">
            <a:xfrm>
              <a:off x="840022" y="32639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0" name="Oval 13"/>
            <p:cNvSpPr>
              <a:spLocks noChangeArrowheads="1"/>
            </p:cNvSpPr>
            <p:nvPr/>
          </p:nvSpPr>
          <p:spPr bwMode="auto">
            <a:xfrm>
              <a:off x="801922" y="36957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1" name="Line 14"/>
            <p:cNvSpPr>
              <a:spLocks noChangeShapeType="1"/>
            </p:cNvSpPr>
            <p:nvPr/>
          </p:nvSpPr>
          <p:spPr bwMode="auto">
            <a:xfrm>
              <a:off x="840022" y="38481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2" name="Oval 15"/>
            <p:cNvSpPr>
              <a:spLocks noChangeArrowheads="1"/>
            </p:cNvSpPr>
            <p:nvPr/>
          </p:nvSpPr>
          <p:spPr bwMode="auto">
            <a:xfrm>
              <a:off x="801922" y="42799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>
              <a:off x="840022" y="44196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4" name="Oval 17"/>
            <p:cNvSpPr>
              <a:spLocks noChangeArrowheads="1"/>
            </p:cNvSpPr>
            <p:nvPr/>
          </p:nvSpPr>
          <p:spPr bwMode="auto">
            <a:xfrm>
              <a:off x="801922" y="48514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5" name="Oval 33"/>
            <p:cNvSpPr>
              <a:spLocks noChangeArrowheads="1"/>
            </p:cNvSpPr>
            <p:nvPr/>
          </p:nvSpPr>
          <p:spPr bwMode="auto">
            <a:xfrm>
              <a:off x="801922" y="14097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7" name="Line 21"/>
          <p:cNvSpPr>
            <a:spLocks noChangeShapeType="1"/>
          </p:cNvSpPr>
          <p:nvPr/>
        </p:nvSpPr>
        <p:spPr bwMode="auto">
          <a:xfrm flipH="1">
            <a:off x="8184232" y="16437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8" name="Oval 22"/>
          <p:cNvSpPr>
            <a:spLocks noChangeArrowheads="1"/>
          </p:cNvSpPr>
          <p:nvPr/>
        </p:nvSpPr>
        <p:spPr bwMode="auto">
          <a:xfrm>
            <a:off x="8069932" y="20882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9" name="Oval 24"/>
          <p:cNvSpPr>
            <a:spLocks noChangeArrowheads="1"/>
          </p:cNvSpPr>
          <p:nvPr/>
        </p:nvSpPr>
        <p:spPr bwMode="auto">
          <a:xfrm>
            <a:off x="8654132" y="26724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0" name="Line 25"/>
          <p:cNvSpPr>
            <a:spLocks noChangeShapeType="1"/>
          </p:cNvSpPr>
          <p:nvPr/>
        </p:nvSpPr>
        <p:spPr bwMode="auto">
          <a:xfrm>
            <a:off x="8120732" y="22533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1" name="Oval 26"/>
          <p:cNvSpPr>
            <a:spLocks noChangeArrowheads="1"/>
          </p:cNvSpPr>
          <p:nvPr/>
        </p:nvSpPr>
        <p:spPr bwMode="auto">
          <a:xfrm>
            <a:off x="9251032" y="26851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2" name="Line 27"/>
          <p:cNvSpPr>
            <a:spLocks noChangeShapeType="1"/>
          </p:cNvSpPr>
          <p:nvPr/>
        </p:nvSpPr>
        <p:spPr bwMode="auto">
          <a:xfrm>
            <a:off x="9289132" y="22533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3" name="Oval 28"/>
          <p:cNvSpPr>
            <a:spLocks noChangeArrowheads="1"/>
          </p:cNvSpPr>
          <p:nvPr/>
        </p:nvSpPr>
        <p:spPr bwMode="auto">
          <a:xfrm>
            <a:off x="8679532" y="32439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4" name="Line 29"/>
          <p:cNvSpPr>
            <a:spLocks noChangeShapeType="1"/>
          </p:cNvSpPr>
          <p:nvPr/>
        </p:nvSpPr>
        <p:spPr bwMode="auto">
          <a:xfrm>
            <a:off x="7549232" y="28375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5" name="Oval 30"/>
          <p:cNvSpPr>
            <a:spLocks noChangeArrowheads="1"/>
          </p:cNvSpPr>
          <p:nvPr/>
        </p:nvSpPr>
        <p:spPr bwMode="auto">
          <a:xfrm>
            <a:off x="7511132" y="32693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6" name="Line 31"/>
          <p:cNvSpPr>
            <a:spLocks noChangeShapeType="1"/>
          </p:cNvSpPr>
          <p:nvPr/>
        </p:nvSpPr>
        <p:spPr bwMode="auto">
          <a:xfrm>
            <a:off x="8717632" y="33836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7" name="Oval 32"/>
          <p:cNvSpPr>
            <a:spLocks noChangeArrowheads="1"/>
          </p:cNvSpPr>
          <p:nvPr/>
        </p:nvSpPr>
        <p:spPr bwMode="auto">
          <a:xfrm>
            <a:off x="8679532" y="38154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8" name="Oval 34"/>
          <p:cNvSpPr>
            <a:spLocks noChangeArrowheads="1"/>
          </p:cNvSpPr>
          <p:nvPr/>
        </p:nvSpPr>
        <p:spPr bwMode="auto">
          <a:xfrm>
            <a:off x="8654132" y="15294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9" name="Line 36"/>
          <p:cNvSpPr>
            <a:spLocks noChangeShapeType="1"/>
          </p:cNvSpPr>
          <p:nvPr/>
        </p:nvSpPr>
        <p:spPr bwMode="auto">
          <a:xfrm>
            <a:off x="8806532" y="16437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0" name="Oval 37"/>
          <p:cNvSpPr>
            <a:spLocks noChangeArrowheads="1"/>
          </p:cNvSpPr>
          <p:nvPr/>
        </p:nvSpPr>
        <p:spPr bwMode="auto">
          <a:xfrm>
            <a:off x="9238332" y="21009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 flipH="1">
            <a:off x="7600032" y="22025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>
            <a:off x="8209632" y="22025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3" name="Oval 40"/>
          <p:cNvSpPr>
            <a:spLocks noChangeArrowheads="1"/>
          </p:cNvSpPr>
          <p:nvPr/>
        </p:nvSpPr>
        <p:spPr bwMode="auto">
          <a:xfrm>
            <a:off x="8069932" y="26978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4" name="Oval 41"/>
          <p:cNvSpPr>
            <a:spLocks noChangeArrowheads="1"/>
          </p:cNvSpPr>
          <p:nvPr/>
        </p:nvSpPr>
        <p:spPr bwMode="auto">
          <a:xfrm>
            <a:off x="7511132" y="26851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5" name="Line 42"/>
          <p:cNvSpPr>
            <a:spLocks noChangeShapeType="1"/>
          </p:cNvSpPr>
          <p:nvPr/>
        </p:nvSpPr>
        <p:spPr bwMode="auto">
          <a:xfrm>
            <a:off x="9378032" y="22406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6" name="Oval 44"/>
          <p:cNvSpPr>
            <a:spLocks noChangeArrowheads="1"/>
          </p:cNvSpPr>
          <p:nvPr/>
        </p:nvSpPr>
        <p:spPr bwMode="auto">
          <a:xfrm>
            <a:off x="9809832" y="26978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7" name="Line 45"/>
          <p:cNvSpPr>
            <a:spLocks noChangeShapeType="1"/>
          </p:cNvSpPr>
          <p:nvPr/>
        </p:nvSpPr>
        <p:spPr bwMode="auto">
          <a:xfrm>
            <a:off x="9390732" y="27994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8" name="Line 46"/>
          <p:cNvSpPr>
            <a:spLocks noChangeShapeType="1"/>
          </p:cNvSpPr>
          <p:nvPr/>
        </p:nvSpPr>
        <p:spPr bwMode="auto">
          <a:xfrm flipH="1">
            <a:off x="8781132" y="27994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9" name="Line 47"/>
          <p:cNvSpPr>
            <a:spLocks noChangeShapeType="1"/>
          </p:cNvSpPr>
          <p:nvPr/>
        </p:nvSpPr>
        <p:spPr bwMode="auto">
          <a:xfrm>
            <a:off x="8108032" y="28502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0" name="Oval 48"/>
          <p:cNvSpPr>
            <a:spLocks noChangeArrowheads="1"/>
          </p:cNvSpPr>
          <p:nvPr/>
        </p:nvSpPr>
        <p:spPr bwMode="auto">
          <a:xfrm>
            <a:off x="8069932" y="32820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1" name="Oval 51"/>
          <p:cNvSpPr>
            <a:spLocks noChangeArrowheads="1"/>
          </p:cNvSpPr>
          <p:nvPr/>
        </p:nvSpPr>
        <p:spPr bwMode="auto">
          <a:xfrm>
            <a:off x="9835232" y="32566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2" name="Oval 52"/>
          <p:cNvSpPr>
            <a:spLocks noChangeArrowheads="1"/>
          </p:cNvSpPr>
          <p:nvPr/>
        </p:nvSpPr>
        <p:spPr bwMode="auto">
          <a:xfrm>
            <a:off x="8108032" y="43615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3" name="Line 53"/>
          <p:cNvSpPr>
            <a:spLocks noChangeShapeType="1"/>
          </p:cNvSpPr>
          <p:nvPr/>
        </p:nvSpPr>
        <p:spPr bwMode="auto">
          <a:xfrm>
            <a:off x="8819232" y="39170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4" name="Line 54"/>
          <p:cNvSpPr>
            <a:spLocks noChangeShapeType="1"/>
          </p:cNvSpPr>
          <p:nvPr/>
        </p:nvSpPr>
        <p:spPr bwMode="auto">
          <a:xfrm flipH="1">
            <a:off x="8209632" y="39170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5" name="Oval 55"/>
          <p:cNvSpPr>
            <a:spLocks noChangeArrowheads="1"/>
          </p:cNvSpPr>
          <p:nvPr/>
        </p:nvSpPr>
        <p:spPr bwMode="auto">
          <a:xfrm>
            <a:off x="9263732" y="43742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6" name="Line 56"/>
          <p:cNvSpPr>
            <a:spLocks noChangeShapeType="1"/>
          </p:cNvSpPr>
          <p:nvPr/>
        </p:nvSpPr>
        <p:spPr bwMode="auto">
          <a:xfrm>
            <a:off x="8730332" y="39551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7" name="Oval 57"/>
          <p:cNvSpPr>
            <a:spLocks noChangeArrowheads="1"/>
          </p:cNvSpPr>
          <p:nvPr/>
        </p:nvSpPr>
        <p:spPr bwMode="auto">
          <a:xfrm>
            <a:off x="8692232" y="43869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8" name="Line 58"/>
          <p:cNvSpPr>
            <a:spLocks noChangeShapeType="1"/>
          </p:cNvSpPr>
          <p:nvPr/>
        </p:nvSpPr>
        <p:spPr bwMode="auto">
          <a:xfrm>
            <a:off x="8730332" y="45393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9" name="Oval 59"/>
          <p:cNvSpPr>
            <a:spLocks noChangeArrowheads="1"/>
          </p:cNvSpPr>
          <p:nvPr/>
        </p:nvSpPr>
        <p:spPr bwMode="auto">
          <a:xfrm>
            <a:off x="8692232" y="49711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23" name="Text Box 27"/>
          <p:cNvSpPr txBox="1">
            <a:spLocks noChangeArrowheads="1"/>
          </p:cNvSpPr>
          <p:nvPr/>
        </p:nvSpPr>
        <p:spPr bwMode="auto">
          <a:xfrm>
            <a:off x="1405467" y="4648203"/>
            <a:ext cx="9516533" cy="124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At each state, we can have </a:t>
            </a:r>
            <a:r>
              <a:rPr lang="en-US" sz="3733" i="1" dirty="0">
                <a:solidFill>
                  <a:srgbClr val="FFFF00"/>
                </a:solidFill>
                <a:latin typeface="+mn-lt"/>
                <a:cs typeface="+mn-cs"/>
              </a:rPr>
              <a:t>any</a:t>
            </a: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 number of out arrows for some letter </a:t>
            </a:r>
            <a:r>
              <a:rPr lang="en-US" sz="3733" dirty="0">
                <a:solidFill>
                  <a:srgbClr val="FFFF00"/>
                </a:solidFill>
                <a:latin typeface="+mn-lt"/>
                <a:cs typeface="+mn-cs"/>
                <a:sym typeface="Symbol" pitchFamily="18" charset="2"/>
              </a:rPr>
              <a:t></a:t>
            </a:r>
            <a:r>
              <a:rPr lang="en-US" sz="3733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3733" dirty="0">
                <a:solidFill>
                  <a:srgbClr val="FFFF00"/>
                </a:solidFill>
                <a:latin typeface="+mn-lt"/>
                <a:cs typeface="+mn-cs"/>
                <a:sym typeface="Symbol" pitchFamily="18" charset="2"/>
              </a:rPr>
              <a:t> </a:t>
            </a:r>
            <a:r>
              <a:rPr lang="el-GR" sz="3733" dirty="0">
                <a:solidFill>
                  <a:srgbClr val="FFFF00"/>
                </a:solidFill>
                <a:latin typeface="+mn-lt"/>
                <a:cs typeface="+mn-cs"/>
              </a:rPr>
              <a:t>Σ</a:t>
            </a:r>
            <a:r>
              <a:rPr lang="en-US" sz="3733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3733" dirty="0">
                <a:solidFill>
                  <a:schemeClr val="tx2"/>
                </a:solidFill>
                <a:latin typeface="+mn-lt"/>
                <a:cs typeface="+mn-cs"/>
              </a:rPr>
              <a:t>including </a:t>
            </a:r>
            <a:r>
              <a:rPr lang="el-GR" sz="3733" dirty="0">
                <a:solidFill>
                  <a:schemeClr val="tx2"/>
                </a:solidFill>
                <a:latin typeface="+mn-lt"/>
                <a:cs typeface="+mn-cs"/>
              </a:rPr>
              <a:t>ε</a:t>
            </a:r>
            <a:endParaRPr lang="en-US" sz="3733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64924" name="Text Box 28"/>
          <p:cNvSpPr txBox="1">
            <a:spLocks noChangeArrowheads="1"/>
          </p:cNvSpPr>
          <p:nvPr/>
        </p:nvSpPr>
        <p:spPr bwMode="auto">
          <a:xfrm>
            <a:off x="2336805" y="280991"/>
            <a:ext cx="733636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4800" dirty="0">
                <a:solidFill>
                  <a:schemeClr val="tx2"/>
                </a:solidFill>
                <a:latin typeface="+mj-lt"/>
                <a:cs typeface="Calibri" pitchFamily="34" charset="0"/>
              </a:rPr>
              <a:t>Another Example of an NFA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268" y="5822924"/>
            <a:ext cx="7281160" cy="638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FFFF00"/>
                </a:solidFill>
                <a:latin typeface="+mn-lt"/>
              </a:rPr>
              <a:t>Set of strings accepted by this NFA =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4854" y="5822924"/>
            <a:ext cx="4150303" cy="638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FFFF00"/>
                </a:solidFill>
                <a:latin typeface="+mn-lt"/>
              </a:rPr>
              <a:t>{w | w contains a 0}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39" y="1444035"/>
            <a:ext cx="691346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23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3581563" y="274641"/>
            <a:ext cx="540564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4800" dirty="0">
                <a:solidFill>
                  <a:schemeClr val="tx2"/>
                </a:solidFill>
                <a:latin typeface="+mj-lt"/>
                <a:cs typeface="Calibri" pitchFamily="34" charset="0"/>
              </a:rPr>
              <a:t>Multiple Start States</a:t>
            </a:r>
          </a:p>
        </p:txBody>
      </p: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454132" y="1122365"/>
            <a:ext cx="1146375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4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We allow </a:t>
            </a:r>
            <a:r>
              <a:rPr lang="en-US" sz="40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multiple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start states for NFAs, and </a:t>
            </a:r>
            <a:r>
              <a:rPr lang="en-US" sz="40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Sipser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allows only one</a:t>
            </a: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454132" y="2354265"/>
            <a:ext cx="1119372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GB"/>
            </a:defPPr>
            <a:lvl1pPr algn="ctr" defTabSz="1219170">
              <a:lnSpc>
                <a:spcPct val="100000"/>
              </a:lnSpc>
              <a:buClrTx/>
              <a:buSzTx/>
              <a:defRPr sz="4000">
                <a:solidFill>
                  <a:srgbClr val="FFFFFF"/>
                </a:solidFill>
                <a:latin typeface="+mn-lt"/>
                <a:cs typeface="Calibri" pitchFamily="34" charset="0"/>
              </a:defRPr>
            </a:lvl1pPr>
          </a:lstStyle>
          <a:p>
            <a:r>
              <a:rPr lang="en-US" dirty="0"/>
              <a:t>Can easily convert NFA with many start states into one with a single start state: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>
            <a:off x="3200400" y="4969263"/>
            <a:ext cx="778933" cy="937627"/>
          </a:xfrm>
          <a:prstGeom prst="ellipse">
            <a:avLst/>
          </a:prstGeom>
          <a:solidFill>
            <a:srgbClr val="FFFF0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2082800" y="4969263"/>
            <a:ext cx="778933" cy="937627"/>
          </a:xfrm>
          <a:prstGeom prst="ellipse">
            <a:avLst/>
          </a:prstGeom>
          <a:solidFill>
            <a:srgbClr val="FF000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3" name="Oval 9"/>
          <p:cNvSpPr>
            <a:spLocks noChangeArrowheads="1"/>
          </p:cNvSpPr>
          <p:nvPr/>
        </p:nvSpPr>
        <p:spPr bwMode="auto">
          <a:xfrm>
            <a:off x="4318000" y="4969263"/>
            <a:ext cx="778933" cy="937627"/>
          </a:xfrm>
          <a:prstGeom prst="ellipse">
            <a:avLst/>
          </a:prstGeom>
          <a:solidFill>
            <a:srgbClr val="92D05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>
            <a:off x="2472267" y="4612576"/>
            <a:ext cx="0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>
            <a:off x="3589867" y="4612576"/>
            <a:ext cx="0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>
            <a:off x="4707467" y="4612576"/>
            <a:ext cx="0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7" name="AutoShape 13"/>
          <p:cNvSpPr>
            <a:spLocks noChangeArrowheads="1"/>
          </p:cNvSpPr>
          <p:nvPr/>
        </p:nvSpPr>
        <p:spPr bwMode="auto">
          <a:xfrm>
            <a:off x="5674145" y="4315351"/>
            <a:ext cx="1236133" cy="1750151"/>
          </a:xfrm>
          <a:prstGeom prst="rightArrow">
            <a:avLst>
              <a:gd name="adj1" fmla="val 37731"/>
              <a:gd name="adj2" fmla="val 47168"/>
            </a:avLst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8" name="Oval 14"/>
          <p:cNvSpPr>
            <a:spLocks noChangeArrowheads="1"/>
          </p:cNvSpPr>
          <p:nvPr/>
        </p:nvSpPr>
        <p:spPr bwMode="auto">
          <a:xfrm>
            <a:off x="8501332" y="5591563"/>
            <a:ext cx="778933" cy="937627"/>
          </a:xfrm>
          <a:prstGeom prst="ellipse">
            <a:avLst/>
          </a:prstGeom>
          <a:solidFill>
            <a:srgbClr val="FFFF0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59" name="Oval 15"/>
          <p:cNvSpPr>
            <a:spLocks noChangeArrowheads="1"/>
          </p:cNvSpPr>
          <p:nvPr/>
        </p:nvSpPr>
        <p:spPr bwMode="auto">
          <a:xfrm>
            <a:off x="7383732" y="5591563"/>
            <a:ext cx="778933" cy="937627"/>
          </a:xfrm>
          <a:prstGeom prst="ellipse">
            <a:avLst/>
          </a:prstGeom>
          <a:solidFill>
            <a:srgbClr val="FF000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0" name="Oval 16"/>
          <p:cNvSpPr>
            <a:spLocks noChangeArrowheads="1"/>
          </p:cNvSpPr>
          <p:nvPr/>
        </p:nvSpPr>
        <p:spPr bwMode="auto">
          <a:xfrm>
            <a:off x="9618932" y="5591563"/>
            <a:ext cx="778933" cy="937627"/>
          </a:xfrm>
          <a:prstGeom prst="ellipse">
            <a:avLst/>
          </a:prstGeom>
          <a:solidFill>
            <a:srgbClr val="92D050"/>
          </a:solidFill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1" name="Line 17"/>
          <p:cNvSpPr>
            <a:spLocks noChangeShapeType="1"/>
          </p:cNvSpPr>
          <p:nvPr/>
        </p:nvSpPr>
        <p:spPr bwMode="auto">
          <a:xfrm flipH="1">
            <a:off x="7773199" y="5069774"/>
            <a:ext cx="745067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>
            <a:off x="8890799" y="5158676"/>
            <a:ext cx="0" cy="52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4" name="Oval 20"/>
          <p:cNvSpPr>
            <a:spLocks noChangeArrowheads="1"/>
          </p:cNvSpPr>
          <p:nvPr/>
        </p:nvSpPr>
        <p:spPr bwMode="auto">
          <a:xfrm>
            <a:off x="8501332" y="4232663"/>
            <a:ext cx="778933" cy="93762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5" name="Line 21"/>
          <p:cNvSpPr>
            <a:spLocks noChangeShapeType="1"/>
          </p:cNvSpPr>
          <p:nvPr/>
        </p:nvSpPr>
        <p:spPr bwMode="auto">
          <a:xfrm>
            <a:off x="9297199" y="5031674"/>
            <a:ext cx="745067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6" name="Line 22"/>
          <p:cNvSpPr>
            <a:spLocks noChangeShapeType="1"/>
          </p:cNvSpPr>
          <p:nvPr/>
        </p:nvSpPr>
        <p:spPr bwMode="auto">
          <a:xfrm>
            <a:off x="8873865" y="3774376"/>
            <a:ext cx="0" cy="52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6967" name="Text Box 23"/>
          <p:cNvSpPr txBox="1">
            <a:spLocks noChangeArrowheads="1"/>
          </p:cNvSpPr>
          <p:nvPr/>
        </p:nvSpPr>
        <p:spPr bwMode="auto">
          <a:xfrm>
            <a:off x="9693233" y="4755586"/>
            <a:ext cx="630767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l-GR" sz="3733" b="1" dirty="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3733" b="1" dirty="0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466968" name="Rectangle 24"/>
          <p:cNvSpPr>
            <a:spLocks noChangeArrowheads="1"/>
          </p:cNvSpPr>
          <p:nvPr/>
        </p:nvSpPr>
        <p:spPr bwMode="auto">
          <a:xfrm flipH="1">
            <a:off x="9033228" y="5172014"/>
            <a:ext cx="296333" cy="6667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l-GR" sz="3733" b="1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3733" b="1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466969" name="Rectangle 25"/>
          <p:cNvSpPr>
            <a:spLocks noChangeArrowheads="1"/>
          </p:cNvSpPr>
          <p:nvPr/>
        </p:nvSpPr>
        <p:spPr bwMode="auto">
          <a:xfrm>
            <a:off x="7744857" y="4729451"/>
            <a:ext cx="412292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l-GR" sz="3733" b="1" dirty="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3733" b="1" dirty="0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04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0" grpId="0"/>
      <p:bldP spid="466951" grpId="0" animBg="1"/>
      <p:bldP spid="466952" grpId="0" animBg="1"/>
      <p:bldP spid="466953" grpId="0" animBg="1"/>
      <p:bldP spid="466954" grpId="0" animBg="1"/>
      <p:bldP spid="466955" grpId="0" animBg="1"/>
      <p:bldP spid="466956" grpId="0" animBg="1"/>
      <p:bldP spid="466957" grpId="0" animBg="1"/>
      <p:bldP spid="466958" grpId="0" animBg="1"/>
      <p:bldP spid="466959" grpId="0" animBg="1"/>
      <p:bldP spid="466960" grpId="0" animBg="1"/>
      <p:bldP spid="466961" grpId="0" animBg="1"/>
      <p:bldP spid="466962" grpId="0" animBg="1"/>
      <p:bldP spid="466964" grpId="0" animBg="1"/>
      <p:bldP spid="466965" grpId="0" animBg="1"/>
      <p:bldP spid="466966" grpId="0" animBg="1"/>
      <p:bldP spid="466967" grpId="0"/>
      <p:bldP spid="466968" grpId="0" animBg="1"/>
      <p:bldP spid="4669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7" name="Text Box 17"/>
          <p:cNvSpPr txBox="1">
            <a:spLocks noChangeArrowheads="1"/>
          </p:cNvSpPr>
          <p:nvPr/>
        </p:nvSpPr>
        <p:spPr bwMode="auto">
          <a:xfrm>
            <a:off x="7170799" y="4132266"/>
            <a:ext cx="373050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4800" b="1" dirty="0">
                <a:solidFill>
                  <a:srgbClr val="FFFF00"/>
                </a:solidFill>
                <a:latin typeface="+mn-lt"/>
                <a:cs typeface="+mn-cs"/>
              </a:rPr>
              <a:t>L(M) = {1,00}</a:t>
            </a:r>
          </a:p>
        </p:txBody>
      </p:sp>
      <p:sp>
        <p:nvSpPr>
          <p:cNvPr id="491538" name="Text Box 18"/>
          <p:cNvSpPr txBox="1">
            <a:spLocks noChangeArrowheads="1"/>
          </p:cNvSpPr>
          <p:nvPr/>
        </p:nvSpPr>
        <p:spPr bwMode="auto">
          <a:xfrm>
            <a:off x="1730187" y="280991"/>
            <a:ext cx="896252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Yet Another Example of an NFA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32" y="1437050"/>
            <a:ext cx="4688230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4A34-C242-E144-B58B-8147A625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F4AE48A-50EE-054B-87DD-69107D4A6E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Def. A nondeterministic finite automaton (NFA)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A set of </a:t>
                </a:r>
                <a:r>
                  <a:rPr lang="en-GB" dirty="0">
                    <a:solidFill>
                      <a:schemeClr val="accent2"/>
                    </a:solidFill>
                  </a:rPr>
                  <a:t>states Q</a:t>
                </a:r>
                <a:r>
                  <a:rPr lang="en-GB" dirty="0"/>
                  <a:t>;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The </a:t>
                </a:r>
                <a:r>
                  <a:rPr lang="en-AU" dirty="0">
                    <a:solidFill>
                      <a:srgbClr val="00B050"/>
                    </a:solidFill>
                  </a:rPr>
                  <a:t>alphabet</a:t>
                </a:r>
                <a:r>
                  <a:rPr lang="en-AU" dirty="0"/>
                  <a:t> </a:t>
                </a:r>
                <a:r>
                  <a:rPr lang="en-GB" dirty="0" err="1">
                    <a:solidFill>
                      <a:srgbClr val="00B050"/>
                    </a:solidFill>
                  </a:rPr>
                  <a:t>Σ</a:t>
                </a:r>
                <a:r>
                  <a:rPr lang="en-GB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b="1" dirty="0"/>
                  <a:t>A transition function </a:t>
                </a:r>
                <a14:m>
                  <m:oMath xmlns:m="http://schemas.openxmlformats.org/officeDocument/2006/math">
                    <m:r>
                      <a:rPr lang="en-A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AU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AU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  <m:r>
                      <a:rPr lang="en-AU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AU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AU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p>
                    </m:sSup>
                  </m:oMath>
                </a14:m>
                <a:r>
                  <a:rPr lang="en-AU" b="1" dirty="0"/>
                  <a:t>.</a:t>
                </a:r>
                <a:endParaRPr lang="en-GB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b="1" dirty="0"/>
                  <a:t>The start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A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AU" b="1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 set of accept states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F4AE48A-50EE-054B-87DD-69107D4A6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Callout 1 9">
            <a:extLst>
              <a:ext uri="{FF2B5EF4-FFF2-40B4-BE49-F238E27FC236}">
                <a16:creationId xmlns:a16="http://schemas.microsoft.com/office/drawing/2014/main" id="{79FB2533-BD15-F84A-BFF7-C9D78845567E}"/>
              </a:ext>
            </a:extLst>
          </p:cNvPr>
          <p:cNvSpPr/>
          <p:nvPr/>
        </p:nvSpPr>
        <p:spPr>
          <a:xfrm>
            <a:off x="8447964" y="365125"/>
            <a:ext cx="3525672" cy="818866"/>
          </a:xfrm>
          <a:prstGeom prst="borderCallout1">
            <a:avLst>
              <a:gd name="adj1" fmla="val 108750"/>
              <a:gd name="adj2" fmla="val 89164"/>
              <a:gd name="adj3" fmla="val 369115"/>
              <a:gd name="adj4" fmla="val -23312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2</a:t>
            </a:r>
            <a:r>
              <a:rPr lang="en-AU" sz="2800" baseline="30000" dirty="0"/>
              <a:t>Q</a:t>
            </a:r>
            <a:r>
              <a:rPr lang="en-AU" sz="2800" dirty="0"/>
              <a:t> is the set of all subsets of Q.</a:t>
            </a:r>
          </a:p>
        </p:txBody>
      </p:sp>
    </p:spTree>
    <p:extLst>
      <p:ext uri="{BB962C8B-B14F-4D97-AF65-F5344CB8AC3E}">
        <p14:creationId xmlns:p14="http://schemas.microsoft.com/office/powerpoint/2010/main" val="12531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20D16E-C9F9-CB46-A414-3AE20919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NFAs and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9E327C2-8B55-B54E-8285-D5A2C66545C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Def</a:t>
                </a:r>
                <a:r>
                  <a:rPr lang="en-AU" dirty="0"/>
                  <a:t>. Given a NFA N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and a string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dirty="0"/>
                  <a:t>, M </a:t>
                </a:r>
                <a:r>
                  <a:rPr lang="en-AU" dirty="0">
                    <a:solidFill>
                      <a:srgbClr val="00B050"/>
                    </a:solidFill>
                  </a:rPr>
                  <a:t>accepts</a:t>
                </a:r>
                <a:r>
                  <a:rPr lang="en-AU" dirty="0"/>
                  <a:t> w if there exists a sequence of 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 err="1"/>
                  <a:t>s.t.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AU" b="1" dirty="0"/>
                  <a:t> </a:t>
                </a:r>
                <a:r>
                  <a:rPr lang="en-AU" dirty="0"/>
                  <a:t>(begin with one of the start states);</a:t>
                </a:r>
                <a:endParaRPr lang="en-AU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b="1" dirty="0"/>
                  <a:t> </a:t>
                </a:r>
                <a:r>
                  <a:rPr lang="en-AU" dirty="0"/>
                  <a:t>(read a letter and change its state);</a:t>
                </a:r>
                <a:endParaRPr lang="en-AU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AU" dirty="0"/>
                  <a:t> (end with an accept state).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We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L(N)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strings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accepted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N.</a:t>
                </a:r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C9E327C2-8B55-B54E-8285-D5A2C6654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06" t="-2326" r="-13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0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60" name="Text Box 16"/>
          <p:cNvSpPr txBox="1">
            <a:spLocks noChangeArrowheads="1"/>
          </p:cNvSpPr>
          <p:nvPr/>
        </p:nvSpPr>
        <p:spPr bwMode="auto">
          <a:xfrm>
            <a:off x="6992564" y="4770212"/>
            <a:ext cx="2203449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(q</a:t>
            </a:r>
            <a:r>
              <a:rPr lang="en-US" sz="3733" baseline="-25000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3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,1) = </a:t>
            </a:r>
          </a:p>
        </p:txBody>
      </p:sp>
      <p:sp>
        <p:nvSpPr>
          <p:cNvPr id="492565" name="Rectangle 21"/>
          <p:cNvSpPr>
            <a:spLocks noChangeArrowheads="1"/>
          </p:cNvSpPr>
          <p:nvPr/>
        </p:nvSpPr>
        <p:spPr bwMode="auto">
          <a:xfrm>
            <a:off x="6992564" y="1172937"/>
            <a:ext cx="42206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N = (Q, </a:t>
            </a:r>
            <a:r>
              <a:rPr lang="el-GR" sz="3733">
                <a:solidFill>
                  <a:srgbClr val="FFFF00"/>
                </a:solidFill>
                <a:latin typeface="Arial" pitchFamily="34" charset="0"/>
                <a:cs typeface="+mn-cs"/>
              </a:rPr>
              <a:t>Σ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, 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, Q</a:t>
            </a:r>
            <a:r>
              <a:rPr lang="en-US" sz="3733" baseline="-2500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0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, F)</a:t>
            </a:r>
          </a:p>
        </p:txBody>
      </p:sp>
      <p:sp>
        <p:nvSpPr>
          <p:cNvPr id="492567" name="Text Box 23"/>
          <p:cNvSpPr txBox="1">
            <a:spLocks noChangeArrowheads="1"/>
          </p:cNvSpPr>
          <p:nvPr/>
        </p:nvSpPr>
        <p:spPr bwMode="auto">
          <a:xfrm>
            <a:off x="6992564" y="1773012"/>
            <a:ext cx="4400551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Q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  = {q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3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68" name="Text Box 24"/>
          <p:cNvSpPr txBox="1">
            <a:spLocks noChangeArrowheads="1"/>
          </p:cNvSpPr>
          <p:nvPr/>
        </p:nvSpPr>
        <p:spPr bwMode="auto">
          <a:xfrm>
            <a:off x="6992564" y="2449643"/>
            <a:ext cx="2516717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l-GR" sz="3733" dirty="0">
                <a:solidFill>
                  <a:srgbClr val="FFFF00"/>
                </a:solidFill>
                <a:latin typeface="Arial" pitchFamily="34" charset="0"/>
                <a:cs typeface="+mn-cs"/>
              </a:rPr>
              <a:t>Σ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 = {0,1}</a:t>
            </a:r>
          </a:p>
        </p:txBody>
      </p:sp>
      <p:sp>
        <p:nvSpPr>
          <p:cNvPr id="492570" name="Text Box 26"/>
          <p:cNvSpPr txBox="1">
            <a:spLocks noChangeArrowheads="1"/>
          </p:cNvSpPr>
          <p:nvPr/>
        </p:nvSpPr>
        <p:spPr bwMode="auto">
          <a:xfrm>
            <a:off x="6992564" y="2996974"/>
            <a:ext cx="47032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Q</a:t>
            </a:r>
            <a:r>
              <a:rPr lang="en-US" sz="3733" baseline="-2500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0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 = {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71" name="Text Box 27"/>
          <p:cNvSpPr txBox="1">
            <a:spLocks noChangeArrowheads="1"/>
          </p:cNvSpPr>
          <p:nvPr/>
        </p:nvSpPr>
        <p:spPr bwMode="auto">
          <a:xfrm>
            <a:off x="6992564" y="3630386"/>
            <a:ext cx="2975495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F  = 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} 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 Q</a:t>
            </a:r>
            <a:endParaRPr lang="en-US" sz="3733">
              <a:solidFill>
                <a:srgbClr val="FFFFFF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492572" name="Text Box 28"/>
          <p:cNvSpPr txBox="1">
            <a:spLocks noChangeArrowheads="1"/>
          </p:cNvSpPr>
          <p:nvPr/>
        </p:nvSpPr>
        <p:spPr bwMode="auto">
          <a:xfrm>
            <a:off x="6992564" y="4249512"/>
            <a:ext cx="2203449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(q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2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,1) = </a:t>
            </a:r>
          </a:p>
        </p:txBody>
      </p:sp>
      <p:sp>
        <p:nvSpPr>
          <p:cNvPr id="492573" name="Text Box 29"/>
          <p:cNvSpPr txBox="1">
            <a:spLocks noChangeArrowheads="1"/>
          </p:cNvSpPr>
          <p:nvPr/>
        </p:nvSpPr>
        <p:spPr bwMode="auto">
          <a:xfrm>
            <a:off x="9039074" y="4239987"/>
            <a:ext cx="10837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733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74" name="Text Box 30"/>
          <p:cNvSpPr txBox="1">
            <a:spLocks noChangeArrowheads="1"/>
          </p:cNvSpPr>
          <p:nvPr/>
        </p:nvSpPr>
        <p:spPr bwMode="auto">
          <a:xfrm>
            <a:off x="9097126" y="4799920"/>
            <a:ext cx="635000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</a:t>
            </a:r>
          </a:p>
        </p:txBody>
      </p:sp>
      <p:sp>
        <p:nvSpPr>
          <p:cNvPr id="492577" name="Text Box 33"/>
          <p:cNvSpPr txBox="1">
            <a:spLocks noChangeArrowheads="1"/>
          </p:cNvSpPr>
          <p:nvPr/>
        </p:nvSpPr>
        <p:spPr bwMode="auto">
          <a:xfrm>
            <a:off x="6992564" y="5395687"/>
            <a:ext cx="23410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(q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1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,0) = </a:t>
            </a:r>
          </a:p>
        </p:txBody>
      </p:sp>
      <p:sp>
        <p:nvSpPr>
          <p:cNvPr id="492578" name="Text Box 34"/>
          <p:cNvSpPr txBox="1">
            <a:spLocks noChangeArrowheads="1"/>
          </p:cNvSpPr>
          <p:nvPr/>
        </p:nvSpPr>
        <p:spPr bwMode="auto">
          <a:xfrm>
            <a:off x="8911775" y="5359174"/>
            <a:ext cx="141907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733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3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80" name="Text Box 36"/>
          <p:cNvSpPr txBox="1">
            <a:spLocks noChangeArrowheads="1"/>
          </p:cNvSpPr>
          <p:nvPr/>
        </p:nvSpPr>
        <p:spPr bwMode="auto">
          <a:xfrm>
            <a:off x="2882295" y="4465858"/>
            <a:ext cx="3441700" cy="2062103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00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 L(N)?</a:t>
            </a:r>
          </a:p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01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 L(N)?</a:t>
            </a:r>
          </a:p>
          <a:p>
            <a:pPr algn="ctr"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3200">
                <a:latin typeface="Calibri" panose="020F0502020204030204" pitchFamily="34" charset="0"/>
              </a:rPr>
              <a:t>Polling time!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02" y="330039"/>
            <a:ext cx="468213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0" grpId="0"/>
      <p:bldP spid="492567" grpId="0"/>
      <p:bldP spid="492568" grpId="0"/>
      <p:bldP spid="492570" grpId="0"/>
      <p:bldP spid="492571" grpId="0"/>
      <p:bldP spid="492572" grpId="0"/>
      <p:bldP spid="492573" grpId="0"/>
      <p:bldP spid="492574" grpId="0"/>
      <p:bldP spid="492577" grpId="0"/>
      <p:bldP spid="492578" grpId="0"/>
      <p:bldP spid="4925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2473859" y="147639"/>
            <a:ext cx="729193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6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NFAs are generally simpler than DFAs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9027" name="Text Box 35"/>
          <p:cNvSpPr txBox="1">
            <a:spLocks noChangeArrowheads="1"/>
          </p:cNvSpPr>
          <p:nvPr/>
        </p:nvSpPr>
        <p:spPr bwMode="auto">
          <a:xfrm>
            <a:off x="1903447" y="939596"/>
            <a:ext cx="596329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 DFA recognizing the language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{1}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903448" y="4359830"/>
            <a:ext cx="56674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An NFA recognizing the language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{1}</a:t>
            </a: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031" y="1563084"/>
            <a:ext cx="6730567" cy="263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31" y="5134655"/>
            <a:ext cx="4682134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ABDF-0822-A84C-820D-DCE4739B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NFAs vs DFAs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FAADC-6091-494F-AA0A-876D58EC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NFAs generalise DFAs</a:t>
            </a:r>
            <a:r>
              <a:rPr lang="en-US" altLang="zh-CN" dirty="0"/>
              <a:t>.</a:t>
            </a:r>
            <a:endParaRPr lang="en-AU" dirty="0"/>
          </a:p>
          <a:p>
            <a:r>
              <a:rPr lang="en-AU" dirty="0"/>
              <a:t>NFAs are easier to work with in general</a:t>
            </a:r>
            <a:r>
              <a:rPr lang="en-US" altLang="zh-CN" dirty="0"/>
              <a:t>.</a:t>
            </a:r>
            <a:endParaRPr lang="en-AU" dirty="0"/>
          </a:p>
          <a:p>
            <a:r>
              <a:rPr lang="en-AU" dirty="0"/>
              <a:t>Is it possible that there exists some NFA N, such that L(N) is not recognisable by any DFA?</a:t>
            </a:r>
          </a:p>
          <a:p>
            <a:pPr lvl="1"/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NFAs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powerful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DFAs?</a:t>
            </a:r>
            <a:endParaRPr lang="en-AU" dirty="0"/>
          </a:p>
          <a:p>
            <a:r>
              <a:rPr lang="en-AU" dirty="0"/>
              <a:t>Surprisingly – no!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9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C2B8-9604-1745-B1E4-96AACB6F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96D-665B-C047-A700-9A2C54BC7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CN" dirty="0"/>
              <a:t>Deterministic finite automata</a:t>
            </a:r>
          </a:p>
          <a:p>
            <a:pPr lvl="1"/>
            <a:r>
              <a:rPr lang="en-AU" altLang="zh-CN" dirty="0"/>
              <a:t>Examples, designs</a:t>
            </a:r>
            <a:endParaRPr lang="en-US" altLang="zh-CN" dirty="0"/>
          </a:p>
          <a:p>
            <a:r>
              <a:rPr lang="en-AU" altLang="zh-CN" dirty="0"/>
              <a:t>Closure properties of regular languages</a:t>
            </a:r>
            <a:endParaRPr lang="en-US" altLang="zh-CN" dirty="0"/>
          </a:p>
          <a:p>
            <a:pPr lvl="1"/>
            <a:r>
              <a:rPr lang="en-AU" altLang="zh-CN" dirty="0"/>
              <a:t>Union, intersection, complement, reverse, concatenation, star</a:t>
            </a:r>
            <a:endParaRPr lang="en-US" altLang="zh-CN" dirty="0"/>
          </a:p>
          <a:p>
            <a:r>
              <a:rPr lang="en-AU" altLang="zh-CN" dirty="0"/>
              <a:t>Nondeterministic finite automata</a:t>
            </a:r>
          </a:p>
          <a:p>
            <a:pPr lvl="1"/>
            <a:r>
              <a:rPr lang="en-AU" dirty="0"/>
              <a:t>The notion of nondeterminism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60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3738-1871-A44B-A186-1B52E258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6955F-BF57-D948-A5FE-4F27D583C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Take a rest, ask questions, or grab a coffee </a:t>
            </a:r>
            <a:r>
              <a:rPr lang="en-AU" dirty="0">
                <a:sym typeface="Wingdings" pitchFamily="2" charset="2"/>
              </a:rPr>
              <a:t>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4330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FB63-F2AA-2544-AC04-67299372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Equivalence between NFAs and DFAs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F7EA4-1662-F54B-995B-97D5853B4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060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DCBB94-AA7E-8F49-BDCD-4333D519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Construct DFAs from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475E817-5F17-5A4E-8CA9-22DE96E4524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7022910" cy="4351338"/>
              </a:xfrm>
            </p:spPr>
            <p:txBody>
              <a:bodyPr/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N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be an NFA. </a:t>
                </a:r>
              </a:p>
              <a:p>
                <a:r>
                  <a:rPr lang="en-AU" dirty="0"/>
                  <a:t>Goal: construct a DFA M such that L(M)=L(N).</a:t>
                </a:r>
              </a:p>
              <a:p>
                <a:r>
                  <a:rPr lang="en-AU" dirty="0"/>
                  <a:t>The key feature of </a:t>
                </a:r>
                <a:r>
                  <a:rPr lang="en-AU" dirty="0">
                    <a:solidFill>
                      <a:schemeClr val="accent2"/>
                    </a:solidFill>
                  </a:rPr>
                  <a:t>nondeterminism</a:t>
                </a:r>
                <a:r>
                  <a:rPr lang="en-AU" dirty="0"/>
                  <a:t>: at a given state and a letter, there are several valid next steps.</a:t>
                </a:r>
              </a:p>
              <a:p>
                <a:r>
                  <a:rPr lang="en-AU" dirty="0"/>
                  <a:t>How to keep track of all these possibilities in one state?</a:t>
                </a:r>
              </a:p>
              <a:p>
                <a:r>
                  <a:rPr lang="en-AU" dirty="0"/>
                  <a:t>State set of M: 2</a:t>
                </a:r>
                <a:r>
                  <a:rPr lang="en-AU" baseline="30000" dirty="0"/>
                  <a:t>Q</a:t>
                </a:r>
                <a:r>
                  <a:rPr lang="en-AU" dirty="0"/>
                  <a:t> – </a:t>
                </a:r>
                <a:r>
                  <a:rPr lang="en-AU" b="1" dirty="0"/>
                  <a:t>Powerset Construction</a:t>
                </a:r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475E817-5F17-5A4E-8CA9-22DE96E45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7022910" cy="4351338"/>
              </a:xfrm>
              <a:blipFill>
                <a:blip r:embed="rId2"/>
                <a:stretch>
                  <a:fillRect l="-1625" t="-2326" r="-3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35FE160-AA29-7F4F-AB17-BC6AB2F33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055" y="1825625"/>
            <a:ext cx="3139712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4893-363A-0F4D-B8AF-93E8A859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Construct DFAs from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647D21-9F73-DD43-A232-E98210708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State set of M: Q’=2</a:t>
                </a:r>
                <a:r>
                  <a:rPr lang="en-AU" baseline="30000" dirty="0"/>
                  <a:t>Q</a:t>
                </a:r>
                <a:r>
                  <a:rPr lang="en-AU" dirty="0"/>
                  <a:t>. Alphabet of 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dirty="0"/>
                  <a:t>The transition function of M is of the form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′: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First attempt: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pPr lvl="1"/>
                <a:r>
                  <a:rPr lang="en-AU" dirty="0"/>
                  <a:t>This misses those </a:t>
                </a:r>
                <a:r>
                  <a:rPr lang="el-GR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ε</a:t>
                </a:r>
                <a:r>
                  <a:rPr lang="en-AU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 transitions (as allowed in NFA).</a:t>
                </a:r>
              </a:p>
              <a:p>
                <a:r>
                  <a:rPr lang="en-AU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For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Calibri" pitchFamily="34" charset="0"/>
                        <a:sym typeface="Symbol"/>
                      </a:rPr>
                      <m:t>𝑆</m:t>
                    </m:r>
                    <m:r>
                      <a:rPr lang="en-AU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Calibri" pitchFamily="34" charset="0"/>
                        <a:sym typeface="Symbol"/>
                      </a:rPr>
                      <m:t>⊆</m:t>
                    </m:r>
                    <m:r>
                      <a:rPr lang="en-AU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Calibri" pitchFamily="34" charset="0"/>
                        <a:sym typeface="Symbol"/>
                      </a:rPr>
                      <m:t>𝑄</m:t>
                    </m:r>
                  </m:oMath>
                </a14:m>
                <a:r>
                  <a:rPr lang="en-AU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, the </a:t>
                </a:r>
                <a:r>
                  <a:rPr lang="el-GR" dirty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ε</a:t>
                </a:r>
                <a:r>
                  <a:rPr lang="en-AU" dirty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-closure</a:t>
                </a:r>
                <a:r>
                  <a:rPr lang="en-AU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 of S is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reachable from some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AU" dirty="0"/>
                  <a:t> by zero or more </a:t>
                </a:r>
                <a:r>
                  <a:rPr lang="el-GR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ε</a:t>
                </a:r>
                <a:r>
                  <a:rPr lang="en-AU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-transitions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Calibri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The correct construction: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AU" dirty="0"/>
                  <a:t> contains some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647D21-9F73-DD43-A232-E98210708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2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48" name="Text Box 16"/>
          <p:cNvSpPr txBox="1">
            <a:spLocks noChangeArrowheads="1"/>
          </p:cNvSpPr>
          <p:nvPr/>
        </p:nvSpPr>
        <p:spPr bwMode="auto">
          <a:xfrm>
            <a:off x="2882538" y="385492"/>
            <a:ext cx="641395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3600" dirty="0">
                <a:solidFill>
                  <a:srgbClr val="FFFFFF"/>
                </a:solidFill>
                <a:latin typeface="+mn-lt"/>
                <a:cs typeface="Calibri" pitchFamily="34" charset="0"/>
              </a:rPr>
              <a:t>Example of the </a:t>
            </a:r>
            <a:r>
              <a:rPr lang="el-GR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ε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-closure</a:t>
            </a:r>
            <a:endParaRPr lang="en-US" sz="3600" dirty="0">
              <a:solidFill>
                <a:srgbClr val="FFFFFF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30452" name="Text Box 20"/>
          <p:cNvSpPr txBox="1">
            <a:spLocks noChangeArrowheads="1"/>
          </p:cNvSpPr>
          <p:nvPr/>
        </p:nvSpPr>
        <p:spPr bwMode="auto">
          <a:xfrm>
            <a:off x="3020502" y="4683297"/>
            <a:ext cx="1404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l-GR" sz="2800" dirty="0">
                <a:solidFill>
                  <a:srgbClr val="FFFF00"/>
                </a:solidFill>
                <a:latin typeface="+mn-lt"/>
                <a:cs typeface="+mn-cs"/>
                <a:sym typeface="Symbol" pitchFamily="18" charset="2"/>
              </a:rPr>
              <a:t>ε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({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}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) =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8178" y="4683131"/>
            <a:ext cx="196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{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0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, 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1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, 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}</a:t>
            </a:r>
          </a:p>
          <a:p>
            <a:pPr algn="ctr" defTabSz="914400">
              <a:lnSpc>
                <a:spcPct val="100000"/>
              </a:lnSpc>
              <a:buClrTx/>
              <a:buSzTx/>
            </a:pPr>
            <a:endParaRPr lang="en-US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20502" y="5271069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l-GR" sz="2800" dirty="0">
                <a:solidFill>
                  <a:srgbClr val="FFFF00"/>
                </a:solidFill>
                <a:latin typeface="+mn-lt"/>
                <a:cs typeface="+mn-cs"/>
                <a:sym typeface="Symbol" pitchFamily="18" charset="2"/>
              </a:rPr>
              <a:t>ε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({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1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}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) =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9596" y="5234136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{q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1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, 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}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20502" y="5834750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l-GR" sz="2800" dirty="0">
                <a:solidFill>
                  <a:srgbClr val="FFFF00"/>
                </a:solidFill>
                <a:latin typeface="+mn-lt"/>
                <a:cs typeface="+mn-cs"/>
                <a:sym typeface="Symbol" pitchFamily="18" charset="2"/>
              </a:rPr>
              <a:t>ε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({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}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) =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8178" y="585178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{q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}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213" y="1304419"/>
            <a:ext cx="691346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Oval 2"/>
          <p:cNvSpPr>
            <a:spLocks noChangeArrowheads="1"/>
          </p:cNvSpPr>
          <p:nvPr/>
        </p:nvSpPr>
        <p:spPr bwMode="auto">
          <a:xfrm>
            <a:off x="3393837" y="2395624"/>
            <a:ext cx="100330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484" name="AutoShape 4"/>
          <p:cNvSpPr>
            <a:spLocks noChangeArrowheads="1"/>
          </p:cNvSpPr>
          <p:nvPr/>
        </p:nvSpPr>
        <p:spPr bwMode="auto">
          <a:xfrm>
            <a:off x="1919785" y="3753135"/>
            <a:ext cx="609979" cy="735747"/>
          </a:xfrm>
          <a:custGeom>
            <a:avLst/>
            <a:gdLst>
              <a:gd name="G0" fmla="+- 219534 0 0"/>
              <a:gd name="G1" fmla="+- 5732497 0 0"/>
              <a:gd name="G2" fmla="+- 219534 0 5732497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5732497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732497"/>
              <a:gd name="G36" fmla="sin G34 5732497"/>
              <a:gd name="G37" fmla="+/ 5732497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218 w 21600"/>
              <a:gd name="T5" fmla="*/ 3108 h 21600"/>
              <a:gd name="T6" fmla="*/ 11234 w 21600"/>
              <a:gd name="T7" fmla="*/ 20640 h 21600"/>
              <a:gd name="T8" fmla="*/ 4552 w 21600"/>
              <a:gd name="T9" fmla="*/ 4462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1" y="15714"/>
                  <a:pt x="5885" y="19699"/>
                  <a:pt x="10800" y="19699"/>
                </a:cubicBezTo>
                <a:cubicBezTo>
                  <a:pt x="10930" y="19699"/>
                  <a:pt x="11061" y="19696"/>
                  <a:pt x="11192" y="19690"/>
                </a:cubicBezTo>
                <a:lnTo>
                  <a:pt x="11276" y="21589"/>
                </a:lnTo>
                <a:cubicBezTo>
                  <a:pt x="11117" y="21596"/>
                  <a:pt x="10958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1725352" y="3274579"/>
            <a:ext cx="6794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a</a:t>
            </a:r>
          </a:p>
        </p:txBody>
      </p:sp>
      <p:sp>
        <p:nvSpPr>
          <p:cNvPr id="532486" name="Line 6"/>
          <p:cNvSpPr>
            <a:spLocks noChangeShapeType="1"/>
          </p:cNvSpPr>
          <p:nvPr/>
        </p:nvSpPr>
        <p:spPr bwMode="auto">
          <a:xfrm flipH="1">
            <a:off x="2903798" y="3208497"/>
            <a:ext cx="379412" cy="128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487" name="Oval 7"/>
          <p:cNvSpPr>
            <a:spLocks noChangeArrowheads="1"/>
          </p:cNvSpPr>
          <p:nvPr/>
        </p:nvSpPr>
        <p:spPr bwMode="auto">
          <a:xfrm>
            <a:off x="4389177" y="4660230"/>
            <a:ext cx="100330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488" name="Oval 8"/>
          <p:cNvSpPr>
            <a:spLocks noChangeArrowheads="1"/>
          </p:cNvSpPr>
          <p:nvPr/>
        </p:nvSpPr>
        <p:spPr bwMode="auto">
          <a:xfrm>
            <a:off x="2081473" y="4581850"/>
            <a:ext cx="100330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489" name="Text Box 9"/>
          <p:cNvSpPr txBox="1">
            <a:spLocks noChangeArrowheads="1"/>
          </p:cNvSpPr>
          <p:nvPr/>
        </p:nvSpPr>
        <p:spPr bwMode="auto">
          <a:xfrm>
            <a:off x="3181634" y="4501693"/>
            <a:ext cx="895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>
                <a:solidFill>
                  <a:srgbClr val="FFFFFF"/>
                </a:solidFill>
                <a:latin typeface="Arial" pitchFamily="34" charset="0"/>
                <a:cs typeface="+mn-cs"/>
              </a:rPr>
              <a:t>a , b</a:t>
            </a:r>
            <a:endParaRPr lang="el-GR" sz="28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490" name="Line 10"/>
          <p:cNvSpPr>
            <a:spLocks noChangeShapeType="1"/>
          </p:cNvSpPr>
          <p:nvPr/>
        </p:nvSpPr>
        <p:spPr bwMode="auto">
          <a:xfrm flipH="1" flipV="1">
            <a:off x="4173230" y="3428518"/>
            <a:ext cx="428625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491" name="Text Box 11"/>
          <p:cNvSpPr txBox="1">
            <a:spLocks noChangeArrowheads="1"/>
          </p:cNvSpPr>
          <p:nvPr/>
        </p:nvSpPr>
        <p:spPr bwMode="auto">
          <a:xfrm>
            <a:off x="4590766" y="3447119"/>
            <a:ext cx="7223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a</a:t>
            </a:r>
          </a:p>
        </p:txBody>
      </p:sp>
      <p:sp>
        <p:nvSpPr>
          <p:cNvPr id="532494" name="Line 14"/>
          <p:cNvSpPr>
            <a:spLocks noChangeShapeType="1"/>
          </p:cNvSpPr>
          <p:nvPr/>
        </p:nvSpPr>
        <p:spPr bwMode="auto">
          <a:xfrm flipH="1">
            <a:off x="3137232" y="5050044"/>
            <a:ext cx="1254125" cy="1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2269517" y="4721752"/>
            <a:ext cx="6032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endParaRPr lang="en-US" sz="2800" baseline="-25000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 flipH="1">
            <a:off x="4521113" y="4730186"/>
            <a:ext cx="6778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 3</a:t>
            </a:r>
            <a:endParaRPr lang="en-US" sz="2800" baseline="-25000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498" name="Text Box 18"/>
          <p:cNvSpPr txBox="1">
            <a:spLocks noChangeArrowheads="1"/>
          </p:cNvSpPr>
          <p:nvPr/>
        </p:nvSpPr>
        <p:spPr bwMode="auto">
          <a:xfrm>
            <a:off x="3462599" y="2495709"/>
            <a:ext cx="8096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endParaRPr lang="en-US" sz="2800" b="1" baseline="-250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500" name="Line 20"/>
          <p:cNvSpPr>
            <a:spLocks noChangeShapeType="1"/>
          </p:cNvSpPr>
          <p:nvPr/>
        </p:nvSpPr>
        <p:spPr bwMode="auto">
          <a:xfrm flipH="1" flipV="1">
            <a:off x="4458268" y="3289110"/>
            <a:ext cx="409433" cy="11464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501" name="Text Box 21"/>
          <p:cNvSpPr txBox="1">
            <a:spLocks noChangeArrowheads="1"/>
          </p:cNvSpPr>
          <p:nvPr/>
        </p:nvSpPr>
        <p:spPr bwMode="auto">
          <a:xfrm>
            <a:off x="2662143" y="3324360"/>
            <a:ext cx="5619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b</a:t>
            </a:r>
          </a:p>
        </p:txBody>
      </p:sp>
      <p:sp>
        <p:nvSpPr>
          <p:cNvPr id="532502" name="Text Box 22"/>
          <p:cNvSpPr txBox="1">
            <a:spLocks noChangeArrowheads="1"/>
          </p:cNvSpPr>
          <p:nvPr/>
        </p:nvSpPr>
        <p:spPr bwMode="auto">
          <a:xfrm>
            <a:off x="3895985" y="3891121"/>
            <a:ext cx="5016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503" name="Text Box 23"/>
          <p:cNvSpPr txBox="1">
            <a:spLocks noChangeArrowheads="1"/>
          </p:cNvSpPr>
          <p:nvPr/>
        </p:nvSpPr>
        <p:spPr bwMode="auto">
          <a:xfrm>
            <a:off x="3984885" y="3816509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l-GR" sz="2800">
                <a:solidFill>
                  <a:srgbClr val="FFFF00"/>
                </a:solidFill>
                <a:latin typeface="Arial" pitchFamily="34" charset="0"/>
                <a:cs typeface="+mn-cs"/>
              </a:rPr>
              <a:t>ε</a:t>
            </a:r>
            <a:endParaRPr lang="en-US" sz="280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505" name="Line 25"/>
          <p:cNvSpPr>
            <a:spLocks noChangeShapeType="1"/>
          </p:cNvSpPr>
          <p:nvPr/>
        </p:nvSpPr>
        <p:spPr bwMode="auto">
          <a:xfrm>
            <a:off x="2252899" y="2691326"/>
            <a:ext cx="782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32506" name="Text Box 26"/>
          <p:cNvSpPr txBox="1">
            <a:spLocks noChangeArrowheads="1"/>
          </p:cNvSpPr>
          <p:nvPr/>
        </p:nvSpPr>
        <p:spPr bwMode="auto">
          <a:xfrm>
            <a:off x="1748591" y="236539"/>
            <a:ext cx="891327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2800" dirty="0">
                <a:solidFill>
                  <a:schemeClr val="tx2"/>
                </a:solidFill>
                <a:latin typeface="+mn-lt"/>
                <a:cs typeface="Calibri" pitchFamily="34" charset="0"/>
              </a:rPr>
              <a:t>Given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:  NFA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= ( {1,2,3}, {</a:t>
            </a:r>
            <a:r>
              <a:rPr lang="en-US" sz="28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a,b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},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  <a:sym typeface="Symbol" pitchFamily="18" charset="2"/>
              </a:rPr>
              <a:t>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, {1}, {1} )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2800" dirty="0">
                <a:solidFill>
                  <a:schemeClr val="tx2"/>
                </a:solidFill>
                <a:latin typeface="+mn-lt"/>
                <a:cs typeface="Calibri" pitchFamily="34" charset="0"/>
              </a:rPr>
              <a:t>Construct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: Equivalent DFA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2800" dirty="0">
                <a:solidFill>
                  <a:srgbClr val="FFFF00"/>
                </a:solidFill>
              </a:rPr>
              <a:t> = (2</a:t>
            </a:r>
            <a:r>
              <a:rPr lang="en-US" sz="2800" baseline="30000" dirty="0">
                <a:solidFill>
                  <a:srgbClr val="FFFF00"/>
                </a:solidFill>
              </a:rPr>
              <a:t>{1,2,3}</a:t>
            </a:r>
            <a:r>
              <a:rPr lang="en-US" sz="2800" dirty="0">
                <a:solidFill>
                  <a:srgbClr val="FFFF00"/>
                </a:solidFill>
              </a:rPr>
              <a:t>, {</a:t>
            </a:r>
            <a:r>
              <a:rPr lang="en-US" sz="2800" dirty="0" err="1">
                <a:solidFill>
                  <a:srgbClr val="FFFF00"/>
                </a:solidFill>
              </a:rPr>
              <a:t>a,b</a:t>
            </a:r>
            <a:r>
              <a:rPr lang="en-US" sz="2800" dirty="0">
                <a:solidFill>
                  <a:srgbClr val="FFFF00"/>
                </a:solidFill>
              </a:rPr>
              <a:t>},</a:t>
            </a:r>
            <a:r>
              <a:rPr lang="en-US" sz="2800" dirty="0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 </a:t>
            </a:r>
            <a:r>
              <a:rPr lang="en-US" sz="2800" dirty="0">
                <a:solidFill>
                  <a:srgbClr val="FFFF00"/>
                </a:solidFill>
                <a:sym typeface="Symbol" pitchFamily="18" charset="2"/>
              </a:rPr>
              <a:t>, {1,3}, …)</a:t>
            </a:r>
            <a:endParaRPr lang="en-US" sz="28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32507" name="Text Box 27"/>
          <p:cNvSpPr txBox="1">
            <a:spLocks noChangeArrowheads="1"/>
          </p:cNvSpPr>
          <p:nvPr/>
        </p:nvSpPr>
        <p:spPr bwMode="auto">
          <a:xfrm>
            <a:off x="2229292" y="5767546"/>
            <a:ext cx="3069771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l-GR" sz="2800" dirty="0">
                <a:solidFill>
                  <a:srgbClr val="FFFF00"/>
                </a:solidFill>
                <a:latin typeface="+mn-lt"/>
                <a:cs typeface="+mn-cs"/>
                <a:sym typeface="Symbol" pitchFamily="18" charset="2"/>
              </a:rPr>
              <a:t>ε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({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1}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) = {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1,3}</a:t>
            </a:r>
          </a:p>
        </p:txBody>
      </p:sp>
      <p:sp>
        <p:nvSpPr>
          <p:cNvPr id="532508" name="Text Box 28"/>
          <p:cNvSpPr txBox="1">
            <a:spLocks noChangeArrowheads="1"/>
          </p:cNvSpPr>
          <p:nvPr/>
        </p:nvSpPr>
        <p:spPr bwMode="auto">
          <a:xfrm flipH="1">
            <a:off x="1832236" y="1900397"/>
            <a:ext cx="8858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3200" dirty="0">
                <a:solidFill>
                  <a:srgbClr val="FFFF00"/>
                </a:solidFill>
                <a:latin typeface="+mn-lt"/>
                <a:cs typeface="+mn-cs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23646" y="1725023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4591" y="2688608"/>
            <a:ext cx="88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+mn-cs"/>
              </a:rPr>
              <a:t>{1,3}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5741159" y="2944037"/>
            <a:ext cx="532263" cy="457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111922" y="1994848"/>
            <a:ext cx="516342" cy="735747"/>
          </a:xfrm>
          <a:custGeom>
            <a:avLst/>
            <a:gdLst>
              <a:gd name="G0" fmla="+- 219534 0 0"/>
              <a:gd name="G1" fmla="+- 5732497 0 0"/>
              <a:gd name="G2" fmla="+- 219534 0 5732497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5732497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732497"/>
              <a:gd name="G36" fmla="sin G34 5732497"/>
              <a:gd name="G37" fmla="+/ 5732497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218 w 21600"/>
              <a:gd name="T5" fmla="*/ 3108 h 21600"/>
              <a:gd name="T6" fmla="*/ 11234 w 21600"/>
              <a:gd name="T7" fmla="*/ 20640 h 21600"/>
              <a:gd name="T8" fmla="*/ 4552 w 21600"/>
              <a:gd name="T9" fmla="*/ 4462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1" y="15714"/>
                  <a:pt x="5885" y="19699"/>
                  <a:pt x="10800" y="19699"/>
                </a:cubicBezTo>
                <a:cubicBezTo>
                  <a:pt x="10930" y="19699"/>
                  <a:pt x="11061" y="19696"/>
                  <a:pt x="11192" y="19690"/>
                </a:cubicBezTo>
                <a:lnTo>
                  <a:pt x="11276" y="21589"/>
                </a:lnTo>
                <a:cubicBezTo>
                  <a:pt x="11117" y="21596"/>
                  <a:pt x="10958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96502" y="20335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a</a:t>
            </a:r>
          </a:p>
        </p:txBody>
      </p:sp>
      <p:cxnSp>
        <p:nvCxnSpPr>
          <p:cNvPr id="30" name="Straight Arrow Connector 29"/>
          <p:cNvCxnSpPr>
            <a:stCxn id="25" idx="2"/>
            <a:endCxn id="35" idx="0"/>
          </p:cNvCxnSpPr>
          <p:nvPr/>
        </p:nvCxnSpPr>
        <p:spPr bwMode="auto">
          <a:xfrm flipH="1">
            <a:off x="6722449" y="3211828"/>
            <a:ext cx="27136" cy="1376094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760710" y="3343702"/>
            <a:ext cx="38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15313" y="4587922"/>
            <a:ext cx="614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+mn-cs"/>
              </a:rPr>
              <a:t>{2}</a:t>
            </a:r>
          </a:p>
        </p:txBody>
      </p:sp>
      <p:cxnSp>
        <p:nvCxnSpPr>
          <p:cNvPr id="37" name="Straight Arrow Connector 36"/>
          <p:cNvCxnSpPr>
            <a:stCxn id="35" idx="3"/>
          </p:cNvCxnSpPr>
          <p:nvPr/>
        </p:nvCxnSpPr>
        <p:spPr bwMode="auto">
          <a:xfrm>
            <a:off x="7029586" y="4849533"/>
            <a:ext cx="1127227" cy="2271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324299" y="47084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47122" y="4685731"/>
            <a:ext cx="88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+mn-cs"/>
              </a:rPr>
              <a:t>{2,3}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rot="5400000" flipH="1" flipV="1">
            <a:off x="6839804" y="3241345"/>
            <a:ext cx="1433016" cy="114641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688759" y="3507475"/>
            <a:ext cx="38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19810" y="2702257"/>
            <a:ext cx="614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+mn-cs"/>
              </a:rPr>
              <a:t>{3}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rot="16200000" flipH="1">
            <a:off x="8641309" y="5356746"/>
            <a:ext cx="791569" cy="450377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8538950" y="5281682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75821" y="6018662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+mn-cs"/>
              </a:rPr>
              <a:t>{1,2,3}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 flipV="1">
            <a:off x="9457897" y="3183245"/>
            <a:ext cx="516342" cy="735747"/>
          </a:xfrm>
          <a:custGeom>
            <a:avLst/>
            <a:gdLst>
              <a:gd name="G0" fmla="+- 219534 0 0"/>
              <a:gd name="G1" fmla="+- 5732497 0 0"/>
              <a:gd name="G2" fmla="+- 219534 0 5732497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5732497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732497"/>
              <a:gd name="G36" fmla="sin G34 5732497"/>
              <a:gd name="G37" fmla="+/ 5732497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218 w 21600"/>
              <a:gd name="T5" fmla="*/ 3108 h 21600"/>
              <a:gd name="T6" fmla="*/ 11234 w 21600"/>
              <a:gd name="T7" fmla="*/ 20640 h 21600"/>
              <a:gd name="T8" fmla="*/ 4552 w 21600"/>
              <a:gd name="T9" fmla="*/ 4462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1" y="15714"/>
                  <a:pt x="5885" y="19699"/>
                  <a:pt x="10800" y="19699"/>
                </a:cubicBezTo>
                <a:cubicBezTo>
                  <a:pt x="10930" y="19699"/>
                  <a:pt x="11061" y="19696"/>
                  <a:pt x="11192" y="19690"/>
                </a:cubicBezTo>
                <a:lnTo>
                  <a:pt x="11276" y="21589"/>
                </a:lnTo>
                <a:cubicBezTo>
                  <a:pt x="11117" y="21596"/>
                  <a:pt x="10958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023651" y="49950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a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rot="16200000" flipV="1">
            <a:off x="8866497" y="5322627"/>
            <a:ext cx="846161" cy="464024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9264641" y="5036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cs typeface="Arial" pitchFamily="34" charset="0"/>
              </a:rPr>
              <a:t>b</a:t>
            </a:r>
          </a:p>
        </p:txBody>
      </p:sp>
      <p:cxnSp>
        <p:nvCxnSpPr>
          <p:cNvPr id="63" name="Straight Arrow Connector 62"/>
          <p:cNvCxnSpPr>
            <a:stCxn id="39" idx="0"/>
            <a:endCxn id="43" idx="2"/>
          </p:cNvCxnSpPr>
          <p:nvPr/>
        </p:nvCxnSpPr>
        <p:spPr bwMode="auto">
          <a:xfrm flipH="1" flipV="1">
            <a:off x="8426946" y="3225477"/>
            <a:ext cx="265170" cy="1460254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8661779" y="3452884"/>
            <a:ext cx="32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b</a:t>
            </a:r>
          </a:p>
        </p:txBody>
      </p:sp>
      <p:cxnSp>
        <p:nvCxnSpPr>
          <p:cNvPr id="66" name="Straight Arrow Connector 65"/>
          <p:cNvCxnSpPr>
            <a:stCxn id="43" idx="1"/>
          </p:cNvCxnSpPr>
          <p:nvPr/>
        </p:nvCxnSpPr>
        <p:spPr bwMode="auto">
          <a:xfrm flipH="1" flipV="1">
            <a:off x="7160528" y="2961567"/>
            <a:ext cx="959283" cy="230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7488072" y="2402007"/>
            <a:ext cx="32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a</a:t>
            </a:r>
          </a:p>
        </p:txBody>
      </p:sp>
      <p:cxnSp>
        <p:nvCxnSpPr>
          <p:cNvPr id="69" name="Straight Arrow Connector 68"/>
          <p:cNvCxnSpPr>
            <a:stCxn id="43" idx="3"/>
          </p:cNvCxnSpPr>
          <p:nvPr/>
        </p:nvCxnSpPr>
        <p:spPr bwMode="auto">
          <a:xfrm flipV="1">
            <a:off x="8734083" y="2961565"/>
            <a:ext cx="719267" cy="2302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9507942" y="2729552"/>
            <a:ext cx="479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  <a:sym typeface="Symbol"/>
              </a:rPr>
              <a:t></a:t>
            </a:r>
            <a:endParaRPr lang="en-US" sz="2800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9706099" y="5322628"/>
            <a:ext cx="468574" cy="735747"/>
          </a:xfrm>
          <a:custGeom>
            <a:avLst/>
            <a:gdLst>
              <a:gd name="G0" fmla="+- 219534 0 0"/>
              <a:gd name="G1" fmla="+- 5732497 0 0"/>
              <a:gd name="G2" fmla="+- 219534 0 5732497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5732497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732497"/>
              <a:gd name="G36" fmla="sin G34 5732497"/>
              <a:gd name="G37" fmla="+/ 5732497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218 w 21600"/>
              <a:gd name="T5" fmla="*/ 3108 h 21600"/>
              <a:gd name="T6" fmla="*/ 11234 w 21600"/>
              <a:gd name="T7" fmla="*/ 20640 h 21600"/>
              <a:gd name="T8" fmla="*/ 4552 w 21600"/>
              <a:gd name="T9" fmla="*/ 4462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1" y="15714"/>
                  <a:pt x="5885" y="19699"/>
                  <a:pt x="10800" y="19699"/>
                </a:cubicBezTo>
                <a:cubicBezTo>
                  <a:pt x="10930" y="19699"/>
                  <a:pt x="11061" y="19696"/>
                  <a:pt x="11192" y="19690"/>
                </a:cubicBezTo>
                <a:lnTo>
                  <a:pt x="11276" y="21589"/>
                </a:lnTo>
                <a:cubicBezTo>
                  <a:pt x="11117" y="21596"/>
                  <a:pt x="10958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983197" y="3534770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a,b</a:t>
            </a:r>
            <a:endParaRPr lang="en-US" sz="2800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87658" y="5751529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{1}, {1,2} ?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6246126" y="2593075"/>
            <a:ext cx="1023582" cy="735747"/>
          </a:xfrm>
          <a:prstGeom prst="ellipse">
            <a:avLst/>
          </a:prstGeom>
          <a:noFill/>
          <a:ln w="6350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8964305" y="5925403"/>
            <a:ext cx="1362501" cy="735747"/>
          </a:xfrm>
          <a:prstGeom prst="ellipse">
            <a:avLst/>
          </a:prstGeom>
          <a:noFill/>
          <a:ln w="6350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36461" y="2409568"/>
            <a:ext cx="38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+mn-cs"/>
              </a:rPr>
              <a:t>b</a:t>
            </a:r>
          </a:p>
        </p:txBody>
      </p:sp>
      <p:sp>
        <p:nvSpPr>
          <p:cNvPr id="59" name="Oval 2"/>
          <p:cNvSpPr>
            <a:spLocks noChangeArrowheads="1"/>
          </p:cNvSpPr>
          <p:nvPr/>
        </p:nvSpPr>
        <p:spPr bwMode="auto">
          <a:xfrm>
            <a:off x="3274024" y="2249161"/>
            <a:ext cx="1242642" cy="99821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7" grpId="0"/>
      <p:bldP spid="25" grpId="0"/>
      <p:bldP spid="26" grpId="0" animBg="1"/>
      <p:bldP spid="27" grpId="0" animBg="1"/>
      <p:bldP spid="28" grpId="0"/>
      <p:bldP spid="33" grpId="0"/>
      <p:bldP spid="35" grpId="0"/>
      <p:bldP spid="38" grpId="0"/>
      <p:bldP spid="39" grpId="0"/>
      <p:bldP spid="42" grpId="0"/>
      <p:bldP spid="43" grpId="0"/>
      <p:bldP spid="49" grpId="0"/>
      <p:bldP spid="56" grpId="0"/>
      <p:bldP spid="57" grpId="0" animBg="1"/>
      <p:bldP spid="58" grpId="0"/>
      <p:bldP spid="61" grpId="0"/>
      <p:bldP spid="64" grpId="0"/>
      <p:bldP spid="67" grpId="0"/>
      <p:bldP spid="70" grpId="0"/>
      <p:bldP spid="71" grpId="0" animBg="1"/>
      <p:bldP spid="72" grpId="0"/>
      <p:bldP spid="75" grpId="0" animBg="1"/>
      <p:bldP spid="76" grpId="0" animBg="1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B0C746-9E29-5942-B811-32765B79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 to closure properties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7CB95F-D1DA-2F4B-94CC-FD98BC5D3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817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15B6-7DE0-984B-A086-95711E57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back to closure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EDED-CABE-4645-AC63-AEF3D144F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Recall that we were dealing with closure under reverse, but ended up in introducing nondeterministic finite automata.</a:t>
            </a:r>
          </a:p>
          <a:p>
            <a:r>
              <a:rPr lang="en-AU" dirty="0"/>
              <a:t>The </a:t>
            </a:r>
            <a:r>
              <a:rPr lang="en-AU" b="1" dirty="0"/>
              <a:t>big hammer</a:t>
            </a:r>
            <a:r>
              <a:rPr lang="en-AU" dirty="0"/>
              <a:t> we now have: for any NFA N, there is a DFA M such that L(M)=L(N).</a:t>
            </a:r>
          </a:p>
          <a:p>
            <a:pPr marL="0" indent="0">
              <a:buNone/>
            </a:pPr>
            <a:r>
              <a:rPr lang="en-AU" b="1" dirty="0"/>
              <a:t>Theorem</a:t>
            </a:r>
            <a:r>
              <a:rPr lang="en-AU" dirty="0"/>
              <a:t>. If </a:t>
            </a:r>
            <a:r>
              <a:rPr lang="en-AU" dirty="0">
                <a:solidFill>
                  <a:srgbClr val="FF0000"/>
                </a:solidFill>
              </a:rPr>
              <a:t>A</a:t>
            </a:r>
            <a:r>
              <a:rPr lang="en-AU" dirty="0"/>
              <a:t> is regular, then </a:t>
            </a:r>
            <a:r>
              <a:rPr lang="en-AU" dirty="0">
                <a:solidFill>
                  <a:srgbClr val="00B050"/>
                </a:solidFill>
              </a:rPr>
              <a:t>A</a:t>
            </a:r>
            <a:r>
              <a:rPr lang="en-AU" baseline="30000" dirty="0">
                <a:solidFill>
                  <a:srgbClr val="00B050"/>
                </a:solidFill>
              </a:rPr>
              <a:t>R</a:t>
            </a:r>
            <a:r>
              <a:rPr lang="en-AU" dirty="0"/>
              <a:t> is regular.</a:t>
            </a:r>
          </a:p>
          <a:p>
            <a:r>
              <a:rPr lang="en-AU" dirty="0"/>
              <a:t>Let </a:t>
            </a:r>
            <a:r>
              <a:rPr lang="en-AU" dirty="0">
                <a:solidFill>
                  <a:srgbClr val="FF0000"/>
                </a:solidFill>
              </a:rPr>
              <a:t>M</a:t>
            </a:r>
            <a:r>
              <a:rPr lang="en-AU" dirty="0"/>
              <a:t> be the DFA recognising </a:t>
            </a:r>
            <a:r>
              <a:rPr lang="en-AU" dirty="0">
                <a:solidFill>
                  <a:srgbClr val="FF0000"/>
                </a:solidFill>
              </a:rPr>
              <a:t>A</a:t>
            </a:r>
            <a:r>
              <a:rPr lang="en-AU" dirty="0"/>
              <a:t>.</a:t>
            </a:r>
          </a:p>
          <a:p>
            <a:r>
              <a:rPr lang="en-AU" dirty="0"/>
              <a:t>Let </a:t>
            </a:r>
            <a:r>
              <a:rPr lang="en-AU" dirty="0">
                <a:solidFill>
                  <a:srgbClr val="00B050"/>
                </a:solidFill>
              </a:rPr>
              <a:t>N</a:t>
            </a:r>
            <a:r>
              <a:rPr lang="en-AU" dirty="0"/>
              <a:t> be the NFA obtained by reversing </a:t>
            </a:r>
            <a:r>
              <a:rPr lang="en-AU" dirty="0">
                <a:solidFill>
                  <a:srgbClr val="FF0000"/>
                </a:solidFill>
              </a:rPr>
              <a:t>M</a:t>
            </a:r>
            <a:r>
              <a:rPr lang="en-AU" dirty="0"/>
              <a:t>. Then L(</a:t>
            </a:r>
            <a:r>
              <a:rPr lang="en-AU" dirty="0">
                <a:solidFill>
                  <a:srgbClr val="00B050"/>
                </a:solidFill>
              </a:rPr>
              <a:t>N</a:t>
            </a:r>
            <a:r>
              <a:rPr lang="en-AU" dirty="0"/>
              <a:t>)=</a:t>
            </a:r>
            <a:r>
              <a:rPr lang="en-AU" dirty="0">
                <a:solidFill>
                  <a:srgbClr val="00B050"/>
                </a:solidFill>
              </a:rPr>
              <a:t>A</a:t>
            </a:r>
            <a:r>
              <a:rPr lang="en-AU" baseline="30000" dirty="0">
                <a:solidFill>
                  <a:srgbClr val="00B050"/>
                </a:solidFill>
              </a:rPr>
              <a:t>R</a:t>
            </a:r>
            <a:r>
              <a:rPr lang="en-AU" dirty="0"/>
              <a:t>.</a:t>
            </a:r>
          </a:p>
          <a:p>
            <a:r>
              <a:rPr lang="en-AU" dirty="0"/>
              <a:t>Let </a:t>
            </a:r>
            <a:r>
              <a:rPr lang="en-AU" dirty="0">
                <a:solidFill>
                  <a:srgbClr val="00B050"/>
                </a:solidFill>
              </a:rPr>
              <a:t>M’</a:t>
            </a:r>
            <a:r>
              <a:rPr lang="en-AU" dirty="0"/>
              <a:t> be the DFA such that L(</a:t>
            </a:r>
            <a:r>
              <a:rPr lang="en-AU" dirty="0">
                <a:solidFill>
                  <a:srgbClr val="00B050"/>
                </a:solidFill>
              </a:rPr>
              <a:t>M’</a:t>
            </a:r>
            <a:r>
              <a:rPr lang="en-AU" dirty="0"/>
              <a:t>)=L(</a:t>
            </a:r>
            <a:r>
              <a:rPr lang="en-AU" dirty="0">
                <a:solidFill>
                  <a:srgbClr val="00B050"/>
                </a:solidFill>
              </a:rPr>
              <a:t>N</a:t>
            </a:r>
            <a:r>
              <a:rPr lang="en-AU" dirty="0"/>
              <a:t>)=</a:t>
            </a:r>
            <a:r>
              <a:rPr lang="en-AU" dirty="0">
                <a:solidFill>
                  <a:srgbClr val="00B050"/>
                </a:solidFill>
              </a:rPr>
              <a:t>A</a:t>
            </a:r>
            <a:r>
              <a:rPr lang="en-AU" baseline="30000" dirty="0">
                <a:solidFill>
                  <a:srgbClr val="00B050"/>
                </a:solidFill>
              </a:rPr>
              <a:t>R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6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2042523" y="127687"/>
            <a:ext cx="80803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600" dirty="0">
                <a:solidFill>
                  <a:schemeClr val="tx2"/>
                </a:solidFill>
                <a:latin typeface="+mj-lt"/>
                <a:cs typeface="Calibri" pitchFamily="34" charset="0"/>
              </a:rPr>
              <a:t>Regular Languages are closed under concatenation</a:t>
            </a:r>
          </a:p>
        </p:txBody>
      </p:sp>
      <p:sp>
        <p:nvSpPr>
          <p:cNvPr id="473094" name="Text Box 6"/>
          <p:cNvSpPr txBox="1">
            <a:spLocks noChangeArrowheads="1"/>
          </p:cNvSpPr>
          <p:nvPr/>
        </p:nvSpPr>
        <p:spPr bwMode="auto">
          <a:xfrm>
            <a:off x="2175025" y="1885429"/>
            <a:ext cx="7834312" cy="1052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30000"/>
              </a:lnSpc>
              <a:buClrTx/>
              <a:buSzTx/>
            </a:pPr>
            <a:r>
              <a:rPr lang="en-US" dirty="0">
                <a:solidFill>
                  <a:srgbClr val="FFFFFF"/>
                </a:solidFill>
                <a:latin typeface="+mn-lt"/>
                <a:cs typeface="Calibri" pitchFamily="34" charset="0"/>
              </a:rPr>
              <a:t>Given DFAs M</a:t>
            </a:r>
            <a:r>
              <a:rPr lang="en-US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1</a:t>
            </a:r>
            <a:r>
              <a:rPr lang="en-US" dirty="0">
                <a:solidFill>
                  <a:srgbClr val="FFFFFF"/>
                </a:solidFill>
                <a:latin typeface="+mn-lt"/>
                <a:cs typeface="Calibri" pitchFamily="34" charset="0"/>
              </a:rPr>
              <a:t> and M</a:t>
            </a:r>
            <a:r>
              <a:rPr lang="en-US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+mn-lt"/>
                <a:cs typeface="Calibri" pitchFamily="34" charset="0"/>
              </a:rPr>
              <a:t>, connect the accept states of M</a:t>
            </a:r>
            <a:r>
              <a:rPr lang="en-US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1</a:t>
            </a:r>
            <a:r>
              <a:rPr lang="en-US" dirty="0">
                <a:solidFill>
                  <a:srgbClr val="FFFFFF"/>
                </a:solidFill>
                <a:latin typeface="+mn-lt"/>
                <a:cs typeface="Calibri" pitchFamily="34" charset="0"/>
              </a:rPr>
              <a:t> to the start states of M</a:t>
            </a:r>
            <a:r>
              <a:rPr lang="en-US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175025" y="1425340"/>
            <a:ext cx="772032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Concatenation: </a:t>
            </a:r>
            <a:r>
              <a:rPr lang="en-US" sz="3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A </a:t>
            </a:r>
            <a:r>
              <a:rPr lang="en-US" sz="3000" dirty="0">
                <a:solidFill>
                  <a:srgbClr val="FFFFFF"/>
                </a:solidFill>
                <a:latin typeface="+mn-lt"/>
                <a:cs typeface="Calibri" pitchFamily="34" charset="0"/>
                <a:sym typeface="Symbol" pitchFamily="18" charset="2"/>
              </a:rPr>
              <a:t> B = { </a:t>
            </a:r>
            <a:r>
              <a:rPr lang="en-US" sz="3000" dirty="0" err="1">
                <a:solidFill>
                  <a:srgbClr val="FFFFFF"/>
                </a:solidFill>
                <a:latin typeface="+mn-lt"/>
                <a:cs typeface="Calibri" pitchFamily="34" charset="0"/>
                <a:sym typeface="Symbol" pitchFamily="18" charset="2"/>
              </a:rPr>
              <a:t>vw</a:t>
            </a:r>
            <a:r>
              <a:rPr lang="en-US" sz="3000" dirty="0">
                <a:solidFill>
                  <a:srgbClr val="FFFFFF"/>
                </a:solidFill>
                <a:latin typeface="+mn-lt"/>
                <a:cs typeface="Calibri" pitchFamily="34" charset="0"/>
                <a:sym typeface="Symbol" pitchFamily="18" charset="2"/>
              </a:rPr>
              <a:t> | v  A and w  B }</a:t>
            </a:r>
          </a:p>
        </p:txBody>
      </p:sp>
      <p:grpSp>
        <p:nvGrpSpPr>
          <p:cNvPr id="53" name="Group 5"/>
          <p:cNvGrpSpPr>
            <a:grpSpLocks/>
          </p:cNvGrpSpPr>
          <p:nvPr/>
        </p:nvGrpSpPr>
        <p:grpSpPr bwMode="auto">
          <a:xfrm>
            <a:off x="3887760" y="3431778"/>
            <a:ext cx="4140203" cy="3048003"/>
            <a:chOff x="1952" y="1993"/>
            <a:chExt cx="2608" cy="1920"/>
          </a:xfrm>
        </p:grpSpPr>
        <p:sp>
          <p:nvSpPr>
            <p:cNvPr id="54" name="Oval 6"/>
            <p:cNvSpPr>
              <a:spLocks noChangeArrowheads="1"/>
            </p:cNvSpPr>
            <p:nvPr/>
          </p:nvSpPr>
          <p:spPr bwMode="auto">
            <a:xfrm>
              <a:off x="2275" y="2795"/>
              <a:ext cx="397" cy="412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1952" y="3003"/>
              <a:ext cx="2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AutoShape 8"/>
            <p:cNvSpPr>
              <a:spLocks noChangeArrowheads="1"/>
            </p:cNvSpPr>
            <p:nvPr/>
          </p:nvSpPr>
          <p:spPr bwMode="auto">
            <a:xfrm>
              <a:off x="2293" y="2457"/>
              <a:ext cx="312" cy="439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H="1">
              <a:off x="3569" y="3185"/>
              <a:ext cx="402" cy="35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2" name="AutoShape 10"/>
            <p:cNvSpPr>
              <a:spLocks noChangeArrowheads="1"/>
            </p:cNvSpPr>
            <p:nvPr/>
          </p:nvSpPr>
          <p:spPr bwMode="auto">
            <a:xfrm>
              <a:off x="4127" y="2384"/>
              <a:ext cx="313" cy="438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3146" y="2067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4" name="Oval 12"/>
            <p:cNvSpPr>
              <a:spLocks noChangeArrowheads="1"/>
            </p:cNvSpPr>
            <p:nvPr/>
          </p:nvSpPr>
          <p:spPr bwMode="auto">
            <a:xfrm>
              <a:off x="4092" y="2805"/>
              <a:ext cx="397" cy="41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>
              <a:off x="3146" y="3502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3664" y="3276"/>
              <a:ext cx="402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2371" y="2232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auto">
            <a:xfrm>
              <a:off x="3759" y="2348"/>
              <a:ext cx="33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3619" y="312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70" name="Text Box 18"/>
            <p:cNvSpPr txBox="1">
              <a:spLocks noChangeArrowheads="1"/>
            </p:cNvSpPr>
            <p:nvPr/>
          </p:nvSpPr>
          <p:spPr bwMode="auto">
            <a:xfrm>
              <a:off x="2860" y="3167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2792" y="2683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819" y="3486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4194" y="215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>
              <a:off x="4021" y="2726"/>
              <a:ext cx="539" cy="57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5" name="Oval 23"/>
            <p:cNvSpPr>
              <a:spLocks noChangeArrowheads="1"/>
            </p:cNvSpPr>
            <p:nvPr/>
          </p:nvSpPr>
          <p:spPr bwMode="auto">
            <a:xfrm>
              <a:off x="3069" y="1993"/>
              <a:ext cx="544" cy="57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 flipH="1">
              <a:off x="2657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>
              <a:off x="2657" y="3196"/>
              <a:ext cx="403" cy="3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>
              <a:off x="3643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79" name="Group 5"/>
          <p:cNvGrpSpPr>
            <a:grpSpLocks/>
          </p:cNvGrpSpPr>
          <p:nvPr/>
        </p:nvGrpSpPr>
        <p:grpSpPr bwMode="auto">
          <a:xfrm>
            <a:off x="6087323" y="3393106"/>
            <a:ext cx="4140200" cy="3048000"/>
            <a:chOff x="1952" y="1993"/>
            <a:chExt cx="2608" cy="1920"/>
          </a:xfrm>
        </p:grpSpPr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2275" y="2795"/>
              <a:ext cx="397" cy="412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1" name="Line 7"/>
            <p:cNvSpPr>
              <a:spLocks noChangeShapeType="1"/>
            </p:cNvSpPr>
            <p:nvPr/>
          </p:nvSpPr>
          <p:spPr bwMode="auto">
            <a:xfrm>
              <a:off x="1952" y="3003"/>
              <a:ext cx="2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2" name="AutoShape 8"/>
            <p:cNvSpPr>
              <a:spLocks noChangeArrowheads="1"/>
            </p:cNvSpPr>
            <p:nvPr/>
          </p:nvSpPr>
          <p:spPr bwMode="auto">
            <a:xfrm>
              <a:off x="2293" y="2457"/>
              <a:ext cx="312" cy="439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3" name="Line 9"/>
            <p:cNvSpPr>
              <a:spLocks noChangeShapeType="1"/>
            </p:cNvSpPr>
            <p:nvPr/>
          </p:nvSpPr>
          <p:spPr bwMode="auto">
            <a:xfrm flipH="1">
              <a:off x="3569" y="3185"/>
              <a:ext cx="402" cy="35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4" name="AutoShape 10"/>
            <p:cNvSpPr>
              <a:spLocks noChangeArrowheads="1"/>
            </p:cNvSpPr>
            <p:nvPr/>
          </p:nvSpPr>
          <p:spPr bwMode="auto">
            <a:xfrm>
              <a:off x="4127" y="2384"/>
              <a:ext cx="313" cy="438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5" name="Oval 11"/>
            <p:cNvSpPr>
              <a:spLocks noChangeArrowheads="1"/>
            </p:cNvSpPr>
            <p:nvPr/>
          </p:nvSpPr>
          <p:spPr bwMode="auto">
            <a:xfrm>
              <a:off x="3146" y="2067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6" name="Oval 12"/>
            <p:cNvSpPr>
              <a:spLocks noChangeArrowheads="1"/>
            </p:cNvSpPr>
            <p:nvPr/>
          </p:nvSpPr>
          <p:spPr bwMode="auto">
            <a:xfrm>
              <a:off x="4092" y="2805"/>
              <a:ext cx="397" cy="41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7" name="Oval 13"/>
            <p:cNvSpPr>
              <a:spLocks noChangeArrowheads="1"/>
            </p:cNvSpPr>
            <p:nvPr/>
          </p:nvSpPr>
          <p:spPr bwMode="auto">
            <a:xfrm>
              <a:off x="3146" y="3502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H="1">
              <a:off x="3664" y="3276"/>
              <a:ext cx="402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9" name="Text Box 15"/>
            <p:cNvSpPr txBox="1">
              <a:spLocks noChangeArrowheads="1"/>
            </p:cNvSpPr>
            <p:nvPr/>
          </p:nvSpPr>
          <p:spPr bwMode="auto">
            <a:xfrm>
              <a:off x="2371" y="2232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90" name="Text Box 16"/>
            <p:cNvSpPr txBox="1">
              <a:spLocks noChangeArrowheads="1"/>
            </p:cNvSpPr>
            <p:nvPr/>
          </p:nvSpPr>
          <p:spPr bwMode="auto">
            <a:xfrm>
              <a:off x="3759" y="2348"/>
              <a:ext cx="33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91" name="Text Box 17"/>
            <p:cNvSpPr txBox="1">
              <a:spLocks noChangeArrowheads="1"/>
            </p:cNvSpPr>
            <p:nvPr/>
          </p:nvSpPr>
          <p:spPr bwMode="auto">
            <a:xfrm>
              <a:off x="3619" y="312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2860" y="3167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2792" y="2683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3819" y="3486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95" name="Text Box 21"/>
            <p:cNvSpPr txBox="1">
              <a:spLocks noChangeArrowheads="1"/>
            </p:cNvSpPr>
            <p:nvPr/>
          </p:nvSpPr>
          <p:spPr bwMode="auto">
            <a:xfrm>
              <a:off x="4194" y="215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96" name="Oval 22"/>
            <p:cNvSpPr>
              <a:spLocks noChangeArrowheads="1"/>
            </p:cNvSpPr>
            <p:nvPr/>
          </p:nvSpPr>
          <p:spPr bwMode="auto">
            <a:xfrm>
              <a:off x="4021" y="2726"/>
              <a:ext cx="539" cy="57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7" name="Oval 23"/>
            <p:cNvSpPr>
              <a:spLocks noChangeArrowheads="1"/>
            </p:cNvSpPr>
            <p:nvPr/>
          </p:nvSpPr>
          <p:spPr bwMode="auto">
            <a:xfrm>
              <a:off x="3075" y="1993"/>
              <a:ext cx="538" cy="57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8" name="Line 24"/>
            <p:cNvSpPr>
              <a:spLocks noChangeShapeType="1"/>
            </p:cNvSpPr>
            <p:nvPr/>
          </p:nvSpPr>
          <p:spPr bwMode="auto">
            <a:xfrm flipH="1">
              <a:off x="2657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9" name="Line 25"/>
            <p:cNvSpPr>
              <a:spLocks noChangeShapeType="1"/>
            </p:cNvSpPr>
            <p:nvPr/>
          </p:nvSpPr>
          <p:spPr bwMode="auto">
            <a:xfrm>
              <a:off x="2657" y="3196"/>
              <a:ext cx="403" cy="3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0" name="Line 26"/>
            <p:cNvSpPr>
              <a:spLocks noChangeShapeType="1"/>
            </p:cNvSpPr>
            <p:nvPr/>
          </p:nvSpPr>
          <p:spPr bwMode="auto">
            <a:xfrm>
              <a:off x="3643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2" name="Freeform 56"/>
          <p:cNvSpPr/>
          <p:nvPr/>
        </p:nvSpPr>
        <p:spPr bwMode="auto">
          <a:xfrm>
            <a:off x="3264838" y="3050275"/>
            <a:ext cx="3558576" cy="1589964"/>
          </a:xfrm>
          <a:custGeom>
            <a:avLst/>
            <a:gdLst>
              <a:gd name="connsiteX0" fmla="*/ 0 w 2825086"/>
              <a:gd name="connsiteY0" fmla="*/ 402609 h 1589964"/>
              <a:gd name="connsiteX1" fmla="*/ 1596788 w 2825086"/>
              <a:gd name="connsiteY1" fmla="*/ 197892 h 1589964"/>
              <a:gd name="connsiteX2" fmla="*/ 2825086 w 2825086"/>
              <a:gd name="connsiteY2" fmla="*/ 1589964 h 158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086" h="1589964">
                <a:moveTo>
                  <a:pt x="0" y="402609"/>
                </a:moveTo>
                <a:cubicBezTo>
                  <a:pt x="562970" y="201304"/>
                  <a:pt x="1125940" y="0"/>
                  <a:pt x="1596788" y="197892"/>
                </a:cubicBezTo>
                <a:cubicBezTo>
                  <a:pt x="2067636" y="395784"/>
                  <a:pt x="2446361" y="992874"/>
                  <a:pt x="2825086" y="1589964"/>
                </a:cubicBezTo>
              </a:path>
            </a:pathLst>
          </a:cu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103" name="Straight Arrow Connector 102"/>
          <p:cNvCxnSpPr/>
          <p:nvPr/>
        </p:nvCxnSpPr>
        <p:spPr bwMode="auto">
          <a:xfrm flipV="1">
            <a:off x="5202985" y="4996669"/>
            <a:ext cx="1306530" cy="835"/>
          </a:xfrm>
          <a:prstGeom prst="straightConnector1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5294865" y="3234519"/>
            <a:ext cx="34496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800" dirty="0">
                <a:solidFill>
                  <a:srgbClr val="FFFF00"/>
                </a:solidFill>
                <a:latin typeface="Arial" pitchFamily="34" charset="0"/>
                <a:cs typeface="+mn-cs"/>
              </a:rPr>
              <a:t>ε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774811" y="5051946"/>
            <a:ext cx="34496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800" dirty="0">
                <a:solidFill>
                  <a:srgbClr val="FFFF00"/>
                </a:solidFill>
                <a:latin typeface="Arial" pitchFamily="34" charset="0"/>
                <a:cs typeface="+mn-cs"/>
              </a:rPr>
              <a:t>ε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48518" y="6155140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L(N) = L(M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1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)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  L(M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)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0691" y="3510581"/>
            <a:ext cx="4027490" cy="2930528"/>
            <a:chOff x="-1081118" y="1693321"/>
            <a:chExt cx="4027490" cy="2930528"/>
          </a:xfrm>
        </p:grpSpPr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-568355" y="2849022"/>
              <a:ext cx="630238" cy="65405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1" name="Line 7"/>
            <p:cNvSpPr>
              <a:spLocks noChangeShapeType="1"/>
            </p:cNvSpPr>
            <p:nvPr/>
          </p:nvSpPr>
          <p:spPr bwMode="auto">
            <a:xfrm>
              <a:off x="-1081118" y="3179223"/>
              <a:ext cx="43973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6" name="AutoShape 8"/>
            <p:cNvSpPr>
              <a:spLocks noChangeArrowheads="1"/>
            </p:cNvSpPr>
            <p:nvPr/>
          </p:nvSpPr>
          <p:spPr bwMode="auto">
            <a:xfrm>
              <a:off x="-539780" y="2312447"/>
              <a:ext cx="495300" cy="696913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 flipH="1">
              <a:off x="1485871" y="3468148"/>
              <a:ext cx="638175" cy="5635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8" name="AutoShape 10"/>
            <p:cNvSpPr>
              <a:spLocks noChangeArrowheads="1"/>
            </p:cNvSpPr>
            <p:nvPr/>
          </p:nvSpPr>
          <p:spPr bwMode="auto">
            <a:xfrm>
              <a:off x="2371697" y="2196559"/>
              <a:ext cx="496888" cy="695326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9" name="Oval 11"/>
            <p:cNvSpPr>
              <a:spLocks noChangeArrowheads="1"/>
            </p:cNvSpPr>
            <p:nvPr/>
          </p:nvSpPr>
          <p:spPr bwMode="auto">
            <a:xfrm>
              <a:off x="814358" y="1693321"/>
              <a:ext cx="630238" cy="65246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0" name="Oval 12"/>
            <p:cNvSpPr>
              <a:spLocks noChangeArrowheads="1"/>
            </p:cNvSpPr>
            <p:nvPr/>
          </p:nvSpPr>
          <p:spPr bwMode="auto">
            <a:xfrm>
              <a:off x="2316134" y="2864897"/>
              <a:ext cx="630238" cy="655638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1" name="Oval 13"/>
            <p:cNvSpPr>
              <a:spLocks noChangeArrowheads="1"/>
            </p:cNvSpPr>
            <p:nvPr/>
          </p:nvSpPr>
          <p:spPr bwMode="auto">
            <a:xfrm>
              <a:off x="814358" y="3971386"/>
              <a:ext cx="630238" cy="65246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2" name="Line 14"/>
            <p:cNvSpPr>
              <a:spLocks noChangeShapeType="1"/>
            </p:cNvSpPr>
            <p:nvPr/>
          </p:nvSpPr>
          <p:spPr bwMode="auto">
            <a:xfrm flipH="1">
              <a:off x="1636684" y="3612611"/>
              <a:ext cx="638175" cy="5603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3" name="Text Box 15"/>
            <p:cNvSpPr txBox="1">
              <a:spLocks noChangeArrowheads="1"/>
            </p:cNvSpPr>
            <p:nvPr/>
          </p:nvSpPr>
          <p:spPr bwMode="auto">
            <a:xfrm>
              <a:off x="-415955" y="1955259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114" name="Text Box 16"/>
            <p:cNvSpPr txBox="1">
              <a:spLocks noChangeArrowheads="1"/>
            </p:cNvSpPr>
            <p:nvPr/>
          </p:nvSpPr>
          <p:spPr bwMode="auto">
            <a:xfrm>
              <a:off x="1787497" y="2139409"/>
              <a:ext cx="53657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115" name="Text Box 17"/>
            <p:cNvSpPr txBox="1">
              <a:spLocks noChangeArrowheads="1"/>
            </p:cNvSpPr>
            <p:nvPr/>
          </p:nvSpPr>
          <p:spPr bwMode="auto">
            <a:xfrm>
              <a:off x="1565246" y="3366548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116" name="Text Box 18"/>
            <p:cNvSpPr txBox="1">
              <a:spLocks noChangeArrowheads="1"/>
            </p:cNvSpPr>
            <p:nvPr/>
          </p:nvSpPr>
          <p:spPr bwMode="auto">
            <a:xfrm>
              <a:off x="360333" y="3439573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117" name="Text Box 19"/>
            <p:cNvSpPr txBox="1">
              <a:spLocks noChangeArrowheads="1"/>
            </p:cNvSpPr>
            <p:nvPr/>
          </p:nvSpPr>
          <p:spPr bwMode="auto">
            <a:xfrm>
              <a:off x="252383" y="2671222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1882747" y="3945986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119" name="Text Box 21"/>
            <p:cNvSpPr txBox="1">
              <a:spLocks noChangeArrowheads="1"/>
            </p:cNvSpPr>
            <p:nvPr/>
          </p:nvSpPr>
          <p:spPr bwMode="auto">
            <a:xfrm>
              <a:off x="2478060" y="1826671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 flipH="1">
              <a:off x="38070" y="2296572"/>
              <a:ext cx="639763" cy="5603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3" name="Line 25"/>
            <p:cNvSpPr>
              <a:spLocks noChangeShapeType="1"/>
            </p:cNvSpPr>
            <p:nvPr/>
          </p:nvSpPr>
          <p:spPr bwMode="auto">
            <a:xfrm>
              <a:off x="38070" y="3485610"/>
              <a:ext cx="639763" cy="5619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4" name="Line 26"/>
            <p:cNvSpPr>
              <a:spLocks noChangeShapeType="1"/>
            </p:cNvSpPr>
            <p:nvPr/>
          </p:nvSpPr>
          <p:spPr bwMode="auto">
            <a:xfrm>
              <a:off x="1603346" y="2296572"/>
              <a:ext cx="639763" cy="5603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3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0394 L -0.25898 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4" grpId="0"/>
      <p:bldP spid="26" grpId="0"/>
      <p:bldP spid="102" grpId="0" animBg="1"/>
      <p:bldP spid="104" grpId="0"/>
      <p:bldP spid="105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1988025" y="209219"/>
            <a:ext cx="80803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600" dirty="0">
                <a:solidFill>
                  <a:schemeClr val="tx2"/>
                </a:solidFill>
                <a:latin typeface="+mn-lt"/>
                <a:cs typeface="Calibri" pitchFamily="34" charset="0"/>
              </a:rPr>
              <a:t>Regular Languages are closed under star</a:t>
            </a:r>
          </a:p>
        </p:txBody>
      </p:sp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1988024" y="1596314"/>
            <a:ext cx="70469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Let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be a DFA, and let </a:t>
            </a:r>
            <a:r>
              <a:rPr lang="en-US" sz="2800" dirty="0">
                <a:solidFill>
                  <a:srgbClr val="FFFF00"/>
                </a:solidFill>
                <a:cs typeface="Calibri" pitchFamily="34" charset="0"/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= L(M)</a:t>
            </a:r>
            <a:endParaRPr lang="en-US" sz="28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2086513" y="2212440"/>
            <a:ext cx="68966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We can construct an NFA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that recognizes </a:t>
            </a:r>
            <a:r>
              <a:rPr lang="en-US" sz="2800" dirty="0">
                <a:solidFill>
                  <a:srgbClr val="FFFF00"/>
                </a:solidFill>
                <a:cs typeface="Calibri" pitchFamily="3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*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88025" y="959374"/>
            <a:ext cx="8134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A*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= { s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1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… </a:t>
            </a:r>
            <a:r>
              <a:rPr lang="en-US" sz="28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</a:t>
            </a:r>
            <a:r>
              <a:rPr lang="en-US" sz="2800" baseline="-250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| k ≥ 0 and each </a:t>
            </a:r>
            <a:r>
              <a:rPr lang="en-US" sz="28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</a:t>
            </a:r>
            <a:r>
              <a:rPr lang="en-US" sz="2800" baseline="-250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  <a:sym typeface="Symbol" pitchFamily="18" charset="2"/>
              </a:rPr>
              <a:t>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A }</a:t>
            </a:r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4424372" y="3163888"/>
            <a:ext cx="4140200" cy="3048000"/>
            <a:chOff x="1952" y="1993"/>
            <a:chExt cx="2608" cy="1920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2275" y="2795"/>
              <a:ext cx="397" cy="412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1952" y="3003"/>
              <a:ext cx="2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2293" y="2457"/>
              <a:ext cx="312" cy="439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3569" y="3185"/>
              <a:ext cx="402" cy="35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>
              <a:off x="4127" y="2384"/>
              <a:ext cx="313" cy="438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3146" y="2067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4092" y="2805"/>
              <a:ext cx="397" cy="41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3146" y="3502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 flipH="1">
              <a:off x="3664" y="3276"/>
              <a:ext cx="402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2371" y="2232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759" y="2348"/>
              <a:ext cx="33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3619" y="312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2860" y="3167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2792" y="2683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3819" y="3486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4194" y="215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54" name="Oval 22"/>
            <p:cNvSpPr>
              <a:spLocks noChangeArrowheads="1"/>
            </p:cNvSpPr>
            <p:nvPr/>
          </p:nvSpPr>
          <p:spPr bwMode="auto">
            <a:xfrm>
              <a:off x="4021" y="2726"/>
              <a:ext cx="539" cy="57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Oval 23"/>
            <p:cNvSpPr>
              <a:spLocks noChangeArrowheads="1"/>
            </p:cNvSpPr>
            <p:nvPr/>
          </p:nvSpPr>
          <p:spPr bwMode="auto">
            <a:xfrm>
              <a:off x="3075" y="1993"/>
              <a:ext cx="538" cy="57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Line 24"/>
            <p:cNvSpPr>
              <a:spLocks noChangeShapeType="1"/>
            </p:cNvSpPr>
            <p:nvPr/>
          </p:nvSpPr>
          <p:spPr bwMode="auto">
            <a:xfrm flipH="1">
              <a:off x="2657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7" name="Line 25"/>
            <p:cNvSpPr>
              <a:spLocks noChangeShapeType="1"/>
            </p:cNvSpPr>
            <p:nvPr/>
          </p:nvSpPr>
          <p:spPr bwMode="auto">
            <a:xfrm>
              <a:off x="2657" y="3196"/>
              <a:ext cx="403" cy="3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>
              <a:off x="3643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3248035" y="4411663"/>
            <a:ext cx="630237" cy="65405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2582872" y="4741863"/>
            <a:ext cx="43973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 flipV="1">
            <a:off x="4068772" y="4762500"/>
            <a:ext cx="368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4170372" y="4354513"/>
            <a:ext cx="30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000" b="1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2000" b="1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63" name="Oval 31"/>
          <p:cNvSpPr>
            <a:spLocks noChangeArrowheads="1"/>
          </p:cNvSpPr>
          <p:nvPr/>
        </p:nvSpPr>
        <p:spPr bwMode="auto">
          <a:xfrm>
            <a:off x="3133735" y="4281488"/>
            <a:ext cx="854075" cy="904875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4437072" y="3033713"/>
            <a:ext cx="30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000" b="1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2000" b="1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65" name="Freeform 33"/>
          <p:cNvSpPr>
            <a:spLocks/>
          </p:cNvSpPr>
          <p:nvPr/>
        </p:nvSpPr>
        <p:spPr bwMode="auto">
          <a:xfrm>
            <a:off x="4422785" y="3065463"/>
            <a:ext cx="1716087" cy="1417637"/>
          </a:xfrm>
          <a:custGeom>
            <a:avLst/>
            <a:gdLst/>
            <a:ahLst/>
            <a:cxnLst>
              <a:cxn ang="0">
                <a:pos x="1081" y="173"/>
              </a:cxn>
              <a:cxn ang="0">
                <a:pos x="569" y="29"/>
              </a:cxn>
              <a:cxn ang="0">
                <a:pos x="49" y="349"/>
              </a:cxn>
              <a:cxn ang="0">
                <a:pos x="273" y="893"/>
              </a:cxn>
            </a:cxnLst>
            <a:rect l="0" t="0" r="r" b="b"/>
            <a:pathLst>
              <a:path w="1081" h="893">
                <a:moveTo>
                  <a:pt x="1081" y="173"/>
                </a:moveTo>
                <a:cubicBezTo>
                  <a:pt x="911" y="86"/>
                  <a:pt x="741" y="0"/>
                  <a:pt x="569" y="29"/>
                </a:cubicBezTo>
                <a:cubicBezTo>
                  <a:pt x="397" y="58"/>
                  <a:pt x="98" y="205"/>
                  <a:pt x="49" y="349"/>
                </a:cubicBezTo>
                <a:cubicBezTo>
                  <a:pt x="0" y="493"/>
                  <a:pt x="236" y="802"/>
                  <a:pt x="273" y="893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6" name="Freeform 34"/>
          <p:cNvSpPr>
            <a:spLocks/>
          </p:cNvSpPr>
          <p:nvPr/>
        </p:nvSpPr>
        <p:spPr bwMode="auto">
          <a:xfrm>
            <a:off x="4830772" y="5194300"/>
            <a:ext cx="3562350" cy="1371600"/>
          </a:xfrm>
          <a:custGeom>
            <a:avLst/>
            <a:gdLst/>
            <a:ahLst/>
            <a:cxnLst>
              <a:cxn ang="0">
                <a:pos x="2128" y="88"/>
              </a:cxn>
              <a:cxn ang="0">
                <a:pos x="2128" y="616"/>
              </a:cxn>
              <a:cxn ang="0">
                <a:pos x="1432" y="848"/>
              </a:cxn>
              <a:cxn ang="0">
                <a:pos x="208" y="712"/>
              </a:cxn>
              <a:cxn ang="0">
                <a:pos x="184" y="0"/>
              </a:cxn>
            </a:cxnLst>
            <a:rect l="0" t="0" r="r" b="b"/>
            <a:pathLst>
              <a:path w="2244" h="864">
                <a:moveTo>
                  <a:pt x="2128" y="88"/>
                </a:moveTo>
                <a:cubicBezTo>
                  <a:pt x="2186" y="288"/>
                  <a:pt x="2244" y="489"/>
                  <a:pt x="2128" y="616"/>
                </a:cubicBezTo>
                <a:cubicBezTo>
                  <a:pt x="2012" y="743"/>
                  <a:pt x="1752" y="832"/>
                  <a:pt x="1432" y="848"/>
                </a:cubicBezTo>
                <a:cubicBezTo>
                  <a:pt x="1112" y="864"/>
                  <a:pt x="416" y="853"/>
                  <a:pt x="208" y="712"/>
                </a:cubicBezTo>
                <a:cubicBezTo>
                  <a:pt x="0" y="571"/>
                  <a:pt x="188" y="119"/>
                  <a:pt x="184" y="0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7" name="Text Box 35"/>
          <p:cNvSpPr txBox="1">
            <a:spLocks noChangeArrowheads="1"/>
          </p:cNvSpPr>
          <p:nvPr/>
        </p:nvSpPr>
        <p:spPr bwMode="auto">
          <a:xfrm>
            <a:off x="8310572" y="5434013"/>
            <a:ext cx="30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000" b="1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2000" b="1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42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/>
      <p:bldP spid="493572" grpId="0"/>
      <p:bldP spid="59" grpId="0" animBg="1"/>
      <p:bldP spid="60" grpId="0" animBg="1"/>
      <p:bldP spid="61" grpId="0" animBg="1"/>
      <p:bldP spid="62" grpId="0"/>
      <p:bldP spid="63" grpId="0" animBg="1"/>
      <p:bldP spid="64" grpId="0"/>
      <p:bldP spid="65" grpId="0" animBg="1"/>
      <p:bldP spid="66" grpId="0" animBg="1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0B15-4139-3148-A1FB-4E58B28A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tutorial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B5E9-7C90-EE47-92A8-382A83B9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Group:</a:t>
            </a:r>
            <a:r>
              <a:rPr lang="zh-CN" altLang="en-US" dirty="0"/>
              <a:t> </a:t>
            </a:r>
            <a:r>
              <a:rPr lang="en-AU" altLang="zh-CN" dirty="0"/>
              <a:t>conversions between DFA/NFAs and languages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zh-CN" altLang="en-US" dirty="0"/>
              <a:t> </a:t>
            </a:r>
            <a:r>
              <a:rPr lang="en-US" altLang="zh-CN" dirty="0"/>
              <a:t>Group:</a:t>
            </a:r>
            <a:r>
              <a:rPr lang="zh-CN" altLang="en-US" dirty="0"/>
              <a:t> </a:t>
            </a:r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  <a:r>
              <a:rPr lang="zh-CN" altLang="en-US" dirty="0"/>
              <a:t> </a:t>
            </a:r>
            <a:r>
              <a:rPr lang="en-US" altLang="zh-CN" dirty="0"/>
              <a:t>(for</a:t>
            </a:r>
            <a:r>
              <a:rPr lang="zh-CN" altLang="en-US" dirty="0"/>
              <a:t> </a:t>
            </a:r>
            <a:r>
              <a:rPr lang="en-US" altLang="zh-CN" dirty="0"/>
              <a:t>union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intersection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languages)</a:t>
            </a:r>
          </a:p>
          <a:p>
            <a:r>
              <a:rPr lang="en-US" altLang="zh-CN"/>
              <a:t>3</a:t>
            </a:r>
            <a:r>
              <a:rPr lang="en-US" altLang="zh-CN" baseline="30000"/>
              <a:t>rd</a:t>
            </a:r>
            <a:r>
              <a:rPr lang="zh-CN" altLang="en-US"/>
              <a:t> </a:t>
            </a:r>
            <a:r>
              <a:rPr lang="en-US" altLang="zh-CN" dirty="0"/>
              <a:t>Group:</a:t>
            </a:r>
            <a:r>
              <a:rPr lang="zh-CN" altLang="en-US" dirty="0"/>
              <a:t> </a:t>
            </a:r>
            <a:r>
              <a:rPr lang="en-US" altLang="zh-CN" dirty="0"/>
              <a:t>peculiar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NFAs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45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2"/>
          <p:cNvSpPr txBox="1">
            <a:spLocks noChangeArrowheads="1"/>
          </p:cNvSpPr>
          <p:nvPr/>
        </p:nvSpPr>
        <p:spPr bwMode="auto">
          <a:xfrm>
            <a:off x="1975842" y="184805"/>
            <a:ext cx="445025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chemeClr val="tx2"/>
                </a:solidFill>
                <a:latin typeface="+mn-lt"/>
                <a:cs typeface="+mn-cs"/>
              </a:rPr>
              <a:t>Formally, the construction is:</a:t>
            </a:r>
          </a:p>
        </p:txBody>
      </p:sp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1975841" y="771525"/>
            <a:ext cx="45945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chemeClr val="tx2"/>
                </a:solidFill>
                <a:latin typeface="+mn-lt"/>
                <a:cs typeface="+mn-cs"/>
              </a:rPr>
              <a:t>Input: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 DFA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M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 = (Q, </a:t>
            </a:r>
            <a:r>
              <a:rPr lang="el-GR" sz="2800" dirty="0">
                <a:solidFill>
                  <a:srgbClr val="FFFFFF"/>
                </a:solidFill>
                <a:latin typeface="+mn-lt"/>
                <a:cs typeface="Arial" pitchFamily="34" charset="0"/>
              </a:rPr>
              <a:t>Σ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</a:rPr>
              <a:t>,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, 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1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, F) 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1975842" y="1406525"/>
            <a:ext cx="513153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chemeClr val="tx2"/>
                </a:solidFill>
                <a:latin typeface="+mn-lt"/>
                <a:cs typeface="+mn-cs"/>
              </a:rPr>
              <a:t>Output: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NFA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+mn-cs"/>
              </a:rPr>
              <a:t>N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 = (Q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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l-GR" sz="2800" dirty="0">
                <a:solidFill>
                  <a:srgbClr val="FFFFFF"/>
                </a:solidFill>
                <a:latin typeface="+mn-lt"/>
                <a:cs typeface="Arial" pitchFamily="34" charset="0"/>
              </a:rPr>
              <a:t>Σ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</a:rPr>
              <a:t>,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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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, 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, F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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) </a:t>
            </a: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3388787" y="2092325"/>
            <a:ext cx="204575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>
                <a:solidFill>
                  <a:srgbClr val="FFFFFF"/>
                </a:solidFill>
                <a:latin typeface="+mn-lt"/>
                <a:cs typeface="+mn-cs"/>
              </a:rPr>
              <a:t>Q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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</a:rPr>
              <a:t> = Q 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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</a:rPr>
              <a:t> {</a:t>
            </a:r>
            <a:r>
              <a:rPr lang="en-US" sz="280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q</a:t>
            </a:r>
            <a:r>
              <a:rPr lang="en-US" sz="2800" baseline="-2500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0</a:t>
            </a:r>
            <a:r>
              <a:rPr lang="en-US" sz="280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}</a:t>
            </a:r>
            <a:endParaRPr lang="en-US" sz="2800" baseline="-25000">
              <a:solidFill>
                <a:srgbClr val="FFFFFF"/>
              </a:solidFill>
              <a:latin typeface="+mn-lt"/>
              <a:cs typeface="Arial" pitchFamily="34" charset="0"/>
              <a:sym typeface="Symbol" pitchFamily="18" charset="2"/>
            </a:endParaRPr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3398885" y="2663825"/>
            <a:ext cx="19271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>
                <a:solidFill>
                  <a:srgbClr val="FFFFFF"/>
                </a:solidFill>
                <a:latin typeface="+mn-lt"/>
                <a:cs typeface="+mn-cs"/>
              </a:rPr>
              <a:t>F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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</a:rPr>
              <a:t> = F 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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</a:rPr>
              <a:t> {</a:t>
            </a:r>
            <a:r>
              <a:rPr lang="en-US" sz="280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q</a:t>
            </a:r>
            <a:r>
              <a:rPr lang="en-US" sz="2800" baseline="-2500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0</a:t>
            </a:r>
            <a:r>
              <a:rPr lang="en-US" sz="280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}</a:t>
            </a:r>
            <a:endParaRPr lang="en-US" sz="2800" baseline="-25000">
              <a:solidFill>
                <a:srgbClr val="FFFFFF"/>
              </a:solidFill>
              <a:latin typeface="+mn-lt"/>
              <a:cs typeface="Arial" pitchFamily="34" charset="0"/>
              <a:sym typeface="Symbol" pitchFamily="18" charset="2"/>
            </a:endParaRP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2378159" y="4657725"/>
            <a:ext cx="14269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(q,a) = 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4348164" y="3438525"/>
            <a:ext cx="140775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sym typeface="Symbol" pitchFamily="18" charset="2"/>
              </a:rPr>
              <a:t>{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(</a:t>
            </a:r>
            <a:r>
              <a:rPr lang="en-US" sz="2800" dirty="0" err="1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q,a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)</a:t>
            </a:r>
            <a:r>
              <a:rPr lang="en-US" sz="2800" dirty="0">
                <a:solidFill>
                  <a:srgbClr val="FFFFFF"/>
                </a:solidFill>
                <a:sym typeface="Symbol" pitchFamily="18" charset="2"/>
              </a:rPr>
              <a:t>}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  <a:sym typeface="Symbol" pitchFamily="18" charset="2"/>
            </a:endParaRP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4348164" y="4021138"/>
            <a:ext cx="6880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{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1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}</a:t>
            </a:r>
            <a:endParaRPr lang="en-US" sz="2800" dirty="0">
              <a:solidFill>
                <a:srgbClr val="FFFFFF"/>
              </a:solidFill>
              <a:latin typeface="+mn-lt"/>
              <a:cs typeface="Arial" pitchFamily="34" charset="0"/>
              <a:sym typeface="Symbol" pitchFamily="18" charset="2"/>
            </a:endParaRPr>
          </a:p>
        </p:txBody>
      </p:sp>
      <p:sp>
        <p:nvSpPr>
          <p:cNvPr id="494602" name="Text Box 10"/>
          <p:cNvSpPr txBox="1">
            <a:spLocks noChangeArrowheads="1"/>
          </p:cNvSpPr>
          <p:nvPr/>
        </p:nvSpPr>
        <p:spPr bwMode="auto">
          <a:xfrm>
            <a:off x="4348164" y="4635500"/>
            <a:ext cx="6880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{</a:t>
            </a:r>
            <a:r>
              <a:rPr lang="en-US" sz="280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q</a:t>
            </a:r>
            <a:r>
              <a:rPr lang="en-US" sz="2800" baseline="-2500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1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}</a:t>
            </a:r>
            <a:endParaRPr lang="en-US" sz="2800">
              <a:solidFill>
                <a:srgbClr val="FFFFFF"/>
              </a:solidFill>
              <a:latin typeface="+mn-lt"/>
              <a:cs typeface="Arial" pitchFamily="34" charset="0"/>
              <a:sym typeface="Symbol" pitchFamily="18" charset="2"/>
            </a:endParaRPr>
          </a:p>
        </p:txBody>
      </p:sp>
      <p:sp>
        <p:nvSpPr>
          <p:cNvPr id="494603" name="Text Box 11"/>
          <p:cNvSpPr txBox="1">
            <a:spLocks noChangeArrowheads="1"/>
          </p:cNvSpPr>
          <p:nvPr/>
        </p:nvSpPr>
        <p:spPr bwMode="auto">
          <a:xfrm>
            <a:off x="4348163" y="5254626"/>
            <a:ext cx="5762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 </a:t>
            </a:r>
            <a:endParaRPr lang="en-US" sz="2800">
              <a:solidFill>
                <a:srgbClr val="FFFFFF"/>
              </a:solidFill>
              <a:latin typeface="+mn-lt"/>
              <a:cs typeface="Arial" pitchFamily="34" charset="0"/>
              <a:sym typeface="Symbol" pitchFamily="18" charset="2"/>
            </a:endParaRPr>
          </a:p>
        </p:txBody>
      </p:sp>
      <p:sp>
        <p:nvSpPr>
          <p:cNvPr id="494605" name="Text Box 13"/>
          <p:cNvSpPr txBox="1">
            <a:spLocks noChangeArrowheads="1"/>
          </p:cNvSpPr>
          <p:nvPr/>
        </p:nvSpPr>
        <p:spPr bwMode="auto">
          <a:xfrm>
            <a:off x="6433049" y="3476625"/>
            <a:ext cx="26116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if q  Q and a ≠ </a:t>
            </a:r>
            <a:r>
              <a:rPr lang="el-GR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ε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  <a:sym typeface="Symbol" pitchFamily="18" charset="2"/>
            </a:endParaRPr>
          </a:p>
        </p:txBody>
      </p:sp>
      <p:sp>
        <p:nvSpPr>
          <p:cNvPr id="494606" name="Text Box 14"/>
          <p:cNvSpPr txBox="1">
            <a:spLocks noChangeArrowheads="1"/>
          </p:cNvSpPr>
          <p:nvPr/>
        </p:nvSpPr>
        <p:spPr bwMode="auto">
          <a:xfrm>
            <a:off x="6432793" y="4017963"/>
            <a:ext cx="262924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if q  F and a = </a:t>
            </a:r>
            <a:r>
              <a:rPr lang="el-GR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ε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 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94607" name="Text Box 15"/>
          <p:cNvSpPr txBox="1">
            <a:spLocks noChangeArrowheads="1"/>
          </p:cNvSpPr>
          <p:nvPr/>
        </p:nvSpPr>
        <p:spPr bwMode="auto">
          <a:xfrm>
            <a:off x="6489700" y="4619625"/>
            <a:ext cx="2603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if q = q</a:t>
            </a:r>
            <a:r>
              <a:rPr lang="en-US" sz="2800" baseline="-250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0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 and a </a:t>
            </a:r>
            <a:r>
              <a:rPr lang="en-US" sz="280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= </a:t>
            </a:r>
            <a:r>
              <a:rPr lang="el-GR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ε</a:t>
            </a:r>
            <a:r>
              <a:rPr lang="en-US" sz="2800">
                <a:solidFill>
                  <a:srgbClr val="FFFFFF"/>
                </a:solidFill>
                <a:latin typeface="+mn-lt"/>
                <a:cs typeface="Arial" pitchFamily="34" charset="0"/>
                <a:sym typeface="Symbol" pitchFamily="18" charset="2"/>
              </a:rPr>
              <a:t> </a:t>
            </a:r>
            <a:endParaRPr lang="en-US" sz="28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94608" name="Text Box 16"/>
          <p:cNvSpPr txBox="1">
            <a:spLocks noChangeArrowheads="1"/>
          </p:cNvSpPr>
          <p:nvPr/>
        </p:nvSpPr>
        <p:spPr bwMode="auto">
          <a:xfrm>
            <a:off x="6489700" y="5221288"/>
            <a:ext cx="26035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if q = q</a:t>
            </a:r>
            <a:r>
              <a:rPr lang="en-US" sz="2800" baseline="-250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0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 and a ≠ </a:t>
            </a:r>
            <a:r>
              <a:rPr lang="el-GR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ε</a:t>
            </a: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 </a:t>
            </a:r>
            <a:endParaRPr lang="en-US" sz="28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94609" name="Text Box 17"/>
          <p:cNvSpPr txBox="1">
            <a:spLocks noChangeArrowheads="1"/>
          </p:cNvSpPr>
          <p:nvPr/>
        </p:nvSpPr>
        <p:spPr bwMode="auto">
          <a:xfrm>
            <a:off x="4348163" y="5826126"/>
            <a:ext cx="5762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 </a:t>
            </a:r>
            <a:endParaRPr lang="en-US" sz="2800">
              <a:solidFill>
                <a:srgbClr val="FFFFFF"/>
              </a:solidFill>
              <a:latin typeface="+mn-lt"/>
              <a:cs typeface="Arial" pitchFamily="34" charset="0"/>
              <a:sym typeface="Symbol" pitchFamily="18" charset="2"/>
            </a:endParaRPr>
          </a:p>
        </p:txBody>
      </p:sp>
      <p:sp>
        <p:nvSpPr>
          <p:cNvPr id="494610" name="Text Box 18"/>
          <p:cNvSpPr txBox="1">
            <a:spLocks noChangeArrowheads="1"/>
          </p:cNvSpPr>
          <p:nvPr/>
        </p:nvSpPr>
        <p:spPr bwMode="auto">
          <a:xfrm>
            <a:off x="6473825" y="5780088"/>
            <a:ext cx="7601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>
                <a:solidFill>
                  <a:srgbClr val="FFFFFF"/>
                </a:solidFill>
                <a:latin typeface="+mn-lt"/>
                <a:cs typeface="+mn-cs"/>
              </a:rPr>
              <a:t>else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115" y="3438526"/>
            <a:ext cx="432854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7" grpId="0"/>
      <p:bldP spid="494598" grpId="0"/>
      <p:bldP spid="494599" grpId="0"/>
      <p:bldP spid="494600" grpId="0"/>
      <p:bldP spid="494601" grpId="0"/>
      <p:bldP spid="494602" grpId="0"/>
      <p:bldP spid="494603" grpId="0"/>
      <p:bldP spid="494605" grpId="0"/>
      <p:bldP spid="494606" grpId="0"/>
      <p:bldP spid="494607" grpId="0"/>
      <p:bldP spid="494608" grpId="0"/>
      <p:bldP spid="494609" grpId="0"/>
      <p:bldP spid="4946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A2FC-86BD-B944-A7D0-2AEF8CB0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Summarising closure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29AD25-95FB-844C-B9F0-009C0EA467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Regular languages are closed under the following operations:</a:t>
                </a:r>
              </a:p>
              <a:p>
                <a:r>
                  <a:rPr lang="en-AU" dirty="0"/>
                  <a:t>Union: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AU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or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;</a:t>
                </a:r>
              </a:p>
              <a:p>
                <a:r>
                  <a:rPr lang="en-AU" dirty="0"/>
                  <a:t>Intersection: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;</a:t>
                </a:r>
              </a:p>
              <a:p>
                <a:r>
                  <a:rPr lang="en-AU" dirty="0"/>
                  <a:t>Complement: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;</a:t>
                </a:r>
              </a:p>
              <a:p>
                <a:r>
                  <a:rPr lang="en-AU" dirty="0"/>
                  <a:t>Reverse: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;</a:t>
                </a:r>
              </a:p>
              <a:p>
                <a:r>
                  <a:rPr lang="en-AU" dirty="0"/>
                  <a:t>Concatenation: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;</a:t>
                </a:r>
              </a:p>
              <a:p>
                <a:r>
                  <a:rPr lang="en-AU" dirty="0"/>
                  <a:t>Star: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29AD25-95FB-844C-B9F0-009C0EA467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8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706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3738-1871-A44B-A186-1B52E258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6955F-BF57-D948-A5FE-4F27D583C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Take a rest, ask questions, or grab a coffee </a:t>
            </a:r>
            <a:r>
              <a:rPr lang="en-AU" dirty="0">
                <a:sym typeface="Wingdings" pitchFamily="2" charset="2"/>
              </a:rPr>
              <a:t>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7316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132E0-B776-C141-896C-5297F84B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expressions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5DABB-2DBE-2841-A76F-CD1BEACCA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065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A517D2-1466-3248-9A3E-B382971D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Describing regular languages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D67468-7F5C-D545-B650-85476FA79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Two main characters of our story so far: </a:t>
            </a:r>
            <a:r>
              <a:rPr lang="en-US" altLang="zh-CN" dirty="0">
                <a:solidFill>
                  <a:schemeClr val="accent2"/>
                </a:solidFill>
              </a:rPr>
              <a:t>r</a:t>
            </a:r>
            <a:r>
              <a:rPr lang="en-AU" dirty="0" err="1">
                <a:solidFill>
                  <a:schemeClr val="accent2"/>
                </a:solidFill>
              </a:rPr>
              <a:t>egular</a:t>
            </a:r>
            <a:r>
              <a:rPr lang="en-AU" dirty="0">
                <a:solidFill>
                  <a:schemeClr val="accent2"/>
                </a:solidFill>
              </a:rPr>
              <a:t> languages</a:t>
            </a:r>
            <a:r>
              <a:rPr lang="en-AU" dirty="0"/>
              <a:t> and (deterministic or nondeterministic) </a:t>
            </a:r>
            <a:r>
              <a:rPr lang="en-AU" dirty="0">
                <a:solidFill>
                  <a:srgbClr val="00B050"/>
                </a:solidFill>
              </a:rPr>
              <a:t>finite automata</a:t>
            </a:r>
          </a:p>
          <a:p>
            <a:r>
              <a:rPr lang="en-AU" dirty="0"/>
              <a:t>Today we study the question</a:t>
            </a:r>
          </a:p>
          <a:p>
            <a:pPr marL="0" indent="0" algn="ctr">
              <a:buNone/>
            </a:pPr>
            <a:r>
              <a:rPr lang="en-AU" dirty="0">
                <a:solidFill>
                  <a:srgbClr val="FF0000"/>
                </a:solidFill>
              </a:rPr>
              <a:t>How to describe a regular language?</a:t>
            </a:r>
          </a:p>
          <a:p>
            <a:r>
              <a:rPr lang="en-AU" dirty="0"/>
              <a:t>Of course, finite automata is one approach to describe it</a:t>
            </a:r>
          </a:p>
          <a:p>
            <a:r>
              <a:rPr lang="en-AU" dirty="0"/>
              <a:t>But it is not so convenient:</a:t>
            </a:r>
          </a:p>
          <a:p>
            <a:pPr lvl="1"/>
            <a:r>
              <a:rPr lang="en-AU" dirty="0"/>
              <a:t>The transition function is not very intuitive</a:t>
            </a:r>
          </a:p>
          <a:p>
            <a:pPr lvl="1"/>
            <a:r>
              <a:rPr lang="en-AU" dirty="0"/>
              <a:t>The diagram is difficult to write down in plain language</a:t>
            </a:r>
          </a:p>
          <a:p>
            <a:r>
              <a:rPr lang="en-AU" dirty="0"/>
              <a:t>Luckily, there is a compact and precise way!</a:t>
            </a:r>
          </a:p>
        </p:txBody>
      </p:sp>
    </p:spTree>
    <p:extLst>
      <p:ext uri="{BB962C8B-B14F-4D97-AF65-F5344CB8AC3E}">
        <p14:creationId xmlns:p14="http://schemas.microsoft.com/office/powerpoint/2010/main" val="6681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BC1D-B0CA-0845-8660-639E0982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expressions: motivations and uses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F7A3C-888D-C04C-823F-F919ECBDF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This approach is called </a:t>
                </a:r>
                <a:r>
                  <a:rPr lang="en-AU" dirty="0">
                    <a:solidFill>
                      <a:schemeClr val="accent2"/>
                    </a:solidFill>
                  </a:rPr>
                  <a:t>regular expressions</a:t>
                </a:r>
                <a:r>
                  <a:rPr lang="en-AU" dirty="0"/>
                  <a:t> (regexp)</a:t>
                </a:r>
              </a:p>
              <a:p>
                <a:r>
                  <a:rPr lang="en-AU" dirty="0"/>
                  <a:t>As mentioned, one motivation is to describe regular languages</a:t>
                </a:r>
              </a:p>
              <a:p>
                <a:r>
                  <a:rPr lang="en-AU" dirty="0"/>
                  <a:t>It can also be compared with </a:t>
                </a:r>
                <a:r>
                  <a:rPr lang="en-AU" dirty="0">
                    <a:solidFill>
                      <a:srgbClr val="00B050"/>
                    </a:solidFill>
                  </a:rPr>
                  <a:t>arithmetic expressions</a:t>
                </a:r>
              </a:p>
              <a:p>
                <a:pPr lvl="1"/>
                <a:r>
                  <a:rPr lang="en-AU" dirty="0"/>
                  <a:t>Arithmetic: use operations on numbers (+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/>
                  <a:t>) to build expressions like (5+3)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dirty="0"/>
                  <a:t>4</a:t>
                </a:r>
              </a:p>
              <a:p>
                <a:pPr lvl="1"/>
                <a:r>
                  <a:rPr lang="en-AU" dirty="0"/>
                  <a:t>Operations on languages?</a:t>
                </a:r>
              </a:p>
              <a:p>
                <a:r>
                  <a:rPr lang="en-AU" dirty="0"/>
                  <a:t>In the last lecture, we see </a:t>
                </a:r>
                <a:r>
                  <a:rPr lang="en-AU" dirty="0">
                    <a:solidFill>
                      <a:schemeClr val="accent2"/>
                    </a:solidFill>
                  </a:rPr>
                  <a:t>six operations</a:t>
                </a:r>
                <a:r>
                  <a:rPr lang="en-AU" dirty="0"/>
                  <a:t> on languages: union, intersection, complement, reverse, concatenation, and star</a:t>
                </a:r>
              </a:p>
              <a:p>
                <a:r>
                  <a:rPr lang="en-AU" dirty="0"/>
                  <a:t>Useful in text search (editors, Unix), compilers (lexical analysis)…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F7A3C-888D-C04C-823F-F919ECBDF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59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E986-E8FA-7B4A-BB2A-8EF5C5F7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expressions: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765C6-8619-024F-8C70-7AAD89258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dirty="0"/>
                  <a:t>Regular expressions (regexp) are defined </a:t>
                </a:r>
                <a:r>
                  <a:rPr lang="en-AU" dirty="0">
                    <a:solidFill>
                      <a:schemeClr val="accent2"/>
                    </a:solidFill>
                  </a:rPr>
                  <a:t>inductively</a:t>
                </a:r>
                <a:r>
                  <a:rPr lang="en-AU" dirty="0"/>
                  <a:t> as follows. </a:t>
                </a:r>
              </a:p>
              <a:p>
                <a:r>
                  <a:rPr lang="en-AU" dirty="0"/>
                  <a:t>Fix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Base cases: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∅,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any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 are regexp</a:t>
                </a:r>
              </a:p>
              <a:p>
                <a:r>
                  <a:rPr lang="en-AU" dirty="0"/>
                  <a:t>Inductive step: If R and S are regexps, then </a:t>
                </a:r>
              </a:p>
              <a:p>
                <a:pPr marL="0" indent="0" algn="ctr">
                  <a:buNone/>
                </a:pPr>
                <a:r>
                  <a:rPr lang="en-AU" dirty="0"/>
                  <a:t>(RS), (R+S), (R)*</a:t>
                </a:r>
              </a:p>
              <a:p>
                <a:pPr marL="0" indent="0">
                  <a:buNone/>
                </a:pPr>
                <a:r>
                  <a:rPr lang="en-AU" dirty="0"/>
                  <a:t>   are regexps.</a:t>
                </a:r>
              </a:p>
              <a:p>
                <a:r>
                  <a:rPr lang="en-AU" dirty="0"/>
                  <a:t>Examples: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, 0, (1)*, (0+1)*, ((((0)*1)*1) + (10))</a:t>
                </a:r>
              </a:p>
              <a:p>
                <a:r>
                  <a:rPr lang="en-AU" dirty="0"/>
                  <a:t>Precedence order: first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AU" dirty="0"/>
                  <a:t>, then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AU" dirty="0"/>
                  <a:t>, then +</a:t>
                </a:r>
              </a:p>
              <a:p>
                <a:r>
                  <a:rPr lang="en-AU" dirty="0"/>
                  <a:t>Example: R*S+T=((R*)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AU" dirty="0"/>
                  <a:t>S)+T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765C6-8619-024F-8C70-7AAD89258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4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C3A0-F8E0-5949-A98D-AADD54DC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expressions: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4F2F1-8E8D-8148-A683-3226FF5F8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AU" dirty="0">
                    <a:latin typeface="Cambria Math" panose="02040503050406030204" pitchFamily="18" charset="0"/>
                  </a:rPr>
                  <a:t>Base cases:</a:t>
                </a:r>
                <a:endParaRPr lang="en-AU" b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represents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A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represents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A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represents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AU" dirty="0"/>
              </a:p>
              <a:p>
                <a:r>
                  <a:rPr lang="en-AU" dirty="0"/>
                  <a:t>Inductive step: If R represents L and S represents M, then</a:t>
                </a:r>
              </a:p>
              <a:p>
                <a:pPr marL="0" indent="0" algn="ctr">
                  <a:buNone/>
                </a:pPr>
                <a:r>
                  <a:rPr lang="en-AU" dirty="0"/>
                  <a:t>RS </a:t>
                </a:r>
                <a:r>
                  <a:rPr lang="en-AU" dirty="0">
                    <a:solidFill>
                      <a:srgbClr val="00B050"/>
                    </a:solidFill>
                  </a:rPr>
                  <a:t>represents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AU" dirty="0"/>
              </a:p>
              <a:p>
                <a:pPr marL="0" indent="0" algn="ctr">
                  <a:buNone/>
                </a:pPr>
                <a:r>
                  <a:rPr lang="en-AU" dirty="0"/>
                  <a:t>R+S </a:t>
                </a:r>
                <a:r>
                  <a:rPr lang="en-AU" dirty="0">
                    <a:solidFill>
                      <a:srgbClr val="00B050"/>
                    </a:solidFill>
                  </a:rPr>
                  <a:t>represents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AU" dirty="0"/>
              </a:p>
              <a:p>
                <a:pPr marL="0" indent="0" algn="ctr">
                  <a:buNone/>
                </a:pPr>
                <a:r>
                  <a:rPr lang="en-AU" dirty="0"/>
                  <a:t>R* </a:t>
                </a:r>
                <a:r>
                  <a:rPr lang="en-AU" dirty="0">
                    <a:solidFill>
                      <a:srgbClr val="00B050"/>
                    </a:solidFill>
                  </a:rPr>
                  <a:t>represents</a:t>
                </a:r>
                <a:r>
                  <a:rPr lang="en-AU" dirty="0"/>
                  <a:t> L*</a:t>
                </a:r>
              </a:p>
              <a:p>
                <a:r>
                  <a:rPr lang="en-AU" dirty="0"/>
                  <a:t>Example: (10 + 0*1) represents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{10}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∪{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1 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4F2F1-8E8D-8148-A683-3226FF5F8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2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7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9871-2A27-1A4D-8074-1F6BB5E1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expressions and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70D5B-1FB1-2A49-B450-15009ADF9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For a regexp R, let L(R) be the language it represents</a:t>
                </a:r>
              </a:p>
              <a:p>
                <a:pPr marL="0" indent="0">
                  <a:buNone/>
                </a:pPr>
                <a:r>
                  <a:rPr lang="en-AU" b="1" dirty="0"/>
                  <a:t>Def</a:t>
                </a:r>
                <a:r>
                  <a:rPr lang="en-AU" dirty="0"/>
                  <a:t>. A string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 is </a:t>
                </a:r>
                <a:r>
                  <a:rPr lang="en-AU" dirty="0">
                    <a:solidFill>
                      <a:schemeClr val="accent2"/>
                    </a:solidFill>
                  </a:rPr>
                  <a:t>accepted</a:t>
                </a:r>
                <a:r>
                  <a:rPr lang="en-AU" dirty="0"/>
                  <a:t> by R, or w </a:t>
                </a:r>
                <a:r>
                  <a:rPr lang="en-AU" dirty="0">
                    <a:solidFill>
                      <a:schemeClr val="accent2"/>
                    </a:solidFill>
                  </a:rPr>
                  <a:t>matches</a:t>
                </a:r>
                <a:r>
                  <a:rPr lang="en-AU" dirty="0"/>
                  <a:t> R, 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b="1" dirty="0"/>
                  <a:t>Example</a:t>
                </a:r>
                <a:r>
                  <a:rPr lang="en-AU" dirty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0, 010, and 01010 match (01)*0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110101110101100 matches (0+1)*0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70D5B-1FB1-2A49-B450-15009ADF9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D768-4616-AB4E-82F5-CE670BCA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regexps to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192A90-8446-C241-9312-B2C433C1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={0, 1}</m:t>
                    </m:r>
                  </m:oMath>
                </a14:m>
                <a:endParaRPr lang="en-AU" dirty="0"/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r=(0 + 1)*001(0 + 1)*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: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Polling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time!</a:t>
                </a:r>
                <a:endParaRPr lang="en-AU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AU" dirty="0"/>
                  <a:t>strings with 001 as a substring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s=0*+ (0*10*10*10*)*</a:t>
                </a:r>
              </a:p>
              <a:p>
                <a:pPr marL="0" indent="0" algn="ctr">
                  <a:buNone/>
                </a:pPr>
                <a:r>
                  <a:rPr lang="en-AU" dirty="0"/>
                  <a:t>strings with a number of 1s divisible by 3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t=(</a:t>
                </a:r>
                <a:r>
                  <a:rPr lang="el-GR" dirty="0">
                    <a:solidFill>
                      <a:schemeClr val="accent2"/>
                    </a:solidFill>
                  </a:rPr>
                  <a:t>ε</a:t>
                </a:r>
                <a:r>
                  <a:rPr lang="en-AU" dirty="0">
                    <a:solidFill>
                      <a:schemeClr val="accent2"/>
                    </a:solidFill>
                  </a:rPr>
                  <a:t> + 0)(1 + 10)*</a:t>
                </a:r>
              </a:p>
              <a:p>
                <a:pPr marL="0" indent="0" algn="ctr">
                  <a:buNone/>
                </a:pPr>
                <a:r>
                  <a:rPr lang="en-AU" dirty="0"/>
                  <a:t>strings without two consecutive 0s</a:t>
                </a:r>
              </a:p>
              <a:p>
                <a:pPr marL="0" indent="0" algn="ctr">
                  <a:buNone/>
                </a:pPr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192A90-8446-C241-9312-B2C433C1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2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589B-C044-3742-9E38-2969BE5A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today’s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31A15-DB29-7545-91F0-4018314F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US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explanation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assignment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AU" altLang="zh-CN" dirty="0"/>
          </a:p>
          <a:p>
            <a:r>
              <a:rPr lang="en-US" altLang="zh-CN" dirty="0"/>
              <a:t>Nondeterministic</a:t>
            </a:r>
            <a:r>
              <a:rPr lang="zh-CN" altLang="en-US" dirty="0"/>
              <a:t> </a:t>
            </a:r>
            <a:r>
              <a:rPr lang="en-US" altLang="zh-CN" dirty="0"/>
              <a:t>finite</a:t>
            </a:r>
            <a:r>
              <a:rPr lang="zh-CN" altLang="en-US" dirty="0"/>
              <a:t> </a:t>
            </a:r>
            <a:r>
              <a:rPr lang="en-US" altLang="zh-CN" dirty="0"/>
              <a:t>automata: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examples;</a:t>
            </a:r>
            <a:r>
              <a:rPr lang="zh-CN" altLang="en-US" dirty="0"/>
              <a:t> </a:t>
            </a:r>
            <a:r>
              <a:rPr lang="en-US" altLang="zh-CN" dirty="0"/>
              <a:t>formal</a:t>
            </a:r>
            <a:r>
              <a:rPr lang="zh-CN" altLang="en-US" dirty="0"/>
              <a:t> </a:t>
            </a:r>
            <a:r>
              <a:rPr lang="en-US" altLang="zh-CN" dirty="0"/>
              <a:t>definitions</a:t>
            </a:r>
          </a:p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NFA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DFA: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powerset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</a:p>
          <a:p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expressions</a:t>
            </a:r>
            <a:endParaRPr lang="en-AU" altLang="zh-CN" dirty="0"/>
          </a:p>
          <a:p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1545997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D2430-ABD1-7C4C-A740-17BCCA4C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language to regexps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9EC96-9DCB-E544-8D1F-21283B28F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={0, 1}</m:t>
                    </m:r>
                  </m:oMath>
                </a14:m>
                <a:endParaRPr lang="en-AU" dirty="0"/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A={ w : w has a single 1}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: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Polling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time!</a:t>
                </a:r>
                <a:endParaRPr lang="en-AU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AU" dirty="0"/>
                  <a:t>0*10*</a:t>
                </a: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B={ w : w contains 001}</a:t>
                </a:r>
              </a:p>
              <a:p>
                <a:pPr marL="0" indent="0" algn="ctr">
                  <a:buNone/>
                </a:pPr>
                <a:r>
                  <a:rPr lang="en-AU" dirty="0"/>
                  <a:t>(0+1)*001(0+1)*</a:t>
                </a: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C={ w | w = </a:t>
                </a:r>
                <a:r>
                  <a:rPr lang="el-GR" dirty="0">
                    <a:solidFill>
                      <a:srgbClr val="00B050"/>
                    </a:solidFill>
                  </a:rPr>
                  <a:t>ε </a:t>
                </a:r>
                <a:r>
                  <a:rPr lang="en-AU" dirty="0">
                    <a:solidFill>
                      <a:srgbClr val="00B050"/>
                    </a:solidFill>
                  </a:rPr>
                  <a:t>or every odd position in w is a 1 }</a:t>
                </a:r>
              </a:p>
              <a:p>
                <a:pPr marL="0" indent="0" algn="ctr">
                  <a:buNone/>
                </a:pPr>
                <a:r>
                  <a:rPr lang="el-GR" dirty="0"/>
                  <a:t>(1(0 + 1))*(1 + ε)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9EC96-9DCB-E544-8D1F-21283B28F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5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39671B-676C-814C-A56A-D51AF8E3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expressions and regular languages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1BF35-9B03-3D47-9DCA-B84F87E7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136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B36C-796E-7148-B3D1-A24A2184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languages and 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8F6474-1A86-794B-89C9-0A92EBBBB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As theirs name suggest, we actually have…</a:t>
                </a:r>
              </a:p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L can be represented by a </a:t>
                </a:r>
                <a:r>
                  <a:rPr lang="en-AU" dirty="0">
                    <a:solidFill>
                      <a:schemeClr val="accent2"/>
                    </a:solidFill>
                  </a:rPr>
                  <a:t>regexp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L is </a:t>
                </a:r>
                <a:r>
                  <a:rPr lang="en-AU" dirty="0">
                    <a:solidFill>
                      <a:srgbClr val="00B050"/>
                    </a:solidFill>
                  </a:rPr>
                  <a:t>regular</a:t>
                </a:r>
                <a:r>
                  <a:rPr lang="en-AU" dirty="0"/>
                  <a:t>.</a:t>
                </a:r>
              </a:p>
              <a:p>
                <a:r>
                  <a:rPr lang="en-AU" dirty="0"/>
                  <a:t>The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/>
                  <a:t> direction: This is the easy direction.</a:t>
                </a:r>
                <a:r>
                  <a:rPr lang="zh-CN" altLang="en-US" dirty="0"/>
                  <a:t> </a:t>
                </a:r>
                <a:r>
                  <a:rPr lang="en-AU" dirty="0"/>
                  <a:t>Why?</a:t>
                </a:r>
              </a:p>
              <a:p>
                <a:r>
                  <a:rPr lang="en-AU" dirty="0"/>
                  <a:t>Because regular languages are closed under union, concatenation, and star!</a:t>
                </a:r>
              </a:p>
              <a:p>
                <a:r>
                  <a:rPr lang="en-AU" dirty="0"/>
                  <a:t>How to write it formally?</a:t>
                </a:r>
              </a:p>
              <a:p>
                <a:r>
                  <a:rPr lang="en-AU" dirty="0"/>
                  <a:t>Proof by induction: induction on the length of regular expressions…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8F6474-1A86-794B-89C9-0A92EBBBB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A2AD-1883-394A-9FAC-EDBBA02D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NFA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regexp</a:t>
            </a:r>
            <a:endParaRPr lang="en-AU" dirty="0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9294383B-5E83-2847-833D-CB0FA3320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880" y="1703388"/>
            <a:ext cx="43001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Base Cases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(R has length 1):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0ED34E1B-8110-024E-9F15-0B9BFF589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293" y="2409825"/>
            <a:ext cx="99899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R =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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7DBAA341-77F4-D742-BC40-085C5A7CD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551" y="3722688"/>
            <a:ext cx="94288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R = </a:t>
            </a:r>
            <a:r>
              <a:rPr lang="el-GR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ε</a:t>
            </a: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id="{90AAA7A9-FE25-A940-A440-ACBC3F59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767" y="5090554"/>
            <a:ext cx="108395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R =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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BC1E64-9491-2B4A-8E99-5E5D02C7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982" y="2120635"/>
            <a:ext cx="2926334" cy="112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87257E-8E9B-A845-B4B5-40CB75D1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982" y="3451228"/>
            <a:ext cx="1615580" cy="1048603"/>
          </a:xfrm>
          <a:prstGeom prst="rect">
            <a:avLst/>
          </a:prstGeom>
        </p:spPr>
      </p:pic>
      <p:grpSp>
        <p:nvGrpSpPr>
          <p:cNvPr id="10" name="Group 31">
            <a:extLst>
              <a:ext uri="{FF2B5EF4-FFF2-40B4-BE49-F238E27FC236}">
                <a16:creationId xmlns:a16="http://schemas.microsoft.com/office/drawing/2014/main" id="{74B921D4-187C-F94C-91BE-C562EEE00EA2}"/>
              </a:ext>
            </a:extLst>
          </p:cNvPr>
          <p:cNvGrpSpPr>
            <a:grpSpLocks/>
          </p:cNvGrpSpPr>
          <p:nvPr/>
        </p:nvGrpSpPr>
        <p:grpSpPr bwMode="auto">
          <a:xfrm>
            <a:off x="5984982" y="5090554"/>
            <a:ext cx="1168400" cy="596900"/>
            <a:chOff x="3080" y="3100"/>
            <a:chExt cx="736" cy="376"/>
          </a:xfrm>
        </p:grpSpPr>
        <p:sp>
          <p:nvSpPr>
            <p:cNvPr id="11" name="Oval 28">
              <a:extLst>
                <a:ext uri="{FF2B5EF4-FFF2-40B4-BE49-F238E27FC236}">
                  <a16:creationId xmlns:a16="http://schemas.microsoft.com/office/drawing/2014/main" id="{ADDDEC1B-4CBA-BE46-87B9-1AB0F2ED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3100"/>
              <a:ext cx="368" cy="376"/>
            </a:xfrm>
            <a:prstGeom prst="ellipse">
              <a:avLst/>
            </a:prstGeom>
            <a:noFill/>
            <a:ln w="762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+mn-cs"/>
              </a:endParaRPr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38BFD511-08EF-514B-80A0-2C6F0C378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" y="3288"/>
              <a:ext cx="304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9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2042523" y="127687"/>
            <a:ext cx="80803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600" dirty="0">
                <a:solidFill>
                  <a:schemeClr val="tx2"/>
                </a:solidFill>
                <a:latin typeface="+mj-lt"/>
                <a:cs typeface="Calibri" pitchFamily="34" charset="0"/>
              </a:rPr>
              <a:t>Regular Languages are closed under concatenation</a:t>
            </a:r>
          </a:p>
        </p:txBody>
      </p:sp>
      <p:sp>
        <p:nvSpPr>
          <p:cNvPr id="473094" name="Text Box 6"/>
          <p:cNvSpPr txBox="1">
            <a:spLocks noChangeArrowheads="1"/>
          </p:cNvSpPr>
          <p:nvPr/>
        </p:nvSpPr>
        <p:spPr bwMode="auto">
          <a:xfrm>
            <a:off x="2175025" y="1885429"/>
            <a:ext cx="7834312" cy="1052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30000"/>
              </a:lnSpc>
              <a:buClrTx/>
              <a:buSzTx/>
            </a:pPr>
            <a:r>
              <a:rPr lang="en-US" dirty="0">
                <a:solidFill>
                  <a:srgbClr val="FFFFFF"/>
                </a:solidFill>
                <a:latin typeface="+mn-lt"/>
                <a:cs typeface="Calibri" pitchFamily="34" charset="0"/>
              </a:rPr>
              <a:t>Given DFAs M</a:t>
            </a:r>
            <a:r>
              <a:rPr lang="en-US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1</a:t>
            </a:r>
            <a:r>
              <a:rPr lang="en-US" dirty="0">
                <a:solidFill>
                  <a:srgbClr val="FFFFFF"/>
                </a:solidFill>
                <a:latin typeface="+mn-lt"/>
                <a:cs typeface="Calibri" pitchFamily="34" charset="0"/>
              </a:rPr>
              <a:t> and M</a:t>
            </a:r>
            <a:r>
              <a:rPr lang="en-US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+mn-lt"/>
                <a:cs typeface="Calibri" pitchFamily="34" charset="0"/>
              </a:rPr>
              <a:t>, connect the accept states of M</a:t>
            </a:r>
            <a:r>
              <a:rPr lang="en-US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1</a:t>
            </a:r>
            <a:r>
              <a:rPr lang="en-US" dirty="0">
                <a:solidFill>
                  <a:srgbClr val="FFFFFF"/>
                </a:solidFill>
                <a:latin typeface="+mn-lt"/>
                <a:cs typeface="Calibri" pitchFamily="34" charset="0"/>
              </a:rPr>
              <a:t> to the start states of M</a:t>
            </a:r>
            <a:r>
              <a:rPr lang="en-US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175025" y="1425340"/>
            <a:ext cx="772032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Concatenation: </a:t>
            </a:r>
            <a:r>
              <a:rPr lang="en-US" sz="3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A </a:t>
            </a:r>
            <a:r>
              <a:rPr lang="en-US" sz="3000" dirty="0">
                <a:solidFill>
                  <a:srgbClr val="FFFFFF"/>
                </a:solidFill>
                <a:latin typeface="+mn-lt"/>
                <a:cs typeface="Calibri" pitchFamily="34" charset="0"/>
                <a:sym typeface="Symbol" pitchFamily="18" charset="2"/>
              </a:rPr>
              <a:t> B = { </a:t>
            </a:r>
            <a:r>
              <a:rPr lang="en-US" sz="3000" dirty="0" err="1">
                <a:solidFill>
                  <a:srgbClr val="FFFFFF"/>
                </a:solidFill>
                <a:latin typeface="+mn-lt"/>
                <a:cs typeface="Calibri" pitchFamily="34" charset="0"/>
                <a:sym typeface="Symbol" pitchFamily="18" charset="2"/>
              </a:rPr>
              <a:t>vw</a:t>
            </a:r>
            <a:r>
              <a:rPr lang="en-US" sz="3000" dirty="0">
                <a:solidFill>
                  <a:srgbClr val="FFFFFF"/>
                </a:solidFill>
                <a:latin typeface="+mn-lt"/>
                <a:cs typeface="Calibri" pitchFamily="34" charset="0"/>
                <a:sym typeface="Symbol" pitchFamily="18" charset="2"/>
              </a:rPr>
              <a:t> | v  A and w  B }</a:t>
            </a:r>
          </a:p>
        </p:txBody>
      </p:sp>
      <p:grpSp>
        <p:nvGrpSpPr>
          <p:cNvPr id="53" name="Group 5"/>
          <p:cNvGrpSpPr>
            <a:grpSpLocks/>
          </p:cNvGrpSpPr>
          <p:nvPr/>
        </p:nvGrpSpPr>
        <p:grpSpPr bwMode="auto">
          <a:xfrm>
            <a:off x="3887760" y="3431778"/>
            <a:ext cx="4140203" cy="3048003"/>
            <a:chOff x="1952" y="1993"/>
            <a:chExt cx="2608" cy="1920"/>
          </a:xfrm>
        </p:grpSpPr>
        <p:sp>
          <p:nvSpPr>
            <p:cNvPr id="54" name="Oval 6"/>
            <p:cNvSpPr>
              <a:spLocks noChangeArrowheads="1"/>
            </p:cNvSpPr>
            <p:nvPr/>
          </p:nvSpPr>
          <p:spPr bwMode="auto">
            <a:xfrm>
              <a:off x="2275" y="2795"/>
              <a:ext cx="397" cy="412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1952" y="3003"/>
              <a:ext cx="2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AutoShape 8"/>
            <p:cNvSpPr>
              <a:spLocks noChangeArrowheads="1"/>
            </p:cNvSpPr>
            <p:nvPr/>
          </p:nvSpPr>
          <p:spPr bwMode="auto">
            <a:xfrm>
              <a:off x="2293" y="2457"/>
              <a:ext cx="312" cy="439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H="1">
              <a:off x="3569" y="3185"/>
              <a:ext cx="402" cy="35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2" name="AutoShape 10"/>
            <p:cNvSpPr>
              <a:spLocks noChangeArrowheads="1"/>
            </p:cNvSpPr>
            <p:nvPr/>
          </p:nvSpPr>
          <p:spPr bwMode="auto">
            <a:xfrm>
              <a:off x="4127" y="2384"/>
              <a:ext cx="313" cy="438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3146" y="2067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4" name="Oval 12"/>
            <p:cNvSpPr>
              <a:spLocks noChangeArrowheads="1"/>
            </p:cNvSpPr>
            <p:nvPr/>
          </p:nvSpPr>
          <p:spPr bwMode="auto">
            <a:xfrm>
              <a:off x="4092" y="2805"/>
              <a:ext cx="397" cy="41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>
              <a:off x="3146" y="3502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3664" y="3276"/>
              <a:ext cx="402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2371" y="2232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auto">
            <a:xfrm>
              <a:off x="3759" y="2348"/>
              <a:ext cx="33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3619" y="312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70" name="Text Box 18"/>
            <p:cNvSpPr txBox="1">
              <a:spLocks noChangeArrowheads="1"/>
            </p:cNvSpPr>
            <p:nvPr/>
          </p:nvSpPr>
          <p:spPr bwMode="auto">
            <a:xfrm>
              <a:off x="2860" y="3167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2792" y="2683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819" y="3486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4194" y="215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>
              <a:off x="4021" y="2726"/>
              <a:ext cx="539" cy="57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5" name="Oval 23"/>
            <p:cNvSpPr>
              <a:spLocks noChangeArrowheads="1"/>
            </p:cNvSpPr>
            <p:nvPr/>
          </p:nvSpPr>
          <p:spPr bwMode="auto">
            <a:xfrm>
              <a:off x="3069" y="1993"/>
              <a:ext cx="544" cy="57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 flipH="1">
              <a:off x="2657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>
              <a:off x="2657" y="3196"/>
              <a:ext cx="403" cy="3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>
              <a:off x="3643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79" name="Group 5"/>
          <p:cNvGrpSpPr>
            <a:grpSpLocks/>
          </p:cNvGrpSpPr>
          <p:nvPr/>
        </p:nvGrpSpPr>
        <p:grpSpPr bwMode="auto">
          <a:xfrm>
            <a:off x="6087323" y="3393106"/>
            <a:ext cx="4140200" cy="3048000"/>
            <a:chOff x="1952" y="1993"/>
            <a:chExt cx="2608" cy="1920"/>
          </a:xfrm>
        </p:grpSpPr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2275" y="2795"/>
              <a:ext cx="397" cy="412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1" name="Line 7"/>
            <p:cNvSpPr>
              <a:spLocks noChangeShapeType="1"/>
            </p:cNvSpPr>
            <p:nvPr/>
          </p:nvSpPr>
          <p:spPr bwMode="auto">
            <a:xfrm>
              <a:off x="1952" y="3003"/>
              <a:ext cx="2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2" name="AutoShape 8"/>
            <p:cNvSpPr>
              <a:spLocks noChangeArrowheads="1"/>
            </p:cNvSpPr>
            <p:nvPr/>
          </p:nvSpPr>
          <p:spPr bwMode="auto">
            <a:xfrm>
              <a:off x="2293" y="2457"/>
              <a:ext cx="312" cy="439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3" name="Line 9"/>
            <p:cNvSpPr>
              <a:spLocks noChangeShapeType="1"/>
            </p:cNvSpPr>
            <p:nvPr/>
          </p:nvSpPr>
          <p:spPr bwMode="auto">
            <a:xfrm flipH="1">
              <a:off x="3569" y="3185"/>
              <a:ext cx="402" cy="35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4" name="AutoShape 10"/>
            <p:cNvSpPr>
              <a:spLocks noChangeArrowheads="1"/>
            </p:cNvSpPr>
            <p:nvPr/>
          </p:nvSpPr>
          <p:spPr bwMode="auto">
            <a:xfrm>
              <a:off x="4127" y="2384"/>
              <a:ext cx="313" cy="438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5" name="Oval 11"/>
            <p:cNvSpPr>
              <a:spLocks noChangeArrowheads="1"/>
            </p:cNvSpPr>
            <p:nvPr/>
          </p:nvSpPr>
          <p:spPr bwMode="auto">
            <a:xfrm>
              <a:off x="3146" y="2067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6" name="Oval 12"/>
            <p:cNvSpPr>
              <a:spLocks noChangeArrowheads="1"/>
            </p:cNvSpPr>
            <p:nvPr/>
          </p:nvSpPr>
          <p:spPr bwMode="auto">
            <a:xfrm>
              <a:off x="4092" y="2805"/>
              <a:ext cx="397" cy="41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7" name="Oval 13"/>
            <p:cNvSpPr>
              <a:spLocks noChangeArrowheads="1"/>
            </p:cNvSpPr>
            <p:nvPr/>
          </p:nvSpPr>
          <p:spPr bwMode="auto">
            <a:xfrm>
              <a:off x="3146" y="3502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H="1">
              <a:off x="3664" y="3276"/>
              <a:ext cx="402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9" name="Text Box 15"/>
            <p:cNvSpPr txBox="1">
              <a:spLocks noChangeArrowheads="1"/>
            </p:cNvSpPr>
            <p:nvPr/>
          </p:nvSpPr>
          <p:spPr bwMode="auto">
            <a:xfrm>
              <a:off x="2371" y="2232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90" name="Text Box 16"/>
            <p:cNvSpPr txBox="1">
              <a:spLocks noChangeArrowheads="1"/>
            </p:cNvSpPr>
            <p:nvPr/>
          </p:nvSpPr>
          <p:spPr bwMode="auto">
            <a:xfrm>
              <a:off x="3759" y="2348"/>
              <a:ext cx="33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91" name="Text Box 17"/>
            <p:cNvSpPr txBox="1">
              <a:spLocks noChangeArrowheads="1"/>
            </p:cNvSpPr>
            <p:nvPr/>
          </p:nvSpPr>
          <p:spPr bwMode="auto">
            <a:xfrm>
              <a:off x="3619" y="312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2860" y="3167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2792" y="2683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3819" y="3486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95" name="Text Box 21"/>
            <p:cNvSpPr txBox="1">
              <a:spLocks noChangeArrowheads="1"/>
            </p:cNvSpPr>
            <p:nvPr/>
          </p:nvSpPr>
          <p:spPr bwMode="auto">
            <a:xfrm>
              <a:off x="4194" y="215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96" name="Oval 22"/>
            <p:cNvSpPr>
              <a:spLocks noChangeArrowheads="1"/>
            </p:cNvSpPr>
            <p:nvPr/>
          </p:nvSpPr>
          <p:spPr bwMode="auto">
            <a:xfrm>
              <a:off x="4021" y="2726"/>
              <a:ext cx="539" cy="57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7" name="Oval 23"/>
            <p:cNvSpPr>
              <a:spLocks noChangeArrowheads="1"/>
            </p:cNvSpPr>
            <p:nvPr/>
          </p:nvSpPr>
          <p:spPr bwMode="auto">
            <a:xfrm>
              <a:off x="3075" y="1993"/>
              <a:ext cx="538" cy="57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8" name="Line 24"/>
            <p:cNvSpPr>
              <a:spLocks noChangeShapeType="1"/>
            </p:cNvSpPr>
            <p:nvPr/>
          </p:nvSpPr>
          <p:spPr bwMode="auto">
            <a:xfrm flipH="1">
              <a:off x="2657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9" name="Line 25"/>
            <p:cNvSpPr>
              <a:spLocks noChangeShapeType="1"/>
            </p:cNvSpPr>
            <p:nvPr/>
          </p:nvSpPr>
          <p:spPr bwMode="auto">
            <a:xfrm>
              <a:off x="2657" y="3196"/>
              <a:ext cx="403" cy="3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0" name="Line 26"/>
            <p:cNvSpPr>
              <a:spLocks noChangeShapeType="1"/>
            </p:cNvSpPr>
            <p:nvPr/>
          </p:nvSpPr>
          <p:spPr bwMode="auto">
            <a:xfrm>
              <a:off x="3643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2" name="Freeform 56"/>
          <p:cNvSpPr/>
          <p:nvPr/>
        </p:nvSpPr>
        <p:spPr bwMode="auto">
          <a:xfrm>
            <a:off x="3264838" y="3050275"/>
            <a:ext cx="3558576" cy="1589964"/>
          </a:xfrm>
          <a:custGeom>
            <a:avLst/>
            <a:gdLst>
              <a:gd name="connsiteX0" fmla="*/ 0 w 2825086"/>
              <a:gd name="connsiteY0" fmla="*/ 402609 h 1589964"/>
              <a:gd name="connsiteX1" fmla="*/ 1596788 w 2825086"/>
              <a:gd name="connsiteY1" fmla="*/ 197892 h 1589964"/>
              <a:gd name="connsiteX2" fmla="*/ 2825086 w 2825086"/>
              <a:gd name="connsiteY2" fmla="*/ 1589964 h 158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086" h="1589964">
                <a:moveTo>
                  <a:pt x="0" y="402609"/>
                </a:moveTo>
                <a:cubicBezTo>
                  <a:pt x="562970" y="201304"/>
                  <a:pt x="1125940" y="0"/>
                  <a:pt x="1596788" y="197892"/>
                </a:cubicBezTo>
                <a:cubicBezTo>
                  <a:pt x="2067636" y="395784"/>
                  <a:pt x="2446361" y="992874"/>
                  <a:pt x="2825086" y="1589964"/>
                </a:cubicBezTo>
              </a:path>
            </a:pathLst>
          </a:cu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103" name="Straight Arrow Connector 102"/>
          <p:cNvCxnSpPr/>
          <p:nvPr/>
        </p:nvCxnSpPr>
        <p:spPr bwMode="auto">
          <a:xfrm flipV="1">
            <a:off x="5202985" y="4996669"/>
            <a:ext cx="1306530" cy="835"/>
          </a:xfrm>
          <a:prstGeom prst="straightConnector1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5294865" y="3234519"/>
            <a:ext cx="34496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800" dirty="0">
                <a:solidFill>
                  <a:srgbClr val="FFFF00"/>
                </a:solidFill>
                <a:latin typeface="Arial" pitchFamily="34" charset="0"/>
                <a:cs typeface="+mn-cs"/>
              </a:rPr>
              <a:t>ε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774811" y="5051946"/>
            <a:ext cx="34496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800" dirty="0">
                <a:solidFill>
                  <a:srgbClr val="FFFF00"/>
                </a:solidFill>
                <a:latin typeface="Arial" pitchFamily="34" charset="0"/>
                <a:cs typeface="+mn-cs"/>
              </a:rPr>
              <a:t>ε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48518" y="6155140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L(N) = L(M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1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)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  L(M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  <a:sym typeface="Symbol" pitchFamily="18" charset="2"/>
              </a:rPr>
              <a:t>)</a:t>
            </a:r>
            <a:endParaRPr lang="en-US" sz="2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0691" y="3510581"/>
            <a:ext cx="4027490" cy="2930528"/>
            <a:chOff x="-1081118" y="1693321"/>
            <a:chExt cx="4027490" cy="2930528"/>
          </a:xfrm>
        </p:grpSpPr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-568355" y="2849022"/>
              <a:ext cx="630238" cy="65405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1" name="Line 7"/>
            <p:cNvSpPr>
              <a:spLocks noChangeShapeType="1"/>
            </p:cNvSpPr>
            <p:nvPr/>
          </p:nvSpPr>
          <p:spPr bwMode="auto">
            <a:xfrm>
              <a:off x="-1081118" y="3179223"/>
              <a:ext cx="43973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6" name="AutoShape 8"/>
            <p:cNvSpPr>
              <a:spLocks noChangeArrowheads="1"/>
            </p:cNvSpPr>
            <p:nvPr/>
          </p:nvSpPr>
          <p:spPr bwMode="auto">
            <a:xfrm>
              <a:off x="-539780" y="2312447"/>
              <a:ext cx="495300" cy="696913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 flipH="1">
              <a:off x="1485871" y="3468148"/>
              <a:ext cx="638175" cy="5635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8" name="AutoShape 10"/>
            <p:cNvSpPr>
              <a:spLocks noChangeArrowheads="1"/>
            </p:cNvSpPr>
            <p:nvPr/>
          </p:nvSpPr>
          <p:spPr bwMode="auto">
            <a:xfrm>
              <a:off x="2371697" y="2196559"/>
              <a:ext cx="496888" cy="695326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9" name="Oval 11"/>
            <p:cNvSpPr>
              <a:spLocks noChangeArrowheads="1"/>
            </p:cNvSpPr>
            <p:nvPr/>
          </p:nvSpPr>
          <p:spPr bwMode="auto">
            <a:xfrm>
              <a:off x="814358" y="1693321"/>
              <a:ext cx="630238" cy="65246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0" name="Oval 12"/>
            <p:cNvSpPr>
              <a:spLocks noChangeArrowheads="1"/>
            </p:cNvSpPr>
            <p:nvPr/>
          </p:nvSpPr>
          <p:spPr bwMode="auto">
            <a:xfrm>
              <a:off x="2316134" y="2864897"/>
              <a:ext cx="630238" cy="655638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1" name="Oval 13"/>
            <p:cNvSpPr>
              <a:spLocks noChangeArrowheads="1"/>
            </p:cNvSpPr>
            <p:nvPr/>
          </p:nvSpPr>
          <p:spPr bwMode="auto">
            <a:xfrm>
              <a:off x="814358" y="3971386"/>
              <a:ext cx="630238" cy="65246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2" name="Line 14"/>
            <p:cNvSpPr>
              <a:spLocks noChangeShapeType="1"/>
            </p:cNvSpPr>
            <p:nvPr/>
          </p:nvSpPr>
          <p:spPr bwMode="auto">
            <a:xfrm flipH="1">
              <a:off x="1636684" y="3612611"/>
              <a:ext cx="638175" cy="5603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3" name="Text Box 15"/>
            <p:cNvSpPr txBox="1">
              <a:spLocks noChangeArrowheads="1"/>
            </p:cNvSpPr>
            <p:nvPr/>
          </p:nvSpPr>
          <p:spPr bwMode="auto">
            <a:xfrm>
              <a:off x="-415955" y="1955259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114" name="Text Box 16"/>
            <p:cNvSpPr txBox="1">
              <a:spLocks noChangeArrowheads="1"/>
            </p:cNvSpPr>
            <p:nvPr/>
          </p:nvSpPr>
          <p:spPr bwMode="auto">
            <a:xfrm>
              <a:off x="1787497" y="2139409"/>
              <a:ext cx="53657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115" name="Text Box 17"/>
            <p:cNvSpPr txBox="1">
              <a:spLocks noChangeArrowheads="1"/>
            </p:cNvSpPr>
            <p:nvPr/>
          </p:nvSpPr>
          <p:spPr bwMode="auto">
            <a:xfrm>
              <a:off x="1565246" y="3366548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116" name="Text Box 18"/>
            <p:cNvSpPr txBox="1">
              <a:spLocks noChangeArrowheads="1"/>
            </p:cNvSpPr>
            <p:nvPr/>
          </p:nvSpPr>
          <p:spPr bwMode="auto">
            <a:xfrm>
              <a:off x="360333" y="3439573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117" name="Text Box 19"/>
            <p:cNvSpPr txBox="1">
              <a:spLocks noChangeArrowheads="1"/>
            </p:cNvSpPr>
            <p:nvPr/>
          </p:nvSpPr>
          <p:spPr bwMode="auto">
            <a:xfrm>
              <a:off x="252383" y="2671222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1882747" y="3945986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119" name="Text Box 21"/>
            <p:cNvSpPr txBox="1">
              <a:spLocks noChangeArrowheads="1"/>
            </p:cNvSpPr>
            <p:nvPr/>
          </p:nvSpPr>
          <p:spPr bwMode="auto">
            <a:xfrm>
              <a:off x="2478060" y="1826671"/>
              <a:ext cx="3254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 flipH="1">
              <a:off x="38070" y="2296572"/>
              <a:ext cx="639763" cy="5603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3" name="Line 25"/>
            <p:cNvSpPr>
              <a:spLocks noChangeShapeType="1"/>
            </p:cNvSpPr>
            <p:nvPr/>
          </p:nvSpPr>
          <p:spPr bwMode="auto">
            <a:xfrm>
              <a:off x="38070" y="3485610"/>
              <a:ext cx="639763" cy="5619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4" name="Line 26"/>
            <p:cNvSpPr>
              <a:spLocks noChangeShapeType="1"/>
            </p:cNvSpPr>
            <p:nvPr/>
          </p:nvSpPr>
          <p:spPr bwMode="auto">
            <a:xfrm>
              <a:off x="1603346" y="2296572"/>
              <a:ext cx="639763" cy="5603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7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0394 L -0.25898 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4" grpId="0"/>
      <p:bldP spid="26" grpId="0"/>
      <p:bldP spid="102" grpId="0" animBg="1"/>
      <p:bldP spid="104" grpId="0"/>
      <p:bldP spid="105" grpId="0"/>
      <p:bldP spid="5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1988025" y="209219"/>
            <a:ext cx="80803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600" dirty="0">
                <a:solidFill>
                  <a:schemeClr val="tx2"/>
                </a:solidFill>
                <a:latin typeface="+mn-lt"/>
                <a:cs typeface="Calibri" pitchFamily="34" charset="0"/>
              </a:rPr>
              <a:t>Regular Languages are closed under star</a:t>
            </a:r>
          </a:p>
        </p:txBody>
      </p:sp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1988024" y="1596314"/>
            <a:ext cx="70469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Let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be a DFA, and let </a:t>
            </a:r>
            <a:r>
              <a:rPr lang="en-US" sz="2800" dirty="0">
                <a:solidFill>
                  <a:srgbClr val="FFFF00"/>
                </a:solidFill>
                <a:cs typeface="Calibri" pitchFamily="34" charset="0"/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= L(M)</a:t>
            </a:r>
            <a:endParaRPr lang="en-US" sz="28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2086513" y="2212440"/>
            <a:ext cx="68966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We can construct an NFA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that recognizes </a:t>
            </a:r>
            <a:r>
              <a:rPr lang="en-US" sz="2800" dirty="0">
                <a:solidFill>
                  <a:srgbClr val="FFFF00"/>
                </a:solidFill>
                <a:cs typeface="Calibri" pitchFamily="3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*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88025" y="959374"/>
            <a:ext cx="8134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A*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= { s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1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… </a:t>
            </a:r>
            <a:r>
              <a:rPr lang="en-US" sz="28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</a:t>
            </a:r>
            <a:r>
              <a:rPr lang="en-US" sz="2800" baseline="-250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k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| k ≥ 0 and each </a:t>
            </a:r>
            <a:r>
              <a:rPr lang="en-US" sz="28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s</a:t>
            </a:r>
            <a:r>
              <a:rPr lang="en-US" sz="2800" baseline="-25000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  <a:sym typeface="Symbol" pitchFamily="18" charset="2"/>
              </a:rPr>
              <a:t>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A }</a:t>
            </a:r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4424372" y="3163888"/>
            <a:ext cx="4140200" cy="3048000"/>
            <a:chOff x="1952" y="1993"/>
            <a:chExt cx="2608" cy="1920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2275" y="2795"/>
              <a:ext cx="397" cy="412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1952" y="3003"/>
              <a:ext cx="2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2293" y="2457"/>
              <a:ext cx="312" cy="439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3569" y="3185"/>
              <a:ext cx="402" cy="35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>
              <a:off x="4127" y="2384"/>
              <a:ext cx="313" cy="438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3146" y="2067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4092" y="2805"/>
              <a:ext cx="397" cy="41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3146" y="3502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 flipH="1">
              <a:off x="3664" y="3276"/>
              <a:ext cx="402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2371" y="2232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759" y="2348"/>
              <a:ext cx="33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3619" y="312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2860" y="3167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2792" y="2683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3819" y="3486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4194" y="215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54" name="Oval 22"/>
            <p:cNvSpPr>
              <a:spLocks noChangeArrowheads="1"/>
            </p:cNvSpPr>
            <p:nvPr/>
          </p:nvSpPr>
          <p:spPr bwMode="auto">
            <a:xfrm>
              <a:off x="4021" y="2726"/>
              <a:ext cx="539" cy="57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Oval 23"/>
            <p:cNvSpPr>
              <a:spLocks noChangeArrowheads="1"/>
            </p:cNvSpPr>
            <p:nvPr/>
          </p:nvSpPr>
          <p:spPr bwMode="auto">
            <a:xfrm>
              <a:off x="3075" y="1993"/>
              <a:ext cx="538" cy="57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Line 24"/>
            <p:cNvSpPr>
              <a:spLocks noChangeShapeType="1"/>
            </p:cNvSpPr>
            <p:nvPr/>
          </p:nvSpPr>
          <p:spPr bwMode="auto">
            <a:xfrm flipH="1">
              <a:off x="2657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7" name="Line 25"/>
            <p:cNvSpPr>
              <a:spLocks noChangeShapeType="1"/>
            </p:cNvSpPr>
            <p:nvPr/>
          </p:nvSpPr>
          <p:spPr bwMode="auto">
            <a:xfrm>
              <a:off x="2657" y="3196"/>
              <a:ext cx="403" cy="3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>
              <a:off x="3643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3248035" y="4411663"/>
            <a:ext cx="630237" cy="65405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2582872" y="4741863"/>
            <a:ext cx="43973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1" name="Line 29"/>
          <p:cNvSpPr>
            <a:spLocks noChangeShapeType="1"/>
          </p:cNvSpPr>
          <p:nvPr/>
        </p:nvSpPr>
        <p:spPr bwMode="auto">
          <a:xfrm flipV="1">
            <a:off x="4068772" y="4762500"/>
            <a:ext cx="368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4170372" y="4354513"/>
            <a:ext cx="30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000" b="1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2000" b="1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63" name="Oval 31"/>
          <p:cNvSpPr>
            <a:spLocks noChangeArrowheads="1"/>
          </p:cNvSpPr>
          <p:nvPr/>
        </p:nvSpPr>
        <p:spPr bwMode="auto">
          <a:xfrm>
            <a:off x="3133735" y="4281488"/>
            <a:ext cx="854075" cy="904875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4437072" y="3033713"/>
            <a:ext cx="30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000" b="1" dirty="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65" name="Freeform 33"/>
          <p:cNvSpPr>
            <a:spLocks/>
          </p:cNvSpPr>
          <p:nvPr/>
        </p:nvSpPr>
        <p:spPr bwMode="auto">
          <a:xfrm>
            <a:off x="4422785" y="3065463"/>
            <a:ext cx="1716087" cy="1417637"/>
          </a:xfrm>
          <a:custGeom>
            <a:avLst/>
            <a:gdLst/>
            <a:ahLst/>
            <a:cxnLst>
              <a:cxn ang="0">
                <a:pos x="1081" y="173"/>
              </a:cxn>
              <a:cxn ang="0">
                <a:pos x="569" y="29"/>
              </a:cxn>
              <a:cxn ang="0">
                <a:pos x="49" y="349"/>
              </a:cxn>
              <a:cxn ang="0">
                <a:pos x="273" y="893"/>
              </a:cxn>
            </a:cxnLst>
            <a:rect l="0" t="0" r="r" b="b"/>
            <a:pathLst>
              <a:path w="1081" h="893">
                <a:moveTo>
                  <a:pt x="1081" y="173"/>
                </a:moveTo>
                <a:cubicBezTo>
                  <a:pt x="911" y="86"/>
                  <a:pt x="741" y="0"/>
                  <a:pt x="569" y="29"/>
                </a:cubicBezTo>
                <a:cubicBezTo>
                  <a:pt x="397" y="58"/>
                  <a:pt x="98" y="205"/>
                  <a:pt x="49" y="349"/>
                </a:cubicBezTo>
                <a:cubicBezTo>
                  <a:pt x="0" y="493"/>
                  <a:pt x="236" y="802"/>
                  <a:pt x="273" y="893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6" name="Freeform 34"/>
          <p:cNvSpPr>
            <a:spLocks/>
          </p:cNvSpPr>
          <p:nvPr/>
        </p:nvSpPr>
        <p:spPr bwMode="auto">
          <a:xfrm>
            <a:off x="4830772" y="5194300"/>
            <a:ext cx="3562350" cy="1371600"/>
          </a:xfrm>
          <a:custGeom>
            <a:avLst/>
            <a:gdLst/>
            <a:ahLst/>
            <a:cxnLst>
              <a:cxn ang="0">
                <a:pos x="2128" y="88"/>
              </a:cxn>
              <a:cxn ang="0">
                <a:pos x="2128" y="616"/>
              </a:cxn>
              <a:cxn ang="0">
                <a:pos x="1432" y="848"/>
              </a:cxn>
              <a:cxn ang="0">
                <a:pos x="208" y="712"/>
              </a:cxn>
              <a:cxn ang="0">
                <a:pos x="184" y="0"/>
              </a:cxn>
            </a:cxnLst>
            <a:rect l="0" t="0" r="r" b="b"/>
            <a:pathLst>
              <a:path w="2244" h="864">
                <a:moveTo>
                  <a:pt x="2128" y="88"/>
                </a:moveTo>
                <a:cubicBezTo>
                  <a:pt x="2186" y="288"/>
                  <a:pt x="2244" y="489"/>
                  <a:pt x="2128" y="616"/>
                </a:cubicBezTo>
                <a:cubicBezTo>
                  <a:pt x="2012" y="743"/>
                  <a:pt x="1752" y="832"/>
                  <a:pt x="1432" y="848"/>
                </a:cubicBezTo>
                <a:cubicBezTo>
                  <a:pt x="1112" y="864"/>
                  <a:pt x="416" y="853"/>
                  <a:pt x="208" y="712"/>
                </a:cubicBezTo>
                <a:cubicBezTo>
                  <a:pt x="0" y="571"/>
                  <a:pt x="188" y="119"/>
                  <a:pt x="184" y="0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7" name="Text Box 35"/>
          <p:cNvSpPr txBox="1">
            <a:spLocks noChangeArrowheads="1"/>
          </p:cNvSpPr>
          <p:nvPr/>
        </p:nvSpPr>
        <p:spPr bwMode="auto">
          <a:xfrm>
            <a:off x="8310572" y="5434013"/>
            <a:ext cx="30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000" b="1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2000" b="1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30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/>
      <p:bldP spid="493572" grpId="0"/>
      <p:bldP spid="59" grpId="0" animBg="1"/>
      <p:bldP spid="60" grpId="0" animBg="1"/>
      <p:bldP spid="61" grpId="0" animBg="1"/>
      <p:bldP spid="62" grpId="0"/>
      <p:bldP spid="63" grpId="0" animBg="1"/>
      <p:bldP spid="64" grpId="0"/>
      <p:bldP spid="65" grpId="0" animBg="1"/>
      <p:bldP spid="66" grpId="0" animBg="1"/>
      <p:bldP spid="6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BB42-E295-0D4A-99D7-5251BE68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languages are closed under union</a:t>
            </a: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DC74B764-E27F-CA4D-A719-4193E9775A29}"/>
              </a:ext>
            </a:extLst>
          </p:cNvPr>
          <p:cNvGrpSpPr>
            <a:grpSpLocks/>
          </p:cNvGrpSpPr>
          <p:nvPr/>
        </p:nvGrpSpPr>
        <p:grpSpPr bwMode="auto">
          <a:xfrm>
            <a:off x="4553238" y="4140707"/>
            <a:ext cx="3047892" cy="2243847"/>
            <a:chOff x="1952" y="1993"/>
            <a:chExt cx="2608" cy="1920"/>
          </a:xfrm>
        </p:grpSpPr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D2B15026-C65E-F34A-82B2-03E407B3B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2795"/>
              <a:ext cx="397" cy="412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66701BBA-89C8-124F-9BCD-83471FF1D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3003"/>
              <a:ext cx="2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AutoShape 8">
              <a:extLst>
                <a:ext uri="{FF2B5EF4-FFF2-40B4-BE49-F238E27FC236}">
                  <a16:creationId xmlns:a16="http://schemas.microsoft.com/office/drawing/2014/main" id="{9250A89A-1F2D-9348-A034-56A58E17E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2457"/>
              <a:ext cx="312" cy="439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AD1325E4-8A18-4741-A762-85E15975B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9" y="3185"/>
              <a:ext cx="402" cy="35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9" name="AutoShape 10">
              <a:extLst>
                <a:ext uri="{FF2B5EF4-FFF2-40B4-BE49-F238E27FC236}">
                  <a16:creationId xmlns:a16="http://schemas.microsoft.com/office/drawing/2014/main" id="{5DF1C023-5140-5F45-9C0D-D14C31B69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384"/>
              <a:ext cx="313" cy="438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52ADB448-A1DE-C443-BDF0-110FFFE4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067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1" name="Oval 12">
              <a:extLst>
                <a:ext uri="{FF2B5EF4-FFF2-40B4-BE49-F238E27FC236}">
                  <a16:creationId xmlns:a16="http://schemas.microsoft.com/office/drawing/2014/main" id="{20FB69F7-E7A1-2F46-9D80-1E46CDD9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2805"/>
              <a:ext cx="397" cy="41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858E27EA-EA08-FA49-9587-B704F463D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3502"/>
              <a:ext cx="397" cy="41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3" name="Line 14">
              <a:extLst>
                <a:ext uri="{FF2B5EF4-FFF2-40B4-BE49-F238E27FC236}">
                  <a16:creationId xmlns:a16="http://schemas.microsoft.com/office/drawing/2014/main" id="{DF5FB812-6C6B-574F-8054-695172A96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4" y="3276"/>
              <a:ext cx="402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4" name="Text Box 15">
              <a:extLst>
                <a:ext uri="{FF2B5EF4-FFF2-40B4-BE49-F238E27FC236}">
                  <a16:creationId xmlns:a16="http://schemas.microsoft.com/office/drawing/2014/main" id="{C635A9C3-4B91-0740-BF44-3B489C5D6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" y="2232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19427E13-71B9-B643-81E9-9022E877C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2348"/>
              <a:ext cx="33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36" name="Text Box 17">
              <a:extLst>
                <a:ext uri="{FF2B5EF4-FFF2-40B4-BE49-F238E27FC236}">
                  <a16:creationId xmlns:a16="http://schemas.microsoft.com/office/drawing/2014/main" id="{2D3F5DA2-0468-A541-8DAE-2CFC1F398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9" y="312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37" name="Text Box 18">
              <a:extLst>
                <a:ext uri="{FF2B5EF4-FFF2-40B4-BE49-F238E27FC236}">
                  <a16:creationId xmlns:a16="http://schemas.microsoft.com/office/drawing/2014/main" id="{AE0A4091-F911-C645-9CFD-9E52E473C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" y="3167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38" name="Text Box 19">
              <a:extLst>
                <a:ext uri="{FF2B5EF4-FFF2-40B4-BE49-F238E27FC236}">
                  <a16:creationId xmlns:a16="http://schemas.microsoft.com/office/drawing/2014/main" id="{6BFB10AB-9772-4D49-AFD3-ABB725BAD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2683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39" name="Text Box 20">
              <a:extLst>
                <a:ext uri="{FF2B5EF4-FFF2-40B4-BE49-F238E27FC236}">
                  <a16:creationId xmlns:a16="http://schemas.microsoft.com/office/drawing/2014/main" id="{B28B89EE-BE95-6143-BE49-0EB853108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" y="3486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40" name="Text Box 21">
              <a:extLst>
                <a:ext uri="{FF2B5EF4-FFF2-40B4-BE49-F238E27FC236}">
                  <a16:creationId xmlns:a16="http://schemas.microsoft.com/office/drawing/2014/main" id="{86D889C3-F750-E842-9519-5AC3D313C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" y="2151"/>
              <a:ext cx="2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41" name="Oval 22">
              <a:extLst>
                <a:ext uri="{FF2B5EF4-FFF2-40B4-BE49-F238E27FC236}">
                  <a16:creationId xmlns:a16="http://schemas.microsoft.com/office/drawing/2014/main" id="{30CA50B2-FB31-9246-98F6-6A5977562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" y="2726"/>
              <a:ext cx="539" cy="571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2" name="Oval 23">
              <a:extLst>
                <a:ext uri="{FF2B5EF4-FFF2-40B4-BE49-F238E27FC236}">
                  <a16:creationId xmlns:a16="http://schemas.microsoft.com/office/drawing/2014/main" id="{AB6C7459-E81C-D44C-B224-B9FE354B3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1993"/>
              <a:ext cx="538" cy="57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3" name="Line 24">
              <a:extLst>
                <a:ext uri="{FF2B5EF4-FFF2-40B4-BE49-F238E27FC236}">
                  <a16:creationId xmlns:a16="http://schemas.microsoft.com/office/drawing/2014/main" id="{EC3A392F-4299-8B41-A571-5CA0EE26A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7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4" name="Line 25">
              <a:extLst>
                <a:ext uri="{FF2B5EF4-FFF2-40B4-BE49-F238E27FC236}">
                  <a16:creationId xmlns:a16="http://schemas.microsoft.com/office/drawing/2014/main" id="{952E29EB-723D-974A-8B81-514032F0B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7" y="3196"/>
              <a:ext cx="403" cy="3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5" name="Line 26">
              <a:extLst>
                <a:ext uri="{FF2B5EF4-FFF2-40B4-BE49-F238E27FC236}">
                  <a16:creationId xmlns:a16="http://schemas.microsoft.com/office/drawing/2014/main" id="{C15EBD3E-224A-7F42-BA2C-52B637913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" y="2447"/>
              <a:ext cx="403" cy="3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43E9F1-8863-E24C-A0CA-F110F510CE98}"/>
              </a:ext>
            </a:extLst>
          </p:cNvPr>
          <p:cNvGrpSpPr/>
          <p:nvPr/>
        </p:nvGrpSpPr>
        <p:grpSpPr>
          <a:xfrm>
            <a:off x="4553238" y="1292224"/>
            <a:ext cx="6800562" cy="2231434"/>
            <a:chOff x="1616525" y="1155111"/>
            <a:chExt cx="8432800" cy="2767012"/>
          </a:xfrm>
        </p:grpSpPr>
        <p:sp>
          <p:nvSpPr>
            <p:cNvPr id="47" name="Oval 3">
              <a:extLst>
                <a:ext uri="{FF2B5EF4-FFF2-40B4-BE49-F238E27FC236}">
                  <a16:creationId xmlns:a16="http://schemas.microsoft.com/office/drawing/2014/main" id="{1919CF6D-B34F-FA42-A874-B311C51FF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00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" name="AutoShape 4">
              <a:extLst>
                <a:ext uri="{FF2B5EF4-FFF2-40B4-BE49-F238E27FC236}">
                  <a16:creationId xmlns:a16="http://schemas.microsoft.com/office/drawing/2014/main" id="{BB107386-9228-3849-A71F-4D7ACCD24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125" y="16996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9" name="Text Box 5">
              <a:extLst>
                <a:ext uri="{FF2B5EF4-FFF2-40B4-BE49-F238E27FC236}">
                  <a16:creationId xmlns:a16="http://schemas.microsoft.com/office/drawing/2014/main" id="{BD76F4E0-428D-5742-B238-565F1E6F8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3625" y="12186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50" name="AutoShape 6">
              <a:extLst>
                <a:ext uri="{FF2B5EF4-FFF2-40B4-BE49-F238E27FC236}">
                  <a16:creationId xmlns:a16="http://schemas.microsoft.com/office/drawing/2014/main" id="{6953BCA8-4653-074D-ACEC-42B7AB7EC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025" y="19155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1" name="Text Box 7">
              <a:extLst>
                <a:ext uri="{FF2B5EF4-FFF2-40B4-BE49-F238E27FC236}">
                  <a16:creationId xmlns:a16="http://schemas.microsoft.com/office/drawing/2014/main" id="{6D2F2D0A-520C-D74B-9861-C5BC706E7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525" y="13837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52" name="Line 8">
              <a:extLst>
                <a:ext uri="{FF2B5EF4-FFF2-40B4-BE49-F238E27FC236}">
                  <a16:creationId xmlns:a16="http://schemas.microsoft.com/office/drawing/2014/main" id="{F442621B-E36B-0046-97E9-B9E02B2E7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6525" y="3172823"/>
              <a:ext cx="5715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3" name="Text Box 9">
              <a:extLst>
                <a:ext uri="{FF2B5EF4-FFF2-40B4-BE49-F238E27FC236}">
                  <a16:creationId xmlns:a16="http://schemas.microsoft.com/office/drawing/2014/main" id="{0F74D9E7-B7A8-5C49-8AFC-8818A6CAF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625" y="33268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54" name="Oval 10">
              <a:extLst>
                <a:ext uri="{FF2B5EF4-FFF2-40B4-BE49-F238E27FC236}">
                  <a16:creationId xmlns:a16="http://schemas.microsoft.com/office/drawing/2014/main" id="{E86D3D22-E84C-D649-AAA8-CCA84CF37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325" y="27029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Oval 11">
              <a:extLst>
                <a:ext uri="{FF2B5EF4-FFF2-40B4-BE49-F238E27FC236}">
                  <a16:creationId xmlns:a16="http://schemas.microsoft.com/office/drawing/2014/main" id="{EBD956DC-D5C9-A842-B4FE-213194CBB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163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Oval 12">
              <a:extLst>
                <a:ext uri="{FF2B5EF4-FFF2-40B4-BE49-F238E27FC236}">
                  <a16:creationId xmlns:a16="http://schemas.microsoft.com/office/drawing/2014/main" id="{DD3FCFAF-8BB2-4343-9B52-1AE5A21E6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425" y="2550523"/>
              <a:ext cx="1358900" cy="1371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7" name="Oval 13">
              <a:extLst>
                <a:ext uri="{FF2B5EF4-FFF2-40B4-BE49-F238E27FC236}">
                  <a16:creationId xmlns:a16="http://schemas.microsoft.com/office/drawing/2014/main" id="{73151DA7-FA94-A84F-A246-9B19D0CA0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8225" y="27410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BC06B3AC-A254-A445-A269-5E1642615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925" y="25521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59" name="Line 15">
              <a:extLst>
                <a:ext uri="{FF2B5EF4-FFF2-40B4-BE49-F238E27FC236}">
                  <a16:creationId xmlns:a16="http://schemas.microsoft.com/office/drawing/2014/main" id="{3053C0A5-3B56-6C40-B3CF-41221C5CD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8925" y="3198223"/>
              <a:ext cx="8509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0" name="Line 16">
              <a:extLst>
                <a:ext uri="{FF2B5EF4-FFF2-40B4-BE49-F238E27FC236}">
                  <a16:creationId xmlns:a16="http://schemas.microsoft.com/office/drawing/2014/main" id="{A16C2324-412C-8D4E-9AE7-813B12C28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1725" y="3236323"/>
              <a:ext cx="927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1" name="Text Box 17">
              <a:extLst>
                <a:ext uri="{FF2B5EF4-FFF2-40B4-BE49-F238E27FC236}">
                  <a16:creationId xmlns:a16="http://schemas.microsoft.com/office/drawing/2014/main" id="{1552A415-5ECB-AE42-8617-D78207F50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3025" y="27045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62" name="AutoShape 18">
              <a:extLst>
                <a:ext uri="{FF2B5EF4-FFF2-40B4-BE49-F238E27FC236}">
                  <a16:creationId xmlns:a16="http://schemas.microsoft.com/office/drawing/2014/main" id="{145B108C-401B-5649-A8F2-822B8C7D9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4425" y="16869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3" name="Text Box 19">
              <a:extLst>
                <a:ext uri="{FF2B5EF4-FFF2-40B4-BE49-F238E27FC236}">
                  <a16:creationId xmlns:a16="http://schemas.microsoft.com/office/drawing/2014/main" id="{209BED8D-9577-BF4B-8665-CC69E3E3D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7288" y="1155111"/>
              <a:ext cx="679450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0,1</a:t>
              </a:r>
            </a:p>
          </p:txBody>
        </p:sp>
        <p:sp>
          <p:nvSpPr>
            <p:cNvPr id="64" name="Text Box 20">
              <a:extLst>
                <a:ext uri="{FF2B5EF4-FFF2-40B4-BE49-F238E27FC236}">
                  <a16:creationId xmlns:a16="http://schemas.microsoft.com/office/drawing/2014/main" id="{D3B42B76-CA98-F748-9FFE-F677EBABA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525" y="2691811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65" name="Line 23">
              <a:extLst>
                <a:ext uri="{FF2B5EF4-FFF2-40B4-BE49-F238E27FC236}">
                  <a16:creationId xmlns:a16="http://schemas.microsoft.com/office/drawing/2014/main" id="{EC00DBEA-EA34-AC48-816D-526222B09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1266" y="3310566"/>
              <a:ext cx="800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6" name="Line 24">
              <a:extLst>
                <a:ext uri="{FF2B5EF4-FFF2-40B4-BE49-F238E27FC236}">
                  <a16:creationId xmlns:a16="http://schemas.microsoft.com/office/drawing/2014/main" id="{0D93240B-6E88-9749-95E9-9AC7A3E63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9625" y="3060480"/>
              <a:ext cx="736600" cy="127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67" name="Oval 6">
            <a:extLst>
              <a:ext uri="{FF2B5EF4-FFF2-40B4-BE49-F238E27FC236}">
                <a16:creationId xmlns:a16="http://schemas.microsoft.com/office/drawing/2014/main" id="{4283695A-47C5-4942-B170-585ABBAA6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156" y="3573139"/>
            <a:ext cx="630238" cy="65405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F033035-DA96-B948-BAD3-50D062F1F289}"/>
              </a:ext>
            </a:extLst>
          </p:cNvPr>
          <p:cNvCxnSpPr>
            <a:stCxn id="67" idx="7"/>
          </p:cNvCxnSpPr>
          <p:nvPr/>
        </p:nvCxnSpPr>
        <p:spPr>
          <a:xfrm flipV="1">
            <a:off x="2448098" y="2939874"/>
            <a:ext cx="2105140" cy="72904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E5433E6-1136-DB4C-83E6-07AE7C0BFF85}"/>
              </a:ext>
            </a:extLst>
          </p:cNvPr>
          <p:cNvCxnSpPr>
            <a:cxnSpLocks/>
            <a:stCxn id="67" idx="5"/>
            <a:endCxn id="26" idx="0"/>
          </p:cNvCxnSpPr>
          <p:nvPr/>
        </p:nvCxnSpPr>
        <p:spPr>
          <a:xfrm>
            <a:off x="2448098" y="4131406"/>
            <a:ext cx="2105140" cy="118965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Text Box 32">
            <a:extLst>
              <a:ext uri="{FF2B5EF4-FFF2-40B4-BE49-F238E27FC236}">
                <a16:creationId xmlns:a16="http://schemas.microsoft.com/office/drawing/2014/main" id="{D4EC9214-6732-6B4D-A6D5-F4EEA5B63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225" y="2832035"/>
            <a:ext cx="30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000" b="1" dirty="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74" name="Text Box 32">
            <a:extLst>
              <a:ext uri="{FF2B5EF4-FFF2-40B4-BE49-F238E27FC236}">
                <a16:creationId xmlns:a16="http://schemas.microsoft.com/office/drawing/2014/main" id="{DF391DB5-CBF9-3946-970C-F6F35CD0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536" y="4847753"/>
            <a:ext cx="30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l-GR" sz="2000" b="1" dirty="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ε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75" name="Line 8">
            <a:extLst>
              <a:ext uri="{FF2B5EF4-FFF2-40B4-BE49-F238E27FC236}">
                <a16:creationId xmlns:a16="http://schemas.microsoft.com/office/drawing/2014/main" id="{42D1194A-96BC-5C47-9704-A0254C9EE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9275" y="3900164"/>
            <a:ext cx="46088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2348460" y="846659"/>
            <a:ext cx="7484959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200" dirty="0">
                <a:solidFill>
                  <a:srgbClr val="FFFF00"/>
                </a:solidFill>
                <a:latin typeface="+mj-lt"/>
                <a:cs typeface="Calibri" pitchFamily="34" charset="0"/>
                <a:sym typeface="Symbol" pitchFamily="18" charset="2"/>
              </a:rPr>
              <a:t>Give an NFA that accepts the language represented by (1(0 + 1))*</a:t>
            </a:r>
          </a:p>
        </p:txBody>
      </p:sp>
      <p:sp>
        <p:nvSpPr>
          <p:cNvPr id="518149" name="Oval 5"/>
          <p:cNvSpPr>
            <a:spLocks noChangeArrowheads="1"/>
          </p:cNvSpPr>
          <p:nvPr/>
        </p:nvSpPr>
        <p:spPr bwMode="auto">
          <a:xfrm>
            <a:off x="9543142" y="2992183"/>
            <a:ext cx="66708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50" name="Oval 6"/>
          <p:cNvSpPr>
            <a:spLocks noChangeArrowheads="1"/>
          </p:cNvSpPr>
          <p:nvPr/>
        </p:nvSpPr>
        <p:spPr bwMode="auto">
          <a:xfrm>
            <a:off x="9296416" y="2854298"/>
            <a:ext cx="1146609" cy="1040973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2126342" y="3353706"/>
            <a:ext cx="37998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52" name="Oval 8"/>
          <p:cNvSpPr>
            <a:spLocks noChangeArrowheads="1"/>
          </p:cNvSpPr>
          <p:nvPr/>
        </p:nvSpPr>
        <p:spPr bwMode="auto">
          <a:xfrm>
            <a:off x="2989942" y="2992183"/>
            <a:ext cx="66708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55" name="Oval 11"/>
          <p:cNvSpPr>
            <a:spLocks noChangeArrowheads="1"/>
          </p:cNvSpPr>
          <p:nvPr/>
        </p:nvSpPr>
        <p:spPr bwMode="auto">
          <a:xfrm>
            <a:off x="5202917" y="2992183"/>
            <a:ext cx="66708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57" name="Line 13"/>
          <p:cNvSpPr>
            <a:spLocks noChangeShapeType="1"/>
          </p:cNvSpPr>
          <p:nvPr/>
        </p:nvSpPr>
        <p:spPr bwMode="auto">
          <a:xfrm flipH="1">
            <a:off x="6330042" y="3353706"/>
            <a:ext cx="50664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58" name="Text Box 14"/>
          <p:cNvSpPr txBox="1">
            <a:spLocks noChangeArrowheads="1"/>
          </p:cNvSpPr>
          <p:nvPr/>
        </p:nvSpPr>
        <p:spPr bwMode="auto">
          <a:xfrm>
            <a:off x="6418942" y="2815544"/>
            <a:ext cx="25437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</a:p>
        </p:txBody>
      </p:sp>
      <p:sp>
        <p:nvSpPr>
          <p:cNvPr id="518159" name="Line 15"/>
          <p:cNvSpPr>
            <a:spLocks noChangeShapeType="1"/>
          </p:cNvSpPr>
          <p:nvPr/>
        </p:nvSpPr>
        <p:spPr bwMode="auto">
          <a:xfrm flipH="1">
            <a:off x="4323442" y="3353706"/>
            <a:ext cx="50664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61" name="Text Box 17"/>
          <p:cNvSpPr txBox="1">
            <a:spLocks noChangeArrowheads="1"/>
          </p:cNvSpPr>
          <p:nvPr/>
        </p:nvSpPr>
        <p:spPr bwMode="auto">
          <a:xfrm>
            <a:off x="4401231" y="2815544"/>
            <a:ext cx="23432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l-GR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ε</a:t>
            </a:r>
          </a:p>
        </p:txBody>
      </p:sp>
      <p:sp>
        <p:nvSpPr>
          <p:cNvPr id="518163" name="Oval 19"/>
          <p:cNvSpPr>
            <a:spLocks noChangeArrowheads="1"/>
          </p:cNvSpPr>
          <p:nvPr/>
        </p:nvSpPr>
        <p:spPr bwMode="auto">
          <a:xfrm>
            <a:off x="7214280" y="2992183"/>
            <a:ext cx="622033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67" name="Line 23"/>
          <p:cNvSpPr>
            <a:spLocks noChangeShapeType="1"/>
          </p:cNvSpPr>
          <p:nvPr/>
        </p:nvSpPr>
        <p:spPr bwMode="auto">
          <a:xfrm flipH="1">
            <a:off x="8311242" y="3353706"/>
            <a:ext cx="62486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68" name="Text Box 24"/>
          <p:cNvSpPr txBox="1">
            <a:spLocks noChangeArrowheads="1"/>
          </p:cNvSpPr>
          <p:nvPr/>
        </p:nvSpPr>
        <p:spPr bwMode="auto">
          <a:xfrm>
            <a:off x="8303304" y="2815544"/>
            <a:ext cx="81894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0,1</a:t>
            </a:r>
            <a:endParaRPr lang="el-GR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8175" name="Oval 31"/>
          <p:cNvSpPr>
            <a:spLocks noChangeArrowheads="1"/>
          </p:cNvSpPr>
          <p:nvPr/>
        </p:nvSpPr>
        <p:spPr bwMode="auto">
          <a:xfrm>
            <a:off x="2796606" y="2868814"/>
            <a:ext cx="1035162" cy="1040973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76" name="Freeform 32"/>
          <p:cNvSpPr>
            <a:spLocks/>
          </p:cNvSpPr>
          <p:nvPr/>
        </p:nvSpPr>
        <p:spPr bwMode="auto">
          <a:xfrm>
            <a:off x="5754914" y="4033156"/>
            <a:ext cx="3955143" cy="523220"/>
          </a:xfrm>
          <a:custGeom>
            <a:avLst/>
            <a:gdLst/>
            <a:ahLst/>
            <a:cxnLst>
              <a:cxn ang="0">
                <a:pos x="2440" y="64"/>
              </a:cxn>
              <a:cxn ang="0">
                <a:pos x="1256" y="576"/>
              </a:cxn>
              <a:cxn ang="0">
                <a:pos x="0" y="0"/>
              </a:cxn>
            </a:cxnLst>
            <a:rect l="0" t="0" r="r" b="b"/>
            <a:pathLst>
              <a:path w="2440" h="587">
                <a:moveTo>
                  <a:pt x="2440" y="64"/>
                </a:moveTo>
                <a:cubicBezTo>
                  <a:pt x="2051" y="325"/>
                  <a:pt x="1663" y="587"/>
                  <a:pt x="1256" y="576"/>
                </a:cubicBezTo>
                <a:cubicBezTo>
                  <a:pt x="849" y="565"/>
                  <a:pt x="209" y="96"/>
                  <a:pt x="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8177" name="Text Box 33"/>
          <p:cNvSpPr txBox="1">
            <a:spLocks noChangeArrowheads="1"/>
          </p:cNvSpPr>
          <p:nvPr/>
        </p:nvSpPr>
        <p:spPr bwMode="auto">
          <a:xfrm>
            <a:off x="6763431" y="4657044"/>
            <a:ext cx="23432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l-GR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ε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7014485" y="2884752"/>
            <a:ext cx="1045724" cy="95060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7643" y="5478814"/>
            <a:ext cx="393056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9823" y="5478814"/>
            <a:ext cx="1063112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(0+1)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6221" y="5478814"/>
            <a:ext cx="1846980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</a:rPr>
              <a:t>(             )*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749" y="5483577"/>
            <a:ext cx="3464410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Regular expression:</a:t>
            </a:r>
          </a:p>
        </p:txBody>
      </p:sp>
    </p:spTree>
    <p:extLst>
      <p:ext uri="{BB962C8B-B14F-4D97-AF65-F5344CB8AC3E}">
        <p14:creationId xmlns:p14="http://schemas.microsoft.com/office/powerpoint/2010/main" val="9430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9" grpId="0" animBg="1"/>
      <p:bldP spid="518150" grpId="0" animBg="1"/>
      <p:bldP spid="518151" grpId="0" animBg="1"/>
      <p:bldP spid="518152" grpId="0" animBg="1"/>
      <p:bldP spid="518155" grpId="0" animBg="1"/>
      <p:bldP spid="518157" grpId="0" animBg="1"/>
      <p:bldP spid="518158" grpId="0"/>
      <p:bldP spid="518159" grpId="0" animBg="1"/>
      <p:bldP spid="518161" grpId="0"/>
      <p:bldP spid="518163" grpId="0" animBg="1"/>
      <p:bldP spid="518167" grpId="0" animBg="1"/>
      <p:bldP spid="518168" grpId="0"/>
      <p:bldP spid="518175" grpId="0" animBg="1"/>
      <p:bldP spid="518176" grpId="0" animBg="1"/>
      <p:bldP spid="518177" grpId="0"/>
      <p:bldP spid="18" grpId="0" animBg="1"/>
      <p:bldP spid="18" grpId="1" animBg="1"/>
      <p:bldP spid="2" grpId="0"/>
      <p:bldP spid="20" grpId="0"/>
      <p:bldP spid="21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A486-BF10-B24A-9B2C-A8BA18CD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languages and 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9C9B4B-FDBA-674E-AA1F-FFD8CC8A38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L can be represented by a regexp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L is regular.</a:t>
                </a:r>
              </a:p>
              <a:p>
                <a:r>
                  <a:rPr lang="en-AU" dirty="0"/>
                  <a:t>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direction: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regular,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NFA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L(N)=L.</a:t>
                </a:r>
              </a:p>
              <a:p>
                <a:r>
                  <a:rPr lang="en-US" altLang="zh-CN" dirty="0"/>
                  <a:t>Goal: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Create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regexp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L(R)=L(N).</a:t>
                </a:r>
              </a:p>
              <a:p>
                <a:r>
                  <a:rPr lang="en-US" altLang="zh-CN" dirty="0"/>
                  <a:t>How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that?</a:t>
                </a:r>
              </a:p>
              <a:p>
                <a:r>
                  <a:rPr lang="en-US" altLang="zh-CN" dirty="0"/>
                  <a:t>Example:</a:t>
                </a:r>
                <a:r>
                  <a:rPr lang="zh-CN" altLang="en-US" dirty="0"/>
                  <a:t> 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9C9B4B-FDBA-674E-AA1F-FFD8CC8A3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29">
            <a:extLst>
              <a:ext uri="{FF2B5EF4-FFF2-40B4-BE49-F238E27FC236}">
                <a16:creationId xmlns:a16="http://schemas.microsoft.com/office/drawing/2014/main" id="{681FBDC6-8F80-6345-8123-0F21ADEA4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4597828"/>
            <a:ext cx="58420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Oval 34">
            <a:extLst>
              <a:ext uri="{FF2B5EF4-FFF2-40B4-BE49-F238E27FC236}">
                <a16:creationId xmlns:a16="http://schemas.microsoft.com/office/drawing/2014/main" id="{D8D9DE30-8EB7-E84D-BE99-A6BB0B37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597828"/>
            <a:ext cx="58420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AFF216B4-AB8C-704C-B75B-DD2780CFBABB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4421188"/>
            <a:ext cx="2552700" cy="1700212"/>
            <a:chOff x="2144" y="2785"/>
            <a:chExt cx="1608" cy="1071"/>
          </a:xfrm>
        </p:grpSpPr>
        <p:sp>
          <p:nvSpPr>
            <p:cNvPr id="7" name="Oval 31">
              <a:extLst>
                <a:ext uri="{FF2B5EF4-FFF2-40B4-BE49-F238E27FC236}">
                  <a16:creationId xmlns:a16="http://schemas.microsoft.com/office/drawing/2014/main" id="{C4D59240-AB2C-904C-982E-582D10B88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2896"/>
              <a:ext cx="368" cy="46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" name="Line 33">
              <a:extLst>
                <a:ext uri="{FF2B5EF4-FFF2-40B4-BE49-F238E27FC236}">
                  <a16:creationId xmlns:a16="http://schemas.microsoft.com/office/drawing/2014/main" id="{129C97AE-89C7-834A-A42E-817F58882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4" y="3120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" name="Line 38">
              <a:extLst>
                <a:ext uri="{FF2B5EF4-FFF2-40B4-BE49-F238E27FC236}">
                  <a16:creationId xmlns:a16="http://schemas.microsoft.com/office/drawing/2014/main" id="{E4A03ADD-FE4C-4642-AD93-14A25E9BA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8" y="3120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" name="AutoShape 39">
              <a:extLst>
                <a:ext uri="{FF2B5EF4-FFF2-40B4-BE49-F238E27FC236}">
                  <a16:creationId xmlns:a16="http://schemas.microsoft.com/office/drawing/2014/main" id="{C254EE9B-7476-F648-8374-F6895CF5C5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28" y="3208"/>
              <a:ext cx="392" cy="463"/>
            </a:xfrm>
            <a:custGeom>
              <a:avLst/>
              <a:gdLst>
                <a:gd name="G0" fmla="+- 211276 0 0"/>
                <a:gd name="G1" fmla="+- 9977963 0 0"/>
                <a:gd name="G2" fmla="+- 211276 0 9977963"/>
                <a:gd name="G3" fmla="+- 10800 0 0"/>
                <a:gd name="G4" fmla="+- 0 0 21127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246 0 0"/>
                <a:gd name="G9" fmla="+- 0 0 9977963"/>
                <a:gd name="G10" fmla="+- 9246 0 2700"/>
                <a:gd name="G11" fmla="cos G10 211276"/>
                <a:gd name="G12" fmla="sin G10 211276"/>
                <a:gd name="G13" fmla="cos 13500 211276"/>
                <a:gd name="G14" fmla="sin 13500 211276"/>
                <a:gd name="G15" fmla="+- G11 10800 0"/>
                <a:gd name="G16" fmla="+- G12 10800 0"/>
                <a:gd name="G17" fmla="+- G13 10800 0"/>
                <a:gd name="G18" fmla="+- G14 10800 0"/>
                <a:gd name="G19" fmla="*/ 9246 1 2"/>
                <a:gd name="G20" fmla="+- G19 5400 0"/>
                <a:gd name="G21" fmla="cos G20 211276"/>
                <a:gd name="G22" fmla="sin G20 211276"/>
                <a:gd name="G23" fmla="+- G21 10800 0"/>
                <a:gd name="G24" fmla="+- G12 G23 G22"/>
                <a:gd name="G25" fmla="+- G22 G23 G11"/>
                <a:gd name="G26" fmla="cos 10800 211276"/>
                <a:gd name="G27" fmla="sin 10800 211276"/>
                <a:gd name="G28" fmla="cos 9246 211276"/>
                <a:gd name="G29" fmla="sin 9246 21127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127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246 G39"/>
                <a:gd name="G43" fmla="sin 924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06 w 21600"/>
                <a:gd name="T5" fmla="*/ 246 h 21600"/>
                <a:gd name="T6" fmla="*/ 1929 w 21600"/>
                <a:gd name="T7" fmla="*/ 15466 h 21600"/>
                <a:gd name="T8" fmla="*/ 8836 w 21600"/>
                <a:gd name="T9" fmla="*/ 1764 h 21600"/>
                <a:gd name="T10" fmla="*/ 24278 w 21600"/>
                <a:gd name="T11" fmla="*/ 11559 h 21600"/>
                <a:gd name="T12" fmla="*/ 20612 w 21600"/>
                <a:gd name="T13" fmla="*/ 14835 h 21600"/>
                <a:gd name="T14" fmla="*/ 17335 w 21600"/>
                <a:gd name="T15" fmla="*/ 111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0031" y="11319"/>
                  </a:moveTo>
                  <a:cubicBezTo>
                    <a:pt x="20041" y="11146"/>
                    <a:pt x="20046" y="10973"/>
                    <a:pt x="20046" y="10800"/>
                  </a:cubicBezTo>
                  <a:cubicBezTo>
                    <a:pt x="20046" y="5693"/>
                    <a:pt x="15906" y="1554"/>
                    <a:pt x="10800" y="1554"/>
                  </a:cubicBezTo>
                  <a:cubicBezTo>
                    <a:pt x="5693" y="1554"/>
                    <a:pt x="1554" y="5693"/>
                    <a:pt x="1554" y="10800"/>
                  </a:cubicBezTo>
                  <a:cubicBezTo>
                    <a:pt x="1553" y="12299"/>
                    <a:pt x="1918" y="13777"/>
                    <a:pt x="2617" y="15104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02"/>
                    <a:pt x="21594" y="11205"/>
                    <a:pt x="21582" y="11407"/>
                  </a:cubicBezTo>
                  <a:lnTo>
                    <a:pt x="24278" y="11559"/>
                  </a:lnTo>
                  <a:lnTo>
                    <a:pt x="20612" y="14835"/>
                  </a:lnTo>
                  <a:lnTo>
                    <a:pt x="17335" y="11168"/>
                  </a:lnTo>
                  <a:lnTo>
                    <a:pt x="20031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" name="Text Box 40">
              <a:extLst>
                <a:ext uri="{FF2B5EF4-FFF2-40B4-BE49-F238E27FC236}">
                  <a16:creationId xmlns:a16="http://schemas.microsoft.com/office/drawing/2014/main" id="{DB23E5DA-0385-F944-BCE9-218995AD0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78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12" name="Text Box 41">
              <a:extLst>
                <a:ext uri="{FF2B5EF4-FFF2-40B4-BE49-F238E27FC236}">
                  <a16:creationId xmlns:a16="http://schemas.microsoft.com/office/drawing/2014/main" id="{D5D34444-E375-7147-B2F8-724A51D06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52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13" name="Text Box 42">
              <a:extLst>
                <a:ext uri="{FF2B5EF4-FFF2-40B4-BE49-F238E27FC236}">
                  <a16:creationId xmlns:a16="http://schemas.microsoft.com/office/drawing/2014/main" id="{755B7A50-BF67-0F47-A82F-BB2403D2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278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</p:grpSp>
      <p:grpSp>
        <p:nvGrpSpPr>
          <p:cNvPr id="14" name="Group 47">
            <a:extLst>
              <a:ext uri="{FF2B5EF4-FFF2-40B4-BE49-F238E27FC236}">
                <a16:creationId xmlns:a16="http://schemas.microsoft.com/office/drawing/2014/main" id="{FF982635-3E03-1D4E-BEB2-39D9B9C08262}"/>
              </a:ext>
            </a:extLst>
          </p:cNvPr>
          <p:cNvGrpSpPr>
            <a:grpSpLocks/>
          </p:cNvGrpSpPr>
          <p:nvPr/>
        </p:nvGrpSpPr>
        <p:grpSpPr bwMode="auto">
          <a:xfrm>
            <a:off x="4965700" y="4433888"/>
            <a:ext cx="2514600" cy="519112"/>
            <a:chOff x="2168" y="2793"/>
            <a:chExt cx="1584" cy="327"/>
          </a:xfrm>
        </p:grpSpPr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FDB5976F-CA07-CF4B-9736-11A95F20F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8" y="3120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 dirty="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Text Box 46">
              <a:extLst>
                <a:ext uri="{FF2B5EF4-FFF2-40B4-BE49-F238E27FC236}">
                  <a16:creationId xmlns:a16="http://schemas.microsoft.com/office/drawing/2014/main" id="{90A15E3F-2AB1-DA47-8D0F-FC60C8314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3" y="2793"/>
              <a:ext cx="5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01*0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EBA8-C842-E849-A6E9-E0A0FE8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Generalised</a:t>
            </a:r>
            <a:r>
              <a:rPr lang="zh-CN" altLang="en-US" dirty="0"/>
              <a:t> </a:t>
            </a:r>
            <a:r>
              <a:rPr lang="en-US" altLang="zh-CN" dirty="0"/>
              <a:t>NFA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1BEBC-D7A8-264F-9064-03DE2C524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</a:t>
            </a:r>
            <a:r>
              <a:rPr lang="en-US" altLang="zh-CN" dirty="0"/>
              <a:t>above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suggests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AU" altLang="zh-CN" dirty="0"/>
              <a:t>transform an </a:t>
            </a:r>
            <a:r>
              <a:rPr lang="en-AU" altLang="zh-CN" dirty="0">
                <a:solidFill>
                  <a:schemeClr val="accent2"/>
                </a:solidFill>
              </a:rPr>
              <a:t>NFA</a:t>
            </a:r>
            <a:r>
              <a:rPr lang="en-AU" altLang="zh-CN" dirty="0"/>
              <a:t> into a </a:t>
            </a:r>
            <a:r>
              <a:rPr lang="en-AU" altLang="zh-CN" dirty="0">
                <a:solidFill>
                  <a:srgbClr val="00B050"/>
                </a:solidFill>
              </a:rPr>
              <a:t>regular expression</a:t>
            </a:r>
            <a:r>
              <a:rPr lang="en-AU" altLang="zh-CN" dirty="0"/>
              <a:t> by 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zh-CN" dirty="0"/>
              <a:t>removing states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endParaRPr lang="en-AU" altLang="zh-CN" dirty="0"/>
          </a:p>
          <a:p>
            <a:pPr marL="514350" indent="-514350">
              <a:buFont typeface="+mj-lt"/>
              <a:buAutoNum type="arabicPeriod"/>
            </a:pPr>
            <a:r>
              <a:rPr lang="en-AU" altLang="zh-CN" dirty="0"/>
              <a:t>relabel</a:t>
            </a:r>
            <a:r>
              <a:rPr lang="en-US" altLang="zh-CN" dirty="0"/>
              <a:t>ling</a:t>
            </a:r>
            <a:r>
              <a:rPr lang="en-AU" altLang="zh-CN" dirty="0"/>
              <a:t> the arcs with </a:t>
            </a:r>
            <a:r>
              <a:rPr lang="en-AU" altLang="zh-CN" dirty="0">
                <a:solidFill>
                  <a:srgbClr val="00B050"/>
                </a:solidFill>
              </a:rPr>
              <a:t>reg</a:t>
            </a:r>
            <a:r>
              <a:rPr lang="en-US" altLang="zh-CN" dirty="0" err="1">
                <a:solidFill>
                  <a:srgbClr val="00B050"/>
                </a:solidFill>
              </a:rPr>
              <a:t>exps</a:t>
            </a:r>
            <a:r>
              <a:rPr lang="en-AU" altLang="zh-CN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calls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err="1"/>
              <a:t>generalising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/>
                </a:solidFill>
              </a:rPr>
              <a:t>NFAs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Allowing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regexps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arrow</a:t>
            </a:r>
            <a:r>
              <a:rPr lang="zh-CN" altLang="en-US" dirty="0"/>
              <a:t> </a:t>
            </a:r>
            <a:r>
              <a:rPr lang="en-US" altLang="zh-CN" dirty="0"/>
              <a:t>labels;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Defining</a:t>
            </a:r>
            <a:r>
              <a:rPr lang="zh-CN" altLang="en-US" dirty="0"/>
              <a:t> </a:t>
            </a:r>
            <a:r>
              <a:rPr lang="en-US" altLang="zh-CN" dirty="0"/>
              <a:t>acceptance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string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as: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exists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regexps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en-US" altLang="zh-CN" baseline="-25000" dirty="0"/>
              <a:t>1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…,</a:t>
            </a:r>
            <a:r>
              <a:rPr lang="zh-CN" altLang="en-US" dirty="0"/>
              <a:t> 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k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matches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en-US" altLang="zh-CN" baseline="-25000" dirty="0"/>
              <a:t>1</a:t>
            </a:r>
            <a:r>
              <a:rPr lang="en-US" altLang="zh-CN" dirty="0"/>
              <a:t>…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k</a:t>
            </a:r>
            <a:r>
              <a:rPr lang="en-US" altLang="zh-CN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95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D771-4A05-0E4A-A836-33B6C358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/>
              <a:t>Assignment 1: Task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4C003-DED1-5747-8C11-6595B83E9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Parse a string, which is supposed to be an arithmetic expression, and output “tokens”</a:t>
            </a:r>
          </a:p>
          <a:p>
            <a:r>
              <a:rPr lang="en-AU" dirty="0"/>
              <a:t>This is what you will need to do if you want to implement a calculator</a:t>
            </a:r>
          </a:p>
          <a:p>
            <a:r>
              <a:rPr lang="en-AU" dirty="0"/>
              <a:t>For example: </a:t>
            </a:r>
          </a:p>
          <a:p>
            <a:pPr marL="0" indent="0" algn="ctr">
              <a:buNone/>
            </a:pPr>
            <a:r>
              <a:rPr lang="en-AU" dirty="0"/>
              <a:t>string “1+2”</a:t>
            </a:r>
            <a:r>
              <a:rPr lang="en-AU" dirty="0">
                <a:sym typeface="Wingdings" pitchFamily="2" charset="2"/>
              </a:rPr>
              <a:t>  </a:t>
            </a:r>
            <a:r>
              <a:rPr lang="en-AU" dirty="0"/>
              <a:t>[(Number, 1.0), Plus, (Number, 2.0)]</a:t>
            </a:r>
          </a:p>
          <a:p>
            <a:pPr marL="0" indent="0" algn="ctr">
              <a:buNone/>
            </a:pPr>
            <a:r>
              <a:rPr lang="en-AU" dirty="0"/>
              <a:t>string “0.1/3” </a:t>
            </a:r>
            <a:r>
              <a:rPr lang="en-AU" dirty="0">
                <a:sym typeface="Wingdings" pitchFamily="2" charset="2"/>
              </a:rPr>
              <a:t> [(Number, 0.1), Divide, (Number, 3.0)]</a:t>
            </a:r>
          </a:p>
          <a:p>
            <a:pPr marL="0" indent="0" algn="ctr">
              <a:buNone/>
            </a:pPr>
            <a:r>
              <a:rPr lang="en-AU" dirty="0">
                <a:sym typeface="Wingdings" pitchFamily="2" charset="2"/>
              </a:rPr>
              <a:t>string “+1-1”  Expression exception</a:t>
            </a:r>
          </a:p>
          <a:p>
            <a:pPr marL="0" indent="0" algn="ctr">
              <a:buNone/>
            </a:pPr>
            <a:r>
              <a:rPr lang="en-AU" dirty="0">
                <a:sym typeface="Wingdings" pitchFamily="2" charset="2"/>
              </a:rPr>
              <a:t>String “1.234” or “0123” Number exception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429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43" name="Text Box 43"/>
          <p:cNvSpPr txBox="1">
            <a:spLocks noChangeArrowheads="1"/>
          </p:cNvSpPr>
          <p:nvPr/>
        </p:nvSpPr>
        <p:spPr bwMode="auto">
          <a:xfrm>
            <a:off x="2220419" y="6014684"/>
            <a:ext cx="526868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This GNFA recognizes L(a*b(</a:t>
            </a:r>
            <a:r>
              <a:rPr lang="en-US" sz="28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cb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)*a)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2220419" y="3922527"/>
            <a:ext cx="539628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aaabcbcba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accepted or rejected?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2220419" y="4508084"/>
            <a:ext cx="622497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bba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accepted or rejected?</a:t>
            </a:r>
            <a:r>
              <a:rPr lang="zh-CN" alt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Polling</a:t>
            </a:r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time!</a:t>
            </a:r>
            <a:r>
              <a:rPr lang="zh-CN" alt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2220419" y="4999774"/>
            <a:ext cx="45194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bcba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accepted or rejected?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759050" y="268728"/>
            <a:ext cx="468634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Generalised</a:t>
            </a:r>
            <a:r>
              <a:rPr lang="en-US" sz="3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NFA (GNFA)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155" y="1030837"/>
            <a:ext cx="7955970" cy="26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43" grpId="0"/>
      <p:bldP spid="32" grpId="0"/>
      <p:bldP spid="33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7738-B4B8-7B4F-8F36-DA26B128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NFA,</a:t>
            </a:r>
            <a:r>
              <a:rPr lang="zh-CN" altLang="en-US" dirty="0"/>
              <a:t> </a:t>
            </a:r>
            <a:r>
              <a:rPr lang="en-US" altLang="zh-CN" dirty="0"/>
              <a:t>GNFA,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regexps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52E1-66A7-2843-8D63-1E3D49F9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/>
              <a:t>Goal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/>
                </a:solidFill>
              </a:rPr>
              <a:t>NFA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/>
                </a:solidFill>
              </a:rPr>
              <a:t>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regexp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R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L(</a:t>
            </a:r>
            <a:r>
              <a:rPr lang="en-US" altLang="zh-CN" dirty="0">
                <a:solidFill>
                  <a:schemeClr val="accent2"/>
                </a:solidFill>
              </a:rPr>
              <a:t>N</a:t>
            </a:r>
            <a:r>
              <a:rPr lang="en-US" altLang="zh-CN" dirty="0"/>
              <a:t>)=L(</a:t>
            </a:r>
            <a:r>
              <a:rPr lang="en-US" altLang="zh-CN" dirty="0">
                <a:solidFill>
                  <a:srgbClr val="00B050"/>
                </a:solidFill>
              </a:rPr>
              <a:t>R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regexp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R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represented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 err="1">
                <a:solidFill>
                  <a:schemeClr val="accent2"/>
                </a:solidFill>
              </a:rPr>
              <a:t>generalised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NFA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/>
              <a:t>(GNFA)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states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arrow</a:t>
            </a:r>
            <a:r>
              <a:rPr lang="zh-CN" altLang="en-US" dirty="0"/>
              <a:t> </a:t>
            </a:r>
            <a:r>
              <a:rPr lang="en-US" altLang="zh-CN" dirty="0"/>
              <a:t>labelled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R</a:t>
            </a:r>
          </a:p>
          <a:p>
            <a:pPr marL="0" indent="0">
              <a:buNone/>
            </a:pPr>
            <a:r>
              <a:rPr lang="en-US" altLang="zh-CN" b="1" dirty="0"/>
              <a:t>Strategy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/>
                </a:solidFill>
              </a:rPr>
              <a:t>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pick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state,</a:t>
            </a:r>
            <a:r>
              <a:rPr lang="zh-CN" altLang="en-US" dirty="0"/>
              <a:t> </a:t>
            </a:r>
            <a:r>
              <a:rPr lang="en-US" altLang="zh-CN" dirty="0"/>
              <a:t>rip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re-label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arrows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regexps</a:t>
            </a:r>
          </a:p>
          <a:p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AU" altLang="zh-CN" dirty="0"/>
              <a:t>Add unique start and accept states</a:t>
            </a:r>
          </a:p>
          <a:p>
            <a:endParaRPr lang="en-US" altLang="zh-CN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70CFE-0DA4-6345-B77B-B36423A46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148" y="4583328"/>
            <a:ext cx="6492803" cy="20179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EE826C-FB70-3249-8E9C-E7E02F691A41}"/>
              </a:ext>
            </a:extLst>
          </p:cNvPr>
          <p:cNvSpPr/>
          <p:nvPr/>
        </p:nvSpPr>
        <p:spPr>
          <a:xfrm>
            <a:off x="5275943" y="4794364"/>
            <a:ext cx="1640114" cy="15947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858CA3C-DF87-B548-9D22-0B832DBE0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514" y="5255820"/>
            <a:ext cx="1123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600" dirty="0">
                <a:solidFill>
                  <a:srgbClr val="FFFFFF"/>
                </a:solidFill>
                <a:latin typeface="+mj-lt"/>
                <a:cs typeface="+mn-cs"/>
              </a:rPr>
              <a:t>NFA</a:t>
            </a:r>
          </a:p>
        </p:txBody>
      </p:sp>
    </p:spTree>
    <p:extLst>
      <p:ext uri="{BB962C8B-B14F-4D97-AF65-F5344CB8AC3E}">
        <p14:creationId xmlns:p14="http://schemas.microsoft.com/office/powerpoint/2010/main" val="7536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56" name="Text Box 28"/>
          <p:cNvSpPr txBox="1">
            <a:spLocks noChangeArrowheads="1"/>
          </p:cNvSpPr>
          <p:nvPr/>
        </p:nvSpPr>
        <p:spPr bwMode="auto">
          <a:xfrm>
            <a:off x="1903646" y="2656800"/>
            <a:ext cx="876435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Re</a:t>
            </a:r>
            <a:r>
              <a:rPr lang="en-US" altLang="zh-CN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call</a:t>
            </a:r>
            <a:r>
              <a:rPr lang="zh-CN" alt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our</a:t>
            </a:r>
            <a:r>
              <a:rPr lang="zh-CN" alt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strategy:</a:t>
            </a:r>
            <a:r>
              <a:rPr lang="zh-CN" alt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altLang="zh-CN" sz="2800" dirty="0"/>
              <a:t>pick</a:t>
            </a:r>
            <a:r>
              <a:rPr lang="zh-CN" altLang="en-US" sz="2800" dirty="0"/>
              <a:t> </a:t>
            </a:r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internal</a:t>
            </a:r>
            <a:r>
              <a:rPr lang="zh-CN" altLang="en-US" sz="2800" dirty="0"/>
              <a:t> </a:t>
            </a:r>
            <a:r>
              <a:rPr lang="en-US" altLang="zh-CN" sz="2800" dirty="0"/>
              <a:t>state,</a:t>
            </a:r>
            <a:r>
              <a:rPr lang="zh-CN" altLang="en-US" sz="2800" dirty="0"/>
              <a:t> </a:t>
            </a:r>
            <a:r>
              <a:rPr lang="en-US" altLang="zh-CN" sz="2800" dirty="0"/>
              <a:t>rip</a:t>
            </a:r>
            <a:r>
              <a:rPr lang="zh-CN" altLang="en-US" sz="2800" dirty="0"/>
              <a:t> </a:t>
            </a:r>
            <a:r>
              <a:rPr lang="en-US" altLang="zh-CN" sz="2800" dirty="0"/>
              <a:t>it</a:t>
            </a:r>
            <a:r>
              <a:rPr lang="zh-CN" altLang="en-US" sz="2800" dirty="0"/>
              <a:t> </a:t>
            </a:r>
            <a:r>
              <a:rPr lang="en-US" altLang="zh-CN" sz="2800" dirty="0"/>
              <a:t>out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re-label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arrows</a:t>
            </a:r>
            <a:r>
              <a:rPr lang="zh-CN" altLang="en-US" sz="2800" dirty="0"/>
              <a:t> </a:t>
            </a:r>
            <a:r>
              <a:rPr lang="en-US" altLang="zh-CN" sz="2800" dirty="0"/>
              <a:t>with</a:t>
            </a:r>
            <a:r>
              <a:rPr lang="zh-CN" altLang="en-US" sz="2800" dirty="0"/>
              <a:t> </a:t>
            </a:r>
            <a:r>
              <a:rPr lang="en-US" altLang="zh-CN" sz="2800" dirty="0"/>
              <a:t>regexps</a:t>
            </a:r>
            <a:r>
              <a:rPr lang="zh-CN" alt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endParaRPr lang="en-US" baseline="-25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83357" name="Oval 29"/>
          <p:cNvSpPr>
            <a:spLocks noChangeArrowheads="1"/>
          </p:cNvSpPr>
          <p:nvPr/>
        </p:nvSpPr>
        <p:spPr bwMode="auto">
          <a:xfrm>
            <a:off x="7935861" y="4627325"/>
            <a:ext cx="58420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83362" name="Oval 34"/>
          <p:cNvSpPr>
            <a:spLocks noChangeArrowheads="1"/>
          </p:cNvSpPr>
          <p:nvPr/>
        </p:nvSpPr>
        <p:spPr bwMode="auto">
          <a:xfrm>
            <a:off x="3257755" y="4656821"/>
            <a:ext cx="58420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+mn-lt"/>
              <a:cs typeface="+mn-cs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637002" y="4421188"/>
            <a:ext cx="4216803" cy="1746249"/>
            <a:chOff x="1979" y="2785"/>
            <a:chExt cx="1773" cy="1100"/>
          </a:xfrm>
        </p:grpSpPr>
        <p:sp>
          <p:nvSpPr>
            <p:cNvPr id="483359" name="Oval 31"/>
            <p:cNvSpPr>
              <a:spLocks noChangeArrowheads="1"/>
            </p:cNvSpPr>
            <p:nvPr/>
          </p:nvSpPr>
          <p:spPr bwMode="auto">
            <a:xfrm>
              <a:off x="2756" y="2910"/>
              <a:ext cx="368" cy="436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600">
                <a:solidFill>
                  <a:srgbClr val="FFFFFF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483361" name="Line 33"/>
            <p:cNvSpPr>
              <a:spLocks noChangeShapeType="1"/>
            </p:cNvSpPr>
            <p:nvPr/>
          </p:nvSpPr>
          <p:spPr bwMode="auto">
            <a:xfrm>
              <a:off x="2144" y="3120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600">
                <a:solidFill>
                  <a:srgbClr val="FFFFFF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483366" name="Line 38"/>
            <p:cNvSpPr>
              <a:spLocks noChangeShapeType="1"/>
            </p:cNvSpPr>
            <p:nvPr/>
          </p:nvSpPr>
          <p:spPr bwMode="auto">
            <a:xfrm>
              <a:off x="3208" y="3120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600">
                <a:solidFill>
                  <a:srgbClr val="FFFFFF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483367" name="AutoShape 39"/>
            <p:cNvSpPr>
              <a:spLocks noChangeArrowheads="1"/>
            </p:cNvSpPr>
            <p:nvPr/>
          </p:nvSpPr>
          <p:spPr bwMode="auto">
            <a:xfrm flipV="1">
              <a:off x="2728" y="3222"/>
              <a:ext cx="392" cy="436"/>
            </a:xfrm>
            <a:custGeom>
              <a:avLst/>
              <a:gdLst>
                <a:gd name="G0" fmla="+- 211276 0 0"/>
                <a:gd name="G1" fmla="+- 9977963 0 0"/>
                <a:gd name="G2" fmla="+- 211276 0 9977963"/>
                <a:gd name="G3" fmla="+- 10800 0 0"/>
                <a:gd name="G4" fmla="+- 0 0 21127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246 0 0"/>
                <a:gd name="G9" fmla="+- 0 0 9977963"/>
                <a:gd name="G10" fmla="+- 9246 0 2700"/>
                <a:gd name="G11" fmla="cos G10 211276"/>
                <a:gd name="G12" fmla="sin G10 211276"/>
                <a:gd name="G13" fmla="cos 13500 211276"/>
                <a:gd name="G14" fmla="sin 13500 211276"/>
                <a:gd name="G15" fmla="+- G11 10800 0"/>
                <a:gd name="G16" fmla="+- G12 10800 0"/>
                <a:gd name="G17" fmla="+- G13 10800 0"/>
                <a:gd name="G18" fmla="+- G14 10800 0"/>
                <a:gd name="G19" fmla="*/ 9246 1 2"/>
                <a:gd name="G20" fmla="+- G19 5400 0"/>
                <a:gd name="G21" fmla="cos G20 211276"/>
                <a:gd name="G22" fmla="sin G20 211276"/>
                <a:gd name="G23" fmla="+- G21 10800 0"/>
                <a:gd name="G24" fmla="+- G12 G23 G22"/>
                <a:gd name="G25" fmla="+- G22 G23 G11"/>
                <a:gd name="G26" fmla="cos 10800 211276"/>
                <a:gd name="G27" fmla="sin 10800 211276"/>
                <a:gd name="G28" fmla="cos 9246 211276"/>
                <a:gd name="G29" fmla="sin 9246 21127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127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246 G39"/>
                <a:gd name="G43" fmla="sin 924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06 w 21600"/>
                <a:gd name="T5" fmla="*/ 246 h 21600"/>
                <a:gd name="T6" fmla="*/ 1929 w 21600"/>
                <a:gd name="T7" fmla="*/ 15466 h 21600"/>
                <a:gd name="T8" fmla="*/ 8836 w 21600"/>
                <a:gd name="T9" fmla="*/ 1764 h 21600"/>
                <a:gd name="T10" fmla="*/ 24278 w 21600"/>
                <a:gd name="T11" fmla="*/ 11559 h 21600"/>
                <a:gd name="T12" fmla="*/ 20612 w 21600"/>
                <a:gd name="T13" fmla="*/ 14835 h 21600"/>
                <a:gd name="T14" fmla="*/ 17335 w 21600"/>
                <a:gd name="T15" fmla="*/ 111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0031" y="11319"/>
                  </a:moveTo>
                  <a:cubicBezTo>
                    <a:pt x="20041" y="11146"/>
                    <a:pt x="20046" y="10973"/>
                    <a:pt x="20046" y="10800"/>
                  </a:cubicBezTo>
                  <a:cubicBezTo>
                    <a:pt x="20046" y="5693"/>
                    <a:pt x="15906" y="1554"/>
                    <a:pt x="10800" y="1554"/>
                  </a:cubicBezTo>
                  <a:cubicBezTo>
                    <a:pt x="5693" y="1554"/>
                    <a:pt x="1554" y="5693"/>
                    <a:pt x="1554" y="10800"/>
                  </a:cubicBezTo>
                  <a:cubicBezTo>
                    <a:pt x="1553" y="12299"/>
                    <a:pt x="1918" y="13777"/>
                    <a:pt x="2617" y="15104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02"/>
                    <a:pt x="21594" y="11205"/>
                    <a:pt x="21582" y="11407"/>
                  </a:cubicBezTo>
                  <a:lnTo>
                    <a:pt x="24278" y="11559"/>
                  </a:lnTo>
                  <a:lnTo>
                    <a:pt x="20612" y="14835"/>
                  </a:lnTo>
                  <a:lnTo>
                    <a:pt x="17335" y="11168"/>
                  </a:lnTo>
                  <a:lnTo>
                    <a:pt x="20031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600">
                <a:solidFill>
                  <a:srgbClr val="FFFFFF"/>
                </a:solidFill>
                <a:latin typeface="+mn-lt"/>
                <a:cs typeface="Calibri" pitchFamily="34" charset="0"/>
              </a:endParaRPr>
            </a:p>
          </p:txBody>
        </p:sp>
        <p:sp>
          <p:nvSpPr>
            <p:cNvPr id="483368" name="Text Box 40"/>
            <p:cNvSpPr txBox="1">
              <a:spLocks noChangeArrowheads="1"/>
            </p:cNvSpPr>
            <p:nvPr/>
          </p:nvSpPr>
          <p:spPr bwMode="auto">
            <a:xfrm>
              <a:off x="1979" y="2785"/>
              <a:ext cx="871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6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R(q</a:t>
              </a:r>
              <a:r>
                <a:rPr lang="en-US" sz="2600" baseline="-250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1</a:t>
              </a:r>
              <a:r>
                <a:rPr lang="en-US" sz="26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,q</a:t>
              </a:r>
              <a:r>
                <a:rPr lang="en-US" sz="2600" baseline="-250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2</a:t>
              </a:r>
              <a:r>
                <a:rPr lang="en-US" sz="26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)</a:t>
              </a:r>
            </a:p>
          </p:txBody>
        </p:sp>
        <p:sp>
          <p:nvSpPr>
            <p:cNvPr id="483369" name="Text Box 41"/>
            <p:cNvSpPr txBox="1">
              <a:spLocks noChangeArrowheads="1"/>
            </p:cNvSpPr>
            <p:nvPr/>
          </p:nvSpPr>
          <p:spPr bwMode="auto">
            <a:xfrm>
              <a:off x="2499" y="3575"/>
              <a:ext cx="550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6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R(q</a:t>
              </a:r>
              <a:r>
                <a:rPr lang="en-US" sz="2600" baseline="-250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2</a:t>
              </a:r>
              <a:r>
                <a:rPr lang="en-US" sz="26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,q</a:t>
              </a:r>
              <a:r>
                <a:rPr lang="en-US" sz="2600" baseline="-250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2</a:t>
              </a:r>
              <a:r>
                <a:rPr lang="en-US" sz="26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)</a:t>
              </a:r>
            </a:p>
          </p:txBody>
        </p:sp>
        <p:sp>
          <p:nvSpPr>
            <p:cNvPr id="483370" name="Text Box 42"/>
            <p:cNvSpPr txBox="1">
              <a:spLocks noChangeArrowheads="1"/>
            </p:cNvSpPr>
            <p:nvPr/>
          </p:nvSpPr>
          <p:spPr bwMode="auto">
            <a:xfrm>
              <a:off x="3199" y="2794"/>
              <a:ext cx="547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6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R(q</a:t>
              </a:r>
              <a:r>
                <a:rPr lang="en-US" sz="2600" baseline="-250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2</a:t>
              </a:r>
              <a:r>
                <a:rPr lang="en-US" sz="26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,q</a:t>
              </a:r>
              <a:r>
                <a:rPr lang="en-US" sz="2600" baseline="-250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3</a:t>
              </a:r>
              <a:r>
                <a:rPr lang="en-US" sz="2600" dirty="0">
                  <a:solidFill>
                    <a:srgbClr val="FFFFFF"/>
                  </a:solidFill>
                  <a:latin typeface="+mn-lt"/>
                  <a:cs typeface="Calibri" pitchFamily="34" charset="0"/>
                </a:rPr>
                <a:t>)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537526" y="4296365"/>
            <a:ext cx="6723065" cy="720727"/>
            <a:chOff x="2667" y="2624"/>
            <a:chExt cx="4235" cy="454"/>
          </a:xfrm>
        </p:grpSpPr>
        <p:sp>
          <p:nvSpPr>
            <p:cNvPr id="483373" name="Line 45"/>
            <p:cNvSpPr>
              <a:spLocks noChangeShapeType="1"/>
            </p:cNvSpPr>
            <p:nvPr/>
          </p:nvSpPr>
          <p:spPr bwMode="auto">
            <a:xfrm>
              <a:off x="3500" y="3073"/>
              <a:ext cx="2538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483374" name="Text Box 46"/>
            <p:cNvSpPr txBox="1">
              <a:spLocks noChangeArrowheads="1"/>
            </p:cNvSpPr>
            <p:nvPr/>
          </p:nvSpPr>
          <p:spPr bwMode="auto">
            <a:xfrm>
              <a:off x="2667" y="2624"/>
              <a:ext cx="423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R(q</a:t>
              </a:r>
              <a:r>
                <a:rPr lang="en-US" baseline="-25000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1</a:t>
              </a:r>
              <a:r>
                <a:rPr lang="en-US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,q</a:t>
              </a:r>
              <a:r>
                <a:rPr lang="en-US" baseline="-25000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2</a:t>
              </a:r>
              <a:r>
                <a:rPr lang="en-US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)R(q</a:t>
              </a:r>
              <a:r>
                <a:rPr lang="en-US" baseline="-25000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2</a:t>
              </a:r>
              <a:r>
                <a:rPr lang="en-US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,q</a:t>
              </a:r>
              <a:r>
                <a:rPr lang="en-US" baseline="-25000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2</a:t>
              </a:r>
              <a:r>
                <a:rPr lang="en-US" sz="2200" dirty="0">
                  <a:solidFill>
                    <a:srgbClr val="FFFF00"/>
                  </a:solidFill>
                  <a:latin typeface="+mn-lt"/>
                  <a:cs typeface="+mn-cs"/>
                </a:rPr>
                <a:t>)*R(q</a:t>
              </a:r>
              <a:r>
                <a:rPr lang="en-US" sz="2200" baseline="-25000" dirty="0">
                  <a:solidFill>
                    <a:srgbClr val="FFFF00"/>
                  </a:solidFill>
                  <a:latin typeface="+mn-lt"/>
                  <a:cs typeface="+mn-cs"/>
                </a:rPr>
                <a:t>2</a:t>
              </a:r>
              <a:r>
                <a:rPr lang="en-US" sz="2200" dirty="0">
                  <a:solidFill>
                    <a:srgbClr val="FFFF00"/>
                  </a:solidFill>
                  <a:latin typeface="+mn-lt"/>
                  <a:cs typeface="+mn-cs"/>
                </a:rPr>
                <a:t>,q</a:t>
              </a:r>
              <a:r>
                <a:rPr lang="en-US" sz="2200" baseline="-25000" dirty="0">
                  <a:solidFill>
                    <a:srgbClr val="FFFF00"/>
                  </a:solidFill>
                  <a:latin typeface="+mn-lt"/>
                  <a:cs typeface="+mn-cs"/>
                </a:rPr>
                <a:t>3</a:t>
              </a:r>
              <a:r>
                <a:rPr lang="en-US" sz="2200" dirty="0">
                  <a:solidFill>
                    <a:srgbClr val="FFFF00"/>
                  </a:solidFill>
                  <a:latin typeface="+mn-lt"/>
                  <a:cs typeface="+mn-cs"/>
                </a:rPr>
                <a:t>) </a:t>
              </a:r>
              <a:r>
                <a:rPr lang="en-US" sz="2200" dirty="0">
                  <a:solidFill>
                    <a:srgbClr val="FFFF00"/>
                  </a:solidFill>
                  <a:latin typeface="+mn-lt"/>
                  <a:cs typeface="+mn-cs"/>
                  <a:sym typeface="Symbol"/>
                </a:rPr>
                <a:t>+ R(q</a:t>
              </a:r>
              <a:r>
                <a:rPr lang="en-US" sz="2200" baseline="-25000" dirty="0">
                  <a:solidFill>
                    <a:srgbClr val="FFFF00"/>
                  </a:solidFill>
                  <a:latin typeface="+mn-lt"/>
                  <a:cs typeface="+mn-cs"/>
                  <a:sym typeface="Symbol"/>
                </a:rPr>
                <a:t>1</a:t>
              </a:r>
              <a:r>
                <a:rPr lang="en-US" sz="2200" dirty="0">
                  <a:solidFill>
                    <a:srgbClr val="FFFF00"/>
                  </a:solidFill>
                  <a:latin typeface="+mn-lt"/>
                  <a:cs typeface="+mn-cs"/>
                  <a:sym typeface="Symbol"/>
                </a:rPr>
                <a:t>,q</a:t>
              </a:r>
              <a:r>
                <a:rPr lang="en-US" sz="2200" baseline="-25000" dirty="0">
                  <a:solidFill>
                    <a:srgbClr val="FFFF00"/>
                  </a:solidFill>
                  <a:latin typeface="+mn-lt"/>
                  <a:cs typeface="+mn-cs"/>
                  <a:sym typeface="Symbol"/>
                </a:rPr>
                <a:t>3</a:t>
              </a:r>
              <a:r>
                <a:rPr lang="en-US" sz="2200" dirty="0">
                  <a:solidFill>
                    <a:srgbClr val="FFFF00"/>
                  </a:solidFill>
                  <a:latin typeface="+mn-lt"/>
                  <a:cs typeface="+mn-cs"/>
                  <a:sym typeface="Symbol"/>
                </a:rPr>
                <a:t>)</a:t>
              </a:r>
              <a:endParaRPr lang="en-US" sz="2200" dirty="0">
                <a:solidFill>
                  <a:srgbClr val="FFFF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308556" y="4719484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13572" y="4675238"/>
            <a:ext cx="107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78879" y="468507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+mn-cs"/>
              </a:rPr>
              <a:t>q</a:t>
            </a:r>
            <a:r>
              <a:rPr lang="en-US" sz="2800" baseline="-25000" dirty="0">
                <a:solidFill>
                  <a:srgbClr val="FFFFFF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95899" y="768409"/>
            <a:ext cx="52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3600" dirty="0">
                <a:solidFill>
                  <a:srgbClr val="FFFF00"/>
                </a:solidFill>
                <a:latin typeface="+mn-lt"/>
                <a:cs typeface="+mn-cs"/>
              </a:rPr>
              <a:t>G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3824750" y="4075471"/>
            <a:ext cx="4259707" cy="523220"/>
          </a:xfrm>
          <a:custGeom>
            <a:avLst/>
            <a:gdLst>
              <a:gd name="connsiteX0" fmla="*/ 0 w 4247535"/>
              <a:gd name="connsiteY0" fmla="*/ 599768 h 599768"/>
              <a:gd name="connsiteX1" fmla="*/ 1651819 w 4247535"/>
              <a:gd name="connsiteY1" fmla="*/ 9832 h 599768"/>
              <a:gd name="connsiteX2" fmla="*/ 4247535 w 4247535"/>
              <a:gd name="connsiteY2" fmla="*/ 540774 h 599768"/>
              <a:gd name="connsiteX3" fmla="*/ 4247535 w 4247535"/>
              <a:gd name="connsiteY3" fmla="*/ 540774 h 599768"/>
              <a:gd name="connsiteX4" fmla="*/ 4247535 w 4247535"/>
              <a:gd name="connsiteY4" fmla="*/ 540774 h 59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535" h="599768">
                <a:moveTo>
                  <a:pt x="0" y="599768"/>
                </a:moveTo>
                <a:cubicBezTo>
                  <a:pt x="471948" y="309716"/>
                  <a:pt x="943897" y="19664"/>
                  <a:pt x="1651819" y="9832"/>
                </a:cubicBezTo>
                <a:cubicBezTo>
                  <a:pt x="2359741" y="0"/>
                  <a:pt x="4247535" y="540774"/>
                  <a:pt x="4247535" y="540774"/>
                </a:cubicBezTo>
                <a:lnTo>
                  <a:pt x="4247535" y="540774"/>
                </a:lnTo>
                <a:lnTo>
                  <a:pt x="4247535" y="540774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21901" y="3731343"/>
            <a:ext cx="12650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600" dirty="0">
                <a:solidFill>
                  <a:srgbClr val="FFFFFF"/>
                </a:solidFill>
                <a:latin typeface="+mn-lt"/>
                <a:cs typeface="Calibri" pitchFamily="34" charset="0"/>
              </a:rPr>
              <a:t>R(q</a:t>
            </a:r>
            <a:r>
              <a:rPr lang="en-US" sz="2600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1</a:t>
            </a:r>
            <a:r>
              <a:rPr lang="en-US" sz="2600" dirty="0">
                <a:solidFill>
                  <a:srgbClr val="FFFFFF"/>
                </a:solidFill>
                <a:latin typeface="+mn-lt"/>
                <a:cs typeface="Calibri" pitchFamily="34" charset="0"/>
              </a:rPr>
              <a:t>,q</a:t>
            </a:r>
            <a:r>
              <a:rPr lang="en-US" sz="2600" baseline="-25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3</a:t>
            </a:r>
            <a:r>
              <a:rPr lang="en-US" sz="2600" dirty="0">
                <a:solidFill>
                  <a:srgbClr val="FFFFFF"/>
                </a:solidFill>
                <a:latin typeface="+mn-lt"/>
                <a:cs typeface="Calibri" pitchFamily="34" charset="0"/>
              </a:rPr>
              <a:t>)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992774" y="2144584"/>
            <a:ext cx="63482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While the machine has more than 2 states: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600700" y="766763"/>
            <a:ext cx="1123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600" dirty="0">
                <a:solidFill>
                  <a:srgbClr val="FFFFFF"/>
                </a:solidFill>
                <a:latin typeface="+mj-lt"/>
                <a:cs typeface="+mn-cs"/>
              </a:rPr>
              <a:t>NFA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49649" y="256721"/>
            <a:ext cx="1640114" cy="15947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313" y="78462"/>
            <a:ext cx="6492803" cy="2017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57" grpId="0" animBg="1"/>
      <p:bldP spid="483362" grpId="0" animBg="1"/>
      <p:bldP spid="35" grpId="0"/>
      <p:bldP spid="36" grpId="0"/>
      <p:bldP spid="36" grpId="1"/>
      <p:bldP spid="37" grpId="0"/>
      <p:bldP spid="38" grpId="0" animBg="1"/>
      <p:bldP spid="38" grpId="1" animBg="1"/>
      <p:bldP spid="40" grpId="0"/>
      <p:bldP spid="40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1981200" y="3498850"/>
            <a:ext cx="571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86415" name="Oval 15"/>
          <p:cNvSpPr>
            <a:spLocks noChangeArrowheads="1"/>
          </p:cNvSpPr>
          <p:nvPr/>
        </p:nvSpPr>
        <p:spPr bwMode="auto">
          <a:xfrm>
            <a:off x="2679700" y="3137327"/>
            <a:ext cx="1003300" cy="735747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810000" y="1889127"/>
            <a:ext cx="2768600" cy="1982788"/>
            <a:chOff x="1440" y="1190"/>
            <a:chExt cx="1744" cy="1249"/>
          </a:xfrm>
        </p:grpSpPr>
        <p:sp>
          <p:nvSpPr>
            <p:cNvPr id="486408" name="AutoShape 8"/>
            <p:cNvSpPr>
              <a:spLocks noChangeArrowheads="1"/>
            </p:cNvSpPr>
            <p:nvPr/>
          </p:nvSpPr>
          <p:spPr bwMode="auto">
            <a:xfrm>
              <a:off x="2069" y="1541"/>
              <a:ext cx="413" cy="463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6414" name="Oval 14"/>
            <p:cNvSpPr>
              <a:spLocks noChangeArrowheads="1"/>
            </p:cNvSpPr>
            <p:nvPr/>
          </p:nvSpPr>
          <p:spPr bwMode="auto">
            <a:xfrm>
              <a:off x="1994" y="1976"/>
              <a:ext cx="632" cy="46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6416" name="Text Box 16"/>
            <p:cNvSpPr txBox="1">
              <a:spLocks noChangeArrowheads="1"/>
            </p:cNvSpPr>
            <p:nvPr/>
          </p:nvSpPr>
          <p:spPr bwMode="auto">
            <a:xfrm>
              <a:off x="2144" y="2001"/>
              <a:ext cx="33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q</a:t>
              </a:r>
              <a:r>
                <a:rPr lang="en-US" sz="2800" b="1" baseline="-25000">
                  <a:solidFill>
                    <a:srgbClr val="FFFFFF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486420" name="Line 20"/>
            <p:cNvSpPr>
              <a:spLocks noChangeShapeType="1"/>
            </p:cNvSpPr>
            <p:nvPr/>
          </p:nvSpPr>
          <p:spPr bwMode="auto">
            <a:xfrm flipH="1">
              <a:off x="2704" y="2204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6421" name="Text Box 21"/>
            <p:cNvSpPr txBox="1">
              <a:spLocks noChangeArrowheads="1"/>
            </p:cNvSpPr>
            <p:nvPr/>
          </p:nvSpPr>
          <p:spPr bwMode="auto">
            <a:xfrm>
              <a:off x="2754" y="1865"/>
              <a:ext cx="25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b</a:t>
              </a:r>
            </a:p>
          </p:txBody>
        </p:sp>
        <p:sp>
          <p:nvSpPr>
            <p:cNvPr id="486427" name="Line 27"/>
            <p:cNvSpPr>
              <a:spLocks noChangeShapeType="1"/>
            </p:cNvSpPr>
            <p:nvPr/>
          </p:nvSpPr>
          <p:spPr bwMode="auto">
            <a:xfrm flipH="1">
              <a:off x="1440" y="2204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6428" name="Text Box 28"/>
            <p:cNvSpPr txBox="1">
              <a:spLocks noChangeArrowheads="1"/>
            </p:cNvSpPr>
            <p:nvPr/>
          </p:nvSpPr>
          <p:spPr bwMode="auto">
            <a:xfrm>
              <a:off x="2144" y="1190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b="1" dirty="0">
                  <a:solidFill>
                    <a:srgbClr val="FFFFFF"/>
                  </a:solidFill>
                  <a:latin typeface="Arial" pitchFamily="34" charset="0"/>
                  <a:cs typeface="+mn-cs"/>
                </a:rPr>
                <a:t>a</a:t>
              </a:r>
            </a:p>
          </p:txBody>
        </p:sp>
        <p:sp>
          <p:nvSpPr>
            <p:cNvPr id="486429" name="Text Box 29"/>
            <p:cNvSpPr txBox="1">
              <a:spLocks noChangeArrowheads="1"/>
            </p:cNvSpPr>
            <p:nvPr/>
          </p:nvSpPr>
          <p:spPr bwMode="auto">
            <a:xfrm>
              <a:off x="1489" y="1865"/>
              <a:ext cx="22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l-GR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ε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00838" y="1835152"/>
            <a:ext cx="1719262" cy="2036763"/>
            <a:chOff x="3261" y="1156"/>
            <a:chExt cx="1083" cy="1283"/>
          </a:xfrm>
        </p:grpSpPr>
        <p:sp>
          <p:nvSpPr>
            <p:cNvPr id="486404" name="Oval 4"/>
            <p:cNvSpPr>
              <a:spLocks noChangeArrowheads="1"/>
            </p:cNvSpPr>
            <p:nvPr/>
          </p:nvSpPr>
          <p:spPr bwMode="auto">
            <a:xfrm>
              <a:off x="3261" y="1976"/>
              <a:ext cx="632" cy="463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6406" name="Text Box 6"/>
            <p:cNvSpPr txBox="1">
              <a:spLocks noChangeArrowheads="1"/>
            </p:cNvSpPr>
            <p:nvPr/>
          </p:nvSpPr>
          <p:spPr bwMode="auto">
            <a:xfrm>
              <a:off x="3392" y="2001"/>
              <a:ext cx="33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q</a:t>
              </a:r>
              <a:r>
                <a:rPr lang="en-US" sz="2800" b="1" baseline="-25000">
                  <a:solidFill>
                    <a:srgbClr val="FFFFFF"/>
                  </a:solidFill>
                  <a:latin typeface="Arial" pitchFamily="34" charset="0"/>
                  <a:cs typeface="+mn-cs"/>
                </a:rPr>
                <a:t>2</a:t>
              </a:r>
            </a:p>
          </p:txBody>
        </p:sp>
        <p:sp>
          <p:nvSpPr>
            <p:cNvPr id="486410" name="AutoShape 10"/>
            <p:cNvSpPr>
              <a:spLocks noChangeArrowheads="1"/>
            </p:cNvSpPr>
            <p:nvPr/>
          </p:nvSpPr>
          <p:spPr bwMode="auto">
            <a:xfrm>
              <a:off x="3386" y="1534"/>
              <a:ext cx="384" cy="463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6411" name="Text Box 11"/>
            <p:cNvSpPr txBox="1">
              <a:spLocks noChangeArrowheads="1"/>
            </p:cNvSpPr>
            <p:nvPr/>
          </p:nvSpPr>
          <p:spPr bwMode="auto">
            <a:xfrm>
              <a:off x="3372" y="1156"/>
              <a:ext cx="4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b="1" dirty="0" err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a,b</a:t>
              </a:r>
              <a:endParaRPr lang="en-US" sz="2800" b="1" dirty="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6426" name="Line 26"/>
            <p:cNvSpPr>
              <a:spLocks noChangeShapeType="1"/>
            </p:cNvSpPr>
            <p:nvPr/>
          </p:nvSpPr>
          <p:spPr bwMode="auto">
            <a:xfrm flipH="1">
              <a:off x="3952" y="2204"/>
              <a:ext cx="3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6430" name="Text Box 30"/>
            <p:cNvSpPr txBox="1">
              <a:spLocks noChangeArrowheads="1"/>
            </p:cNvSpPr>
            <p:nvPr/>
          </p:nvSpPr>
          <p:spPr bwMode="auto">
            <a:xfrm>
              <a:off x="3969" y="1865"/>
              <a:ext cx="22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l-GR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ε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848100" y="2973388"/>
            <a:ext cx="2730500" cy="525462"/>
            <a:chOff x="1464" y="1873"/>
            <a:chExt cx="1720" cy="331"/>
          </a:xfrm>
        </p:grpSpPr>
        <p:sp>
          <p:nvSpPr>
            <p:cNvPr id="486432" name="Line 32"/>
            <p:cNvSpPr>
              <a:spLocks noChangeShapeType="1"/>
            </p:cNvSpPr>
            <p:nvPr/>
          </p:nvSpPr>
          <p:spPr bwMode="auto">
            <a:xfrm flipV="1">
              <a:off x="1464" y="2204"/>
              <a:ext cx="17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6433" name="Text Box 33"/>
            <p:cNvSpPr txBox="1">
              <a:spLocks noChangeArrowheads="1"/>
            </p:cNvSpPr>
            <p:nvPr/>
          </p:nvSpPr>
          <p:spPr bwMode="auto">
            <a:xfrm>
              <a:off x="2073" y="1873"/>
              <a:ext cx="46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a*b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824740" y="2979740"/>
            <a:ext cx="4584700" cy="542925"/>
            <a:chOff x="1456" y="1862"/>
            <a:chExt cx="2888" cy="342"/>
          </a:xfrm>
        </p:grpSpPr>
        <p:sp>
          <p:nvSpPr>
            <p:cNvPr id="486437" name="Line 37"/>
            <p:cNvSpPr>
              <a:spLocks noChangeShapeType="1"/>
            </p:cNvSpPr>
            <p:nvPr/>
          </p:nvSpPr>
          <p:spPr bwMode="auto">
            <a:xfrm flipV="1">
              <a:off x="1456" y="2204"/>
              <a:ext cx="28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86438" name="Text Box 38"/>
            <p:cNvSpPr txBox="1">
              <a:spLocks noChangeArrowheads="1"/>
            </p:cNvSpPr>
            <p:nvPr/>
          </p:nvSpPr>
          <p:spPr bwMode="auto">
            <a:xfrm>
              <a:off x="2301" y="1862"/>
              <a:ext cx="123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</a:pPr>
              <a:r>
                <a:rPr lang="en-US" sz="2800" dirty="0">
                  <a:solidFill>
                    <a:srgbClr val="FFFFFF"/>
                  </a:solidFill>
                  <a:latin typeface="+mn-lt"/>
                  <a:cs typeface="+mn-cs"/>
                </a:rPr>
                <a:t>(a*b)(</a:t>
              </a:r>
              <a:r>
                <a:rPr lang="en-US" sz="2800" dirty="0" err="1">
                  <a:solidFill>
                    <a:srgbClr val="FFFFFF"/>
                  </a:solidFill>
                  <a:latin typeface="+mn-lt"/>
                  <a:cs typeface="+mn-cs"/>
                </a:rPr>
                <a:t>a</a:t>
              </a:r>
              <a:r>
                <a:rPr lang="en-US" sz="2800" dirty="0" err="1">
                  <a:solidFill>
                    <a:srgbClr val="FFFFFF"/>
                  </a:solidFill>
                  <a:latin typeface="+mn-lt"/>
                  <a:cs typeface="+mn-cs"/>
                  <a:sym typeface="Symbol" pitchFamily="18" charset="2"/>
                </a:rPr>
                <a:t>+b</a:t>
              </a:r>
              <a:r>
                <a:rPr lang="en-US" sz="2800" dirty="0">
                  <a:solidFill>
                    <a:srgbClr val="FFFFFF"/>
                  </a:solidFill>
                  <a:latin typeface="+mn-lt"/>
                  <a:cs typeface="+mn-cs"/>
                  <a:sym typeface="Symbol" pitchFamily="18" charset="2"/>
                </a:rPr>
                <a:t>)*</a:t>
              </a:r>
            </a:p>
          </p:txBody>
        </p:sp>
      </p:grpSp>
      <p:sp>
        <p:nvSpPr>
          <p:cNvPr id="486441" name="Text Box 41"/>
          <p:cNvSpPr txBox="1">
            <a:spLocks noChangeArrowheads="1"/>
          </p:cNvSpPr>
          <p:nvPr/>
        </p:nvSpPr>
        <p:spPr bwMode="auto">
          <a:xfrm>
            <a:off x="2905126" y="31892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cs typeface="+mn-cs"/>
              </a:rPr>
              <a:t>q</a:t>
            </a:r>
            <a:r>
              <a:rPr lang="en-US" sz="2800" b="1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0</a:t>
            </a:r>
          </a:p>
        </p:txBody>
      </p:sp>
      <p:sp>
        <p:nvSpPr>
          <p:cNvPr id="486442" name="Text Box 42"/>
          <p:cNvSpPr txBox="1">
            <a:spLocks noChangeArrowheads="1"/>
          </p:cNvSpPr>
          <p:nvPr/>
        </p:nvSpPr>
        <p:spPr bwMode="auto">
          <a:xfrm>
            <a:off x="8937626" y="31765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cs typeface="+mn-cs"/>
              </a:rPr>
              <a:t>q</a:t>
            </a:r>
            <a:r>
              <a:rPr lang="en-US" sz="2800" b="1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3</a:t>
            </a:r>
          </a:p>
        </p:txBody>
      </p:sp>
      <p:sp>
        <p:nvSpPr>
          <p:cNvPr id="486443" name="Text Box 43"/>
          <p:cNvSpPr txBox="1">
            <a:spLocks noChangeArrowheads="1"/>
          </p:cNvSpPr>
          <p:nvPr/>
        </p:nvSpPr>
        <p:spPr bwMode="auto">
          <a:xfrm>
            <a:off x="1819613" y="4562477"/>
            <a:ext cx="896431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4400" dirty="0">
                <a:solidFill>
                  <a:srgbClr val="FFFF00"/>
                </a:solidFill>
                <a:latin typeface="+mn-lt"/>
                <a:cs typeface="Calibri" pitchFamily="34" charset="0"/>
              </a:rPr>
              <a:t>R(q</a:t>
            </a:r>
            <a:r>
              <a:rPr lang="en-US" sz="44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4400" dirty="0">
                <a:solidFill>
                  <a:srgbClr val="FFFF00"/>
                </a:solidFill>
                <a:latin typeface="+mn-lt"/>
                <a:cs typeface="Calibri" pitchFamily="34" charset="0"/>
              </a:rPr>
              <a:t>,q</a:t>
            </a:r>
            <a:r>
              <a:rPr lang="en-US" sz="44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3</a:t>
            </a:r>
            <a:r>
              <a:rPr lang="en-US" sz="4400" dirty="0">
                <a:solidFill>
                  <a:srgbClr val="FFFF00"/>
                </a:solidFill>
                <a:latin typeface="+mn-lt"/>
                <a:cs typeface="Calibri" pitchFamily="34" charset="0"/>
              </a:rPr>
              <a:t>) = (a*b)(</a:t>
            </a:r>
            <a:r>
              <a:rPr lang="en-US" sz="44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4400" dirty="0" err="1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+b</a:t>
            </a:r>
            <a:r>
              <a:rPr lang="en-US" sz="44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)* </a:t>
            </a:r>
            <a:r>
              <a:rPr lang="en-US" sz="4400" dirty="0">
                <a:solidFill>
                  <a:srgbClr val="FFFFFF"/>
                </a:solidFill>
                <a:cs typeface="Calibri" pitchFamily="34" charset="0"/>
              </a:rPr>
              <a:t>represents L(N)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42" y="3041854"/>
            <a:ext cx="1438781" cy="830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4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233C-0815-504B-94D2-C6206C37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 </a:t>
            </a:r>
            <a:r>
              <a:rPr lang="en-US" altLang="zh-CN" dirty="0"/>
              <a:t>conclude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C36C25-4E26-6A4F-842D-FC3D0BAED7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L can be represented by a </a:t>
                </a:r>
                <a:r>
                  <a:rPr lang="en-AU" dirty="0">
                    <a:solidFill>
                      <a:schemeClr val="accent2"/>
                    </a:solidFill>
                  </a:rPr>
                  <a:t>regexp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L is </a:t>
                </a:r>
                <a:r>
                  <a:rPr lang="en-AU" dirty="0">
                    <a:solidFill>
                      <a:srgbClr val="00B050"/>
                    </a:solidFill>
                  </a:rPr>
                  <a:t>regular</a:t>
                </a:r>
                <a:r>
                  <a:rPr lang="en-AU" dirty="0"/>
                  <a:t>.</a:t>
                </a: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 direction</a:t>
                </a:r>
                <a:r>
                  <a:rPr lang="en-AU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because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regular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languages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closed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under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union,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concatenation,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star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direction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introduce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generalised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NFAs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(GNFA)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allowing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regexps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arrow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labels.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out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internal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relabel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arrows,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until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two-state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GNFA.</a:t>
                </a:r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C36C25-4E26-6A4F-842D-FC3D0BAED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4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EF15-7BD2-3747-A3EE-9FF34CB1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E856-4211-AB48-A215-2C3E2C4C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CN" dirty="0"/>
              <a:t>Nondeterministic finite automata</a:t>
            </a:r>
          </a:p>
          <a:p>
            <a:pPr lvl="1"/>
            <a:r>
              <a:rPr lang="en-AU" dirty="0"/>
              <a:t>The notion of nondeterminism</a:t>
            </a:r>
          </a:p>
          <a:p>
            <a:r>
              <a:rPr lang="en-AU" dirty="0"/>
              <a:t>Big hammer: Equivalence between NFA and DFA</a:t>
            </a:r>
          </a:p>
          <a:p>
            <a:r>
              <a:rPr lang="en-AU" dirty="0"/>
              <a:t>Use NFAs to prove closure properties</a:t>
            </a:r>
          </a:p>
          <a:p>
            <a:r>
              <a:rPr lang="en-AU" dirty="0"/>
              <a:t>Regular expressions</a:t>
            </a:r>
          </a:p>
          <a:p>
            <a:pPr lvl="1"/>
            <a:r>
              <a:rPr lang="en-AU" dirty="0"/>
              <a:t>A compact way to represent regular languages</a:t>
            </a:r>
          </a:p>
          <a:p>
            <a:pPr lvl="1"/>
            <a:r>
              <a:rPr lang="en-AU" dirty="0"/>
              <a:t>Equivalence with regular languages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1731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7B49-988C-2149-A937-61A48447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Assignment 1: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100DE-604E-BE42-B2DD-47EC52E69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ym typeface="Wingdings" pitchFamily="2" charset="2"/>
              </a:rPr>
              <a:t>Some salient details: </a:t>
            </a:r>
          </a:p>
          <a:p>
            <a:pPr lvl="1"/>
            <a:r>
              <a:rPr lang="en-AU" dirty="0">
                <a:sym typeface="Wingdings" pitchFamily="2" charset="2"/>
              </a:rPr>
              <a:t>Either a nonnegative integer, or a decimal number between 0 and 1</a:t>
            </a:r>
          </a:p>
          <a:p>
            <a:pPr lvl="1"/>
            <a:r>
              <a:rPr lang="en-AU" dirty="0">
                <a:sym typeface="Wingdings" pitchFamily="2" charset="2"/>
              </a:rPr>
              <a:t>Spaces allowed between numbers and operators</a:t>
            </a:r>
          </a:p>
          <a:p>
            <a:pPr lvl="1"/>
            <a:r>
              <a:rPr lang="en-AU" dirty="0"/>
              <a:t>”-” always denotes the minus operation, i.e. no negative integers</a:t>
            </a:r>
          </a:p>
          <a:p>
            <a:r>
              <a:rPr lang="en-AU" dirty="0"/>
              <a:t>A generalised DFA</a:t>
            </a:r>
          </a:p>
          <a:p>
            <a:pPr lvl="1"/>
            <a:r>
              <a:rPr lang="en-AU" dirty="0"/>
              <a:t>Output tokens or raise exceptions, rather than just output “accept” or “reject”</a:t>
            </a:r>
          </a:p>
          <a:p>
            <a:pPr lvl="1"/>
            <a:r>
              <a:rPr lang="en-AU" dirty="0"/>
              <a:t>Some memory is used to keep track of the current number</a:t>
            </a:r>
          </a:p>
        </p:txBody>
      </p:sp>
    </p:spTree>
    <p:extLst>
      <p:ext uri="{BB962C8B-B14F-4D97-AF65-F5344CB8AC3E}">
        <p14:creationId xmlns:p14="http://schemas.microsoft.com/office/powerpoint/2010/main" val="15832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CD36-38BC-554B-863B-91A7A6EF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Assignment 1: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CE2E-C8E6-BD4A-8392-9A277ACD0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You will need to implement it as a DFA</a:t>
            </a:r>
          </a:p>
          <a:p>
            <a:r>
              <a:rPr lang="en-AU" dirty="0"/>
              <a:t>That is, read the string from left to right, and decide what to do according to the current letter</a:t>
            </a:r>
          </a:p>
          <a:p>
            <a:r>
              <a:rPr lang="en-AU" dirty="0"/>
              <a:t>Some memory is allowed to record the current number</a:t>
            </a:r>
          </a:p>
          <a:p>
            <a:pPr marL="0" indent="0">
              <a:buNone/>
            </a:pPr>
            <a:endParaRPr lang="en-AU" dirty="0"/>
          </a:p>
          <a:p>
            <a:r>
              <a:rPr lang="en-US" altLang="zh-CN" dirty="0"/>
              <a:t>Describe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report</a:t>
            </a:r>
          </a:p>
          <a:p>
            <a:r>
              <a:rPr lang="en-US" dirty="0"/>
              <a:t>Upload your source codes and report to Canvas too</a:t>
            </a:r>
            <a:endParaRPr lang="en-AU" dirty="0"/>
          </a:p>
          <a:p>
            <a:endParaRPr lang="en-AU" dirty="0"/>
          </a:p>
          <a:p>
            <a:r>
              <a:rPr lang="en-AU" dirty="0"/>
              <a:t>Showcase time: turn to </a:t>
            </a:r>
            <a:r>
              <a:rPr lang="en-AU" dirty="0" err="1"/>
              <a:t>EdStem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62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379797-3A0B-BE4C-9212-86E570EE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Nondeterministic finite automata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D9C8B-486E-9746-8D8E-1BB9CD27B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66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9A8EE8-D709-3440-9C5E-2CA875DF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Nondeterminism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4C5A99-A8C8-5F49-9EA1-87A252634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For a given state and a given letter, the transition function </a:t>
            </a:r>
            <a:br>
              <a:rPr lang="en-AU" dirty="0"/>
            </a:br>
            <a:r>
              <a:rPr lang="en-AU" dirty="0"/>
              <a:t>does not give a unique result.</a:t>
            </a:r>
          </a:p>
          <a:p>
            <a:r>
              <a:rPr lang="en-AU" dirty="0"/>
              <a:t>We accept this.</a:t>
            </a:r>
          </a:p>
          <a:p>
            <a:r>
              <a:rPr lang="en-AU" dirty="0"/>
              <a:t>So at any state, we allow any number of out-arrows for any letter.</a:t>
            </a:r>
          </a:p>
          <a:p>
            <a:pPr lvl="1"/>
            <a:r>
              <a:rPr lang="en-AU" dirty="0"/>
              <a:t>Let us even allow for </a:t>
            </a:r>
            <a:r>
              <a:rPr lang="el-GR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ε</a:t>
            </a:r>
            <a:r>
              <a:rPr lang="en-AU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Symbol"/>
              </a:rPr>
              <a:t> – not reading any letter can also lead to another state!</a:t>
            </a:r>
            <a:endParaRPr lang="en-AU" dirty="0"/>
          </a:p>
          <a:p>
            <a:r>
              <a:rPr lang="en-AU" dirty="0"/>
              <a:t>As a consequence, there are multiple valid paths for a fixed string s. </a:t>
            </a:r>
          </a:p>
          <a:p>
            <a:pPr lvl="1"/>
            <a:r>
              <a:rPr lang="en-AU" dirty="0"/>
              <a:t>Some may lead us to accept states, some may not.</a:t>
            </a:r>
          </a:p>
          <a:p>
            <a:r>
              <a:rPr lang="en-AU" dirty="0"/>
              <a:t>As a compromise, we say that this machine accepts s, as long as one path leads to an accept state.</a:t>
            </a:r>
          </a:p>
          <a:p>
            <a:r>
              <a:rPr lang="en-AU" dirty="0"/>
              <a:t>We call this phenomenon </a:t>
            </a:r>
            <a:r>
              <a:rPr lang="en-AU" dirty="0">
                <a:solidFill>
                  <a:schemeClr val="accent2"/>
                </a:solidFill>
              </a:rPr>
              <a:t>nondeterminism</a:t>
            </a:r>
            <a:r>
              <a:rPr lang="en-AU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68E194-EC73-BA47-9696-38BA26CF20F7}"/>
              </a:ext>
            </a:extLst>
          </p:cNvPr>
          <p:cNvGrpSpPr/>
          <p:nvPr/>
        </p:nvGrpSpPr>
        <p:grpSpPr>
          <a:xfrm>
            <a:off x="6554197" y="-339"/>
            <a:ext cx="4628731" cy="2088699"/>
            <a:chOff x="2124525" y="1124607"/>
            <a:chExt cx="7747000" cy="3203916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89953C3F-8758-BB40-B9BF-5334C13D2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0000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37DF321B-D5BE-D841-9595-2DE2E5FC5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125" y="16996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E7B5B15A-131B-BB43-918A-119A1E95F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530" y="1124607"/>
              <a:ext cx="382587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solidFill>
                    <a:srgbClr val="00B050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48AA7D2E-F22E-9848-834B-A442E5DD2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025" y="1915523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E9929517-01B3-9F4A-8B0A-B505CC05B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4203" y="1277143"/>
              <a:ext cx="385043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2800" b="1" dirty="0">
                  <a:solidFill>
                    <a:schemeClr val="accent2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CC9888BF-D379-E94F-8D2E-926654C84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115" y="3444613"/>
              <a:ext cx="38504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2800" b="1" dirty="0">
                  <a:solidFill>
                    <a:srgbClr val="00B05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2BF8262C-D61F-6C47-BE7E-F0B703532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325" y="27029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7BECC83B-A958-154B-89D6-C33D75A5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163" y="27156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1A14B5D8-B3BF-E448-A00A-4282191F7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8225" y="2741023"/>
              <a:ext cx="1003300" cy="990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F27663E8-4D20-2547-A545-6B75F5588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823" y="2191571"/>
              <a:ext cx="382587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</a:t>
              </a: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DEBCD831-46C0-EF40-AC4C-13167859F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78925" y="3198223"/>
              <a:ext cx="8509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35F62AD9-E5BD-AE47-9664-3E6669986D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1725" y="3236323"/>
              <a:ext cx="927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8346E561-C498-8546-AAC1-1CE1B5EC9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3199" y="2580993"/>
              <a:ext cx="38258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1</a:t>
              </a:r>
            </a:p>
          </p:txBody>
        </p:sp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47711104-2E43-F44E-8D71-CD0A195AD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0756" y="1899908"/>
              <a:ext cx="787400" cy="1054100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D60EC2F8-0A84-5442-A9CC-9A9C6CEA6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7473" y="1244871"/>
              <a:ext cx="68480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Arial" pitchFamily="34" charset="0"/>
                  <a:cs typeface="+mn-cs"/>
                </a:rPr>
                <a:t>0,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FFBD29AE-3794-B546-9541-A2CAD291B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225" y="2462905"/>
              <a:ext cx="385043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>
                  <a:solidFill>
                    <a:schemeClr val="accent2"/>
                  </a:solidFill>
                  <a:latin typeface="Arial" pitchFamily="34" charset="0"/>
                </a:rPr>
                <a:t>0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208D0531-5E19-6D47-AC8C-4F71F40E2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4325" y="3858623"/>
              <a:ext cx="0" cy="4699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37B41247-E403-F746-9A29-583F21BB2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525" y="2512423"/>
              <a:ext cx="1358900" cy="137160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FDF36E1C-CEC1-0B4F-AC99-9B818C6EC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4225" y="3071223"/>
              <a:ext cx="8001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F7A9FD46-4524-3748-AEF1-3F94577DD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9625" y="3299823"/>
              <a:ext cx="736600" cy="127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9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15574</TotalTime>
  <Words>3220</Words>
  <Application>Microsoft Macintosh PowerPoint</Application>
  <PresentationFormat>Widescreen</PresentationFormat>
  <Paragraphs>490</Paragraphs>
  <Slides>56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Office Theme</vt:lpstr>
      <vt:lpstr>41080 Theory of Computing</vt:lpstr>
      <vt:lpstr>Summary of the lecture in the last week</vt:lpstr>
      <vt:lpstr>Review of the tutorial last week</vt:lpstr>
      <vt:lpstr>Outline for today’s lecture</vt:lpstr>
      <vt:lpstr>Assignment 1: Task</vt:lpstr>
      <vt:lpstr>Assignment 1: Task</vt:lpstr>
      <vt:lpstr>Assignment 1: Approach</vt:lpstr>
      <vt:lpstr>Nondeterministic finite automata</vt:lpstr>
      <vt:lpstr>Nondeterminism</vt:lpstr>
      <vt:lpstr>A conceptual message</vt:lpstr>
      <vt:lpstr>PowerPoint Presentation</vt:lpstr>
      <vt:lpstr>PowerPoint Presentation</vt:lpstr>
      <vt:lpstr>PowerPoint Presentation</vt:lpstr>
      <vt:lpstr>PowerPoint Presentation</vt:lpstr>
      <vt:lpstr>Nondeterministic finite automata</vt:lpstr>
      <vt:lpstr>NFAs and strings</vt:lpstr>
      <vt:lpstr>PowerPoint Presentation</vt:lpstr>
      <vt:lpstr>PowerPoint Presentation</vt:lpstr>
      <vt:lpstr>NFAs vs DFAs</vt:lpstr>
      <vt:lpstr>Break time</vt:lpstr>
      <vt:lpstr>Equivalence between NFAs and DFAs</vt:lpstr>
      <vt:lpstr>Construct DFAs from NFAs</vt:lpstr>
      <vt:lpstr>Construct DFAs from NFAs</vt:lpstr>
      <vt:lpstr>PowerPoint Presentation</vt:lpstr>
      <vt:lpstr>PowerPoint Presentation</vt:lpstr>
      <vt:lpstr>Back to closure properties</vt:lpstr>
      <vt:lpstr>Getting back to closure properties</vt:lpstr>
      <vt:lpstr>PowerPoint Presentation</vt:lpstr>
      <vt:lpstr>PowerPoint Presentation</vt:lpstr>
      <vt:lpstr>PowerPoint Presentation</vt:lpstr>
      <vt:lpstr>Summarising closure properties</vt:lpstr>
      <vt:lpstr>Break time</vt:lpstr>
      <vt:lpstr>Regular expressions</vt:lpstr>
      <vt:lpstr>Describing regular languages</vt:lpstr>
      <vt:lpstr>Regular expressions: motivations and uses</vt:lpstr>
      <vt:lpstr>Regular expressions: definition</vt:lpstr>
      <vt:lpstr>Regular expressions: representation</vt:lpstr>
      <vt:lpstr>Regular expressions and languages</vt:lpstr>
      <vt:lpstr>From regexps to languages</vt:lpstr>
      <vt:lpstr>From language to regexps</vt:lpstr>
      <vt:lpstr>Regular expressions and regular languages</vt:lpstr>
      <vt:lpstr>Regular languages and regular expressions</vt:lpstr>
      <vt:lpstr>Construct NFA from regexp</vt:lpstr>
      <vt:lpstr>PowerPoint Presentation</vt:lpstr>
      <vt:lpstr>PowerPoint Presentation</vt:lpstr>
      <vt:lpstr>Regular languages are closed under union</vt:lpstr>
      <vt:lpstr>PowerPoint Presentation</vt:lpstr>
      <vt:lpstr>Regular languages and regular expressions</vt:lpstr>
      <vt:lpstr>Generalised NFA</vt:lpstr>
      <vt:lpstr>PowerPoint Presentation</vt:lpstr>
      <vt:lpstr>NFA, GNFA, and regexps</vt:lpstr>
      <vt:lpstr>PowerPoint Presentation</vt:lpstr>
      <vt:lpstr>PowerPoint Presentation</vt:lpstr>
      <vt:lpstr>To conclude</vt:lpstr>
      <vt:lpstr>Summary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Youming Qiao</dc:creator>
  <cp:lastModifiedBy>Youming Qiao</cp:lastModifiedBy>
  <cp:revision>122</cp:revision>
  <dcterms:created xsi:type="dcterms:W3CDTF">2021-08-02T12:55:16Z</dcterms:created>
  <dcterms:modified xsi:type="dcterms:W3CDTF">2023-08-20T12:45:25Z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2021-08-02T12:55:16Z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dd0e0786-d049-4f41-9a4b-3667556b5962</vt:lpwstr>
  </property>
  <property fmtid="{D5CDD505-2E9C-101B-9397-08002B2CF9AE}" pid="8" name="MSIP_Label_51a6c3db-1667-4f49-995a-8b9973972958_ContentBits">
    <vt:lpwstr>0</vt:lpwstr>
  </property>
</Properties>
</file>