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875" r:id="rId3"/>
    <p:sldId id="825" r:id="rId4"/>
    <p:sldId id="848" r:id="rId5"/>
    <p:sldId id="849" r:id="rId6"/>
    <p:sldId id="851" r:id="rId7"/>
    <p:sldId id="852" r:id="rId8"/>
    <p:sldId id="853" r:id="rId9"/>
    <p:sldId id="854" r:id="rId10"/>
    <p:sldId id="850" r:id="rId11"/>
    <p:sldId id="855" r:id="rId12"/>
    <p:sldId id="856" r:id="rId13"/>
    <p:sldId id="857" r:id="rId14"/>
    <p:sldId id="607" r:id="rId15"/>
    <p:sldId id="645" r:id="rId16"/>
    <p:sldId id="608" r:id="rId17"/>
    <p:sldId id="609" r:id="rId18"/>
    <p:sldId id="610" r:id="rId19"/>
    <p:sldId id="611" r:id="rId20"/>
    <p:sldId id="847" r:id="rId21"/>
    <p:sldId id="859" r:id="rId22"/>
    <p:sldId id="613" r:id="rId23"/>
    <p:sldId id="614" r:id="rId24"/>
    <p:sldId id="860" r:id="rId25"/>
    <p:sldId id="861" r:id="rId26"/>
    <p:sldId id="863" r:id="rId27"/>
    <p:sldId id="864" r:id="rId28"/>
    <p:sldId id="865" r:id="rId29"/>
    <p:sldId id="562" r:id="rId30"/>
    <p:sldId id="648" r:id="rId31"/>
    <p:sldId id="561" r:id="rId32"/>
    <p:sldId id="559" r:id="rId33"/>
    <p:sldId id="866" r:id="rId34"/>
    <p:sldId id="620" r:id="rId35"/>
    <p:sldId id="867" r:id="rId36"/>
    <p:sldId id="623" r:id="rId37"/>
    <p:sldId id="624" r:id="rId38"/>
    <p:sldId id="627" r:id="rId39"/>
    <p:sldId id="629" r:id="rId40"/>
    <p:sldId id="868" r:id="rId41"/>
    <p:sldId id="869" r:id="rId42"/>
    <p:sldId id="862" r:id="rId43"/>
    <p:sldId id="870" r:id="rId44"/>
    <p:sldId id="560" r:id="rId45"/>
    <p:sldId id="871" r:id="rId46"/>
    <p:sldId id="872" r:id="rId47"/>
    <p:sldId id="874" r:id="rId48"/>
    <p:sldId id="635" r:id="rId49"/>
    <p:sldId id="640" r:id="rId50"/>
    <p:sldId id="873" r:id="rId51"/>
    <p:sldId id="79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Review of last lecture" id="{37312179-E524-3240-B212-C2E147A3C75E}">
          <p14:sldIdLst>
            <p14:sldId id="875"/>
            <p14:sldId id="825"/>
            <p14:sldId id="848"/>
          </p14:sldIdLst>
        </p14:section>
        <p14:section name="Algorithm analysis and big Oh" id="{23F70750-B582-5C4C-AC2C-19D7332DAA04}">
          <p14:sldIdLst>
            <p14:sldId id="849"/>
            <p14:sldId id="851"/>
            <p14:sldId id="852"/>
            <p14:sldId id="853"/>
            <p14:sldId id="854"/>
            <p14:sldId id="850"/>
            <p14:sldId id="855"/>
            <p14:sldId id="856"/>
          </p14:sldIdLst>
        </p14:section>
        <p14:section name="Polynomial-time reductions; NPC" id="{CCE54D58-1832-B841-BD8E-4D8F7C3D05CA}">
          <p14:sldIdLst>
            <p14:sldId id="857"/>
            <p14:sldId id="607"/>
            <p14:sldId id="645"/>
            <p14:sldId id="608"/>
            <p14:sldId id="609"/>
            <p14:sldId id="610"/>
            <p14:sldId id="611"/>
          </p14:sldIdLst>
        </p14:section>
        <p14:section name="NP-completeness" id="{B40B97D0-E671-C04B-AE92-2DD768CD2624}">
          <p14:sldIdLst>
            <p14:sldId id="847"/>
            <p14:sldId id="859"/>
            <p14:sldId id="613"/>
            <p14:sldId id="614"/>
          </p14:sldIdLst>
        </p14:section>
        <p14:section name="Cook-Levin theorem" id="{8620E9FB-270D-C946-A863-1C56E78AC698}">
          <p14:sldIdLst>
            <p14:sldId id="860"/>
            <p14:sldId id="861"/>
            <p14:sldId id="863"/>
            <p14:sldId id="864"/>
            <p14:sldId id="865"/>
            <p14:sldId id="562"/>
            <p14:sldId id="648"/>
            <p14:sldId id="561"/>
            <p14:sldId id="559"/>
            <p14:sldId id="866"/>
            <p14:sldId id="620"/>
            <p14:sldId id="867"/>
            <p14:sldId id="623"/>
            <p14:sldId id="624"/>
            <p14:sldId id="627"/>
            <p14:sldId id="629"/>
            <p14:sldId id="868"/>
            <p14:sldId id="869"/>
          </p14:sldIdLst>
        </p14:section>
        <p14:section name="3SAT" id="{9EBAAA2E-6410-8D4D-86DC-CF440500D0F6}">
          <p14:sldIdLst>
            <p14:sldId id="862"/>
            <p14:sldId id="870"/>
            <p14:sldId id="560"/>
            <p14:sldId id="871"/>
            <p14:sldId id="872"/>
            <p14:sldId id="874"/>
            <p14:sldId id="635"/>
            <p14:sldId id="640"/>
          </p14:sldIdLst>
        </p14:section>
        <p14:section name="Conclusion" id="{93E30E51-B02D-FD42-99A7-BDDF43F8536D}">
          <p14:sldIdLst>
            <p14:sldId id="873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/>
    <p:restoredTop sz="90317"/>
  </p:normalViewPr>
  <p:slideViewPr>
    <p:cSldViewPr snapToGrid="0" snapToObjects="1">
      <p:cViewPr varScale="1">
        <p:scale>
          <a:sx n="145" d="100"/>
          <a:sy n="145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0:49:19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19622 1907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4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84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9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5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A4B8-354F-4B85-917B-523074414F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14659F-E18D-486B-805A-567739542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383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</a:t>
            </a:r>
            <a:r>
              <a:rPr lang="en-US" dirty="0"/>
              <a:t>10</a:t>
            </a:r>
            <a:r>
              <a:rPr lang="en-AU" dirty="0"/>
              <a:t>, Spring 2023</a:t>
            </a:r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EF8CE3-3624-2D43-8930-43B8D6F7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 Oh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AEA1B62-3E79-9F46-BAA8-1DC3B6567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We wish to make the analysis of algorithms easier</a:t>
                </a:r>
              </a:p>
              <a:p>
                <a:r>
                  <a:rPr lang="en-AU" dirty="0"/>
                  <a:t>This requires us to go somewhat “</a:t>
                </a:r>
                <a:r>
                  <a:rPr lang="en-AU" dirty="0">
                    <a:solidFill>
                      <a:schemeClr val="accent2"/>
                    </a:solidFill>
                  </a:rPr>
                  <a:t>broad stroke</a:t>
                </a:r>
                <a:r>
                  <a:rPr lang="en-AU" dirty="0"/>
                  <a:t>”</a:t>
                </a:r>
              </a:p>
              <a:p>
                <a:pPr marL="0" indent="0">
                  <a:buNone/>
                </a:pPr>
                <a:r>
                  <a:rPr lang="en-AU" dirty="0"/>
                  <a:t>Definition. Given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, we say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if there exist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/>
                  <a:t>s.t.</a:t>
                </a:r>
                <a:r>
                  <a:rPr lang="en-AU" dirty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dirty="0"/>
                  <a:t>, we have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Broad stroke 1</a:t>
                </a:r>
                <a:r>
                  <a:rPr lang="en-AU" dirty="0"/>
                  <a:t>: omit a multiplicative constant</a:t>
                </a:r>
              </a:p>
              <a:p>
                <a:pPr lvl="1"/>
                <a:r>
                  <a:rPr lang="en-AU" dirty="0"/>
                  <a:t>For example,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Broad stroke 2</a:t>
                </a:r>
                <a:r>
                  <a:rPr lang="en-AU" dirty="0"/>
                  <a:t>: only care about “large enough” n</a:t>
                </a:r>
              </a:p>
              <a:p>
                <a:pPr lvl="1"/>
                <a:r>
                  <a:rPr lang="en-AU" dirty="0"/>
                  <a:t>For example,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pPr lvl="1"/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AEA1B62-3E79-9F46-BAA8-1DC3B6567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8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2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1A71-4009-F646-9A6E-FF7F26B5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examples of using big 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6D5DD-7399-7C4F-8D18-1FDC9CF18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1+3n+4m+5nm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999</m:t>
                            </m:r>
                          </m:sup>
                        </m:sSup>
                      </m:fName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999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for any constant c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6D5DD-7399-7C4F-8D18-1FDC9CF18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8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7B30-12A4-2E4D-8373-5B5DEF24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600F-A5A2-8241-AB28-71867071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Big Oh notation simplifies things by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Omitting constants, and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Caring only about behaviours for large enough integers</a:t>
            </a:r>
          </a:p>
          <a:p>
            <a:r>
              <a:rPr lang="en-AU" dirty="0"/>
              <a:t>So the algorithm for Vertex Cover in NP runs in time O(nm)</a:t>
            </a:r>
          </a:p>
          <a:p>
            <a:r>
              <a:rPr lang="en-AU" dirty="0"/>
              <a:t>We may also make our life easier by assuming that some basic operations can be done efficiently</a:t>
            </a:r>
          </a:p>
          <a:p>
            <a:pPr lvl="1"/>
            <a:r>
              <a:rPr lang="en-AU" dirty="0"/>
              <a:t>For example, checking whether u in S needs |S| many comparisons</a:t>
            </a:r>
          </a:p>
          <a:p>
            <a:pPr lvl="1"/>
            <a:r>
              <a:rPr lang="en-AU" dirty="0"/>
              <a:t>Each comparison takes time O(log n)</a:t>
            </a:r>
          </a:p>
          <a:p>
            <a:pPr lvl="1"/>
            <a:r>
              <a:rPr lang="en-AU" dirty="0"/>
              <a:t>But we usually don’t go into such details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12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42511A-DE84-1744-8AFE-DDCAC4DD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Polynomial-time reductions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B6459C-B559-D34B-9B24-F610FE304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8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757084" y="531351"/>
            <a:ext cx="10790903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+mn-lt"/>
              </a:rPr>
              <a:t>Polynomial Time Reducibility</a:t>
            </a:r>
          </a:p>
        </p:txBody>
      </p:sp>
      <p:sp>
        <p:nvSpPr>
          <p:cNvPr id="777219" name="Text Box 3"/>
          <p:cNvSpPr txBox="1">
            <a:spLocks noChangeArrowheads="1"/>
          </p:cNvSpPr>
          <p:nvPr/>
        </p:nvSpPr>
        <p:spPr bwMode="auto">
          <a:xfrm>
            <a:off x="776744" y="1360025"/>
            <a:ext cx="10230470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 : </a:t>
            </a:r>
            <a:r>
              <a:rPr lang="el-GR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*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 </a:t>
            </a:r>
            <a:r>
              <a:rPr lang="el-GR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*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is a polynomial time computable function</a:t>
            </a: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757084" y="3044363"/>
            <a:ext cx="1133659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Language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poly-time reducible to language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written as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</a:t>
            </a:r>
            <a:b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if there is a poly-time computable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f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: </a:t>
            </a:r>
            <a:r>
              <a:rPr lang="el-GR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*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 </a:t>
            </a:r>
            <a:r>
              <a:rPr lang="el-GR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*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so that:</a:t>
            </a:r>
          </a:p>
        </p:txBody>
      </p:sp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762000" y="4198629"/>
            <a:ext cx="330090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 A  f(w)  B</a:t>
            </a:r>
          </a:p>
        </p:txBody>
      </p:sp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776744" y="5123549"/>
            <a:ext cx="9144000" cy="1495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f is a polynomial time reduction from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to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</a:p>
          <a:p>
            <a:endParaRPr lang="en-US" sz="3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Note there is 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such that for all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|f(w)|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/>
              </a:rPr>
              <a:t>≤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|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w|</a:t>
            </a:r>
            <a:r>
              <a:rPr lang="en-US" sz="3200" baseline="300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endParaRPr lang="en-US" sz="32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777223" name="Text Box 7"/>
          <p:cNvSpPr txBox="1">
            <a:spLocks noChangeArrowheads="1"/>
          </p:cNvSpPr>
          <p:nvPr/>
        </p:nvSpPr>
        <p:spPr bwMode="auto">
          <a:xfrm>
            <a:off x="757084" y="1947399"/>
            <a:ext cx="1079090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 there is a poly-time Turing machine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that on every input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halts with just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f(w)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on its tape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1ABED97E-A614-4C8D-A398-CCF2817A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62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/>
      <p:bldP spid="777220" grpId="0"/>
      <p:bldP spid="777221" grpId="0"/>
      <p:bldP spid="777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28" name="Text Box 16"/>
          <p:cNvSpPr txBox="1">
            <a:spLocks noChangeArrowheads="1"/>
          </p:cNvSpPr>
          <p:nvPr/>
        </p:nvSpPr>
        <p:spPr bwMode="auto">
          <a:xfrm>
            <a:off x="205990" y="5813967"/>
            <a:ext cx="11731451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converts any string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into a string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f(w)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such that </a:t>
            </a:r>
            <a:b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w  A    f(w)  B</a:t>
            </a:r>
            <a:endParaRPr lang="en-US" sz="32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3570049" y="893989"/>
            <a:ext cx="1577975" cy="34861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6957774" y="893989"/>
            <a:ext cx="1577975" cy="34861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762011" y="434625"/>
            <a:ext cx="6626225" cy="5208587"/>
          </a:xfrm>
          <a:prstGeom prst="rect">
            <a:avLst/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092286" y="1337916"/>
            <a:ext cx="470001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A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515274" y="1382889"/>
            <a:ext cx="41870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B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4233624" y="3076802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7619761" y="3076802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4260611" y="5169127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7672149" y="5169127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4542120" y="2564143"/>
            <a:ext cx="3074987" cy="468313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968" y="3"/>
              </a:cxn>
              <a:cxn ang="0">
                <a:pos x="1937" y="278"/>
              </a:cxn>
            </a:cxnLst>
            <a:rect l="0" t="0" r="r" b="b"/>
            <a:pathLst>
              <a:path w="1937" h="295">
                <a:moveTo>
                  <a:pt x="0" y="295"/>
                </a:moveTo>
                <a:cubicBezTo>
                  <a:pt x="322" y="150"/>
                  <a:pt x="645" y="6"/>
                  <a:pt x="968" y="3"/>
                </a:cubicBezTo>
                <a:cubicBezTo>
                  <a:pt x="1291" y="0"/>
                  <a:pt x="1776" y="232"/>
                  <a:pt x="1937" y="27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530486" y="4619852"/>
            <a:ext cx="3074988" cy="468312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968" y="3"/>
              </a:cxn>
              <a:cxn ang="0">
                <a:pos x="1937" y="278"/>
              </a:cxn>
            </a:cxnLst>
            <a:rect l="0" t="0" r="r" b="b"/>
            <a:pathLst>
              <a:path w="1937" h="295">
                <a:moveTo>
                  <a:pt x="0" y="295"/>
                </a:moveTo>
                <a:cubicBezTo>
                  <a:pt x="322" y="150"/>
                  <a:pt x="645" y="6"/>
                  <a:pt x="968" y="3"/>
                </a:cubicBezTo>
                <a:cubicBezTo>
                  <a:pt x="1291" y="0"/>
                  <a:pt x="1776" y="232"/>
                  <a:pt x="1937" y="27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75868" y="1793189"/>
            <a:ext cx="319318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f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951183" y="4034064"/>
            <a:ext cx="319318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f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046299" y="3168877"/>
            <a:ext cx="508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+mn-lt"/>
              </a:rPr>
              <a:t>w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238394" y="3172570"/>
            <a:ext cx="1185009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f(w)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57085" y="2534318"/>
            <a:ext cx="79447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62351" y="2476856"/>
            <a:ext cx="79447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sz="3200" baseline="30000" dirty="0" err="1">
                <a:solidFill>
                  <a:schemeClr val="tx1"/>
                </a:solidFill>
                <a:latin typeface="+mn-lt"/>
              </a:rPr>
              <a:t>c</a:t>
            </a:r>
            <a:endParaRPr lang="en-US" sz="32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9583" y="4500528"/>
            <a:ext cx="79447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94829" y="4607958"/>
            <a:ext cx="79447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sz="3200" baseline="30000" dirty="0" err="1">
                <a:solidFill>
                  <a:schemeClr val="tx1"/>
                </a:solidFill>
                <a:latin typeface="+mn-lt"/>
              </a:rPr>
              <a:t>c</a:t>
            </a:r>
            <a:endParaRPr lang="en-US" sz="3200" baseline="30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417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1160" y="235145"/>
            <a:ext cx="11615893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If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 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then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 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 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</a:t>
            </a:r>
            <a:endParaRPr lang="en-US" sz="32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70738" y="1360270"/>
            <a:ext cx="8516470" cy="4661648"/>
            <a:chOff x="251012" y="1631576"/>
            <a:chExt cx="8516470" cy="4661648"/>
          </a:xfrm>
        </p:grpSpPr>
        <p:grpSp>
          <p:nvGrpSpPr>
            <p:cNvPr id="35" name="Group 29"/>
            <p:cNvGrpSpPr/>
            <p:nvPr/>
          </p:nvGrpSpPr>
          <p:grpSpPr>
            <a:xfrm>
              <a:off x="251012" y="1631576"/>
              <a:ext cx="8516470" cy="4661648"/>
              <a:chOff x="251012" y="1631576"/>
              <a:chExt cx="8516470" cy="4661648"/>
            </a:xfrm>
          </p:grpSpPr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557231" y="2057386"/>
                <a:ext cx="1577975" cy="3486150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3967181" y="1930386"/>
                <a:ext cx="1577975" cy="3486150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1114734" y="2247886"/>
                <a:ext cx="399468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4562183" y="2233599"/>
                <a:ext cx="359394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B</a:t>
                </a: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220806" y="3430574"/>
                <a:ext cx="158750" cy="1603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4606943" y="3430574"/>
                <a:ext cx="158750" cy="1603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1247793" y="5929299"/>
                <a:ext cx="158750" cy="1603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4659331" y="5929299"/>
                <a:ext cx="158750" cy="1603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1484331" y="2949561"/>
                <a:ext cx="3074987" cy="468313"/>
              </a:xfrm>
              <a:custGeom>
                <a:avLst/>
                <a:gdLst/>
                <a:ahLst/>
                <a:cxnLst>
                  <a:cxn ang="0">
                    <a:pos x="0" y="295"/>
                  </a:cxn>
                  <a:cxn ang="0">
                    <a:pos x="968" y="3"/>
                  </a:cxn>
                  <a:cxn ang="0">
                    <a:pos x="1937" y="278"/>
                  </a:cxn>
                </a:cxnLst>
                <a:rect l="0" t="0" r="r" b="b"/>
                <a:pathLst>
                  <a:path w="1937" h="295">
                    <a:moveTo>
                      <a:pt x="0" y="295"/>
                    </a:moveTo>
                    <a:cubicBezTo>
                      <a:pt x="322" y="150"/>
                      <a:pt x="645" y="6"/>
                      <a:pt x="968" y="3"/>
                    </a:cubicBezTo>
                    <a:cubicBezTo>
                      <a:pt x="1291" y="0"/>
                      <a:pt x="1776" y="232"/>
                      <a:pt x="1937" y="278"/>
                    </a:cubicBezTo>
                  </a:path>
                </a:pathLst>
              </a:cu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1412893" y="5445111"/>
                <a:ext cx="3074988" cy="468313"/>
              </a:xfrm>
              <a:custGeom>
                <a:avLst/>
                <a:gdLst/>
                <a:ahLst/>
                <a:cxnLst>
                  <a:cxn ang="0">
                    <a:pos x="0" y="295"/>
                  </a:cxn>
                  <a:cxn ang="0">
                    <a:pos x="968" y="3"/>
                  </a:cxn>
                  <a:cxn ang="0">
                    <a:pos x="1937" y="278"/>
                  </a:cxn>
                </a:cxnLst>
                <a:rect l="0" t="0" r="r" b="b"/>
                <a:pathLst>
                  <a:path w="1937" h="295">
                    <a:moveTo>
                      <a:pt x="0" y="295"/>
                    </a:moveTo>
                    <a:cubicBezTo>
                      <a:pt x="322" y="150"/>
                      <a:pt x="645" y="6"/>
                      <a:pt x="968" y="3"/>
                    </a:cubicBezTo>
                    <a:cubicBezTo>
                      <a:pt x="1291" y="0"/>
                      <a:pt x="1776" y="232"/>
                      <a:pt x="1937" y="278"/>
                    </a:cubicBezTo>
                  </a:path>
                </a:pathLst>
              </a:cu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Text Box 13"/>
              <p:cNvSpPr txBox="1">
                <a:spLocks noChangeArrowheads="1"/>
              </p:cNvSpPr>
              <p:nvPr/>
            </p:nvSpPr>
            <p:spPr bwMode="auto">
              <a:xfrm>
                <a:off x="3113207" y="2362186"/>
                <a:ext cx="274434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f</a:t>
                </a:r>
              </a:p>
            </p:txBody>
          </p:sp>
          <p:sp>
            <p:nvSpPr>
              <p:cNvPr id="50" name="Text Box 14"/>
              <p:cNvSpPr txBox="1">
                <a:spLocks noChangeArrowheads="1"/>
              </p:cNvSpPr>
              <p:nvPr/>
            </p:nvSpPr>
            <p:spPr bwMode="auto">
              <a:xfrm>
                <a:off x="3194170" y="4750361"/>
                <a:ext cx="274434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f</a:t>
                </a:r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>
                <a:off x="3068656" y="2736836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3101806" y="1748277"/>
                <a:ext cx="42863" cy="4421187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251012" y="1631576"/>
                <a:ext cx="8516470" cy="4661648"/>
              </a:xfrm>
              <a:prstGeom prst="rect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785839" y="1970649"/>
                <a:ext cx="1577975" cy="3486150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7763800" y="3428594"/>
                <a:ext cx="158750" cy="1603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Freeform 22"/>
              <p:cNvSpPr>
                <a:spLocks/>
              </p:cNvSpPr>
              <p:nvPr/>
            </p:nvSpPr>
            <p:spPr bwMode="auto">
              <a:xfrm>
                <a:off x="4724316" y="2935706"/>
                <a:ext cx="3074987" cy="468313"/>
              </a:xfrm>
              <a:custGeom>
                <a:avLst/>
                <a:gdLst/>
                <a:ahLst/>
                <a:cxnLst>
                  <a:cxn ang="0">
                    <a:pos x="0" y="295"/>
                  </a:cxn>
                  <a:cxn ang="0">
                    <a:pos x="968" y="3"/>
                  </a:cxn>
                  <a:cxn ang="0">
                    <a:pos x="1937" y="278"/>
                  </a:cxn>
                </a:cxnLst>
                <a:rect l="0" t="0" r="r" b="b"/>
                <a:pathLst>
                  <a:path w="1937" h="295">
                    <a:moveTo>
                      <a:pt x="0" y="295"/>
                    </a:moveTo>
                    <a:cubicBezTo>
                      <a:pt x="322" y="150"/>
                      <a:pt x="645" y="6"/>
                      <a:pt x="968" y="3"/>
                    </a:cubicBezTo>
                    <a:cubicBezTo>
                      <a:pt x="1291" y="0"/>
                      <a:pt x="1776" y="232"/>
                      <a:pt x="1937" y="278"/>
                    </a:cubicBezTo>
                  </a:path>
                </a:pathLst>
              </a:cu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>
                <a:off x="6282414" y="1698796"/>
                <a:ext cx="42863" cy="4421187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Text Box 13"/>
              <p:cNvSpPr txBox="1">
                <a:spLocks noChangeArrowheads="1"/>
              </p:cNvSpPr>
              <p:nvPr/>
            </p:nvSpPr>
            <p:spPr bwMode="auto">
              <a:xfrm>
                <a:off x="6404260" y="2383957"/>
                <a:ext cx="338554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g</a:t>
                </a:r>
              </a:p>
            </p:txBody>
          </p:sp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6449596" y="4843385"/>
                <a:ext cx="338554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g</a:t>
                </a:r>
              </a:p>
            </p:txBody>
          </p:sp>
          <p:sp>
            <p:nvSpPr>
              <p:cNvPr id="60" name="Freeform 26"/>
              <p:cNvSpPr>
                <a:spLocks/>
              </p:cNvSpPr>
              <p:nvPr/>
            </p:nvSpPr>
            <p:spPr bwMode="auto">
              <a:xfrm>
                <a:off x="4841090" y="5380044"/>
                <a:ext cx="3074987" cy="468313"/>
              </a:xfrm>
              <a:custGeom>
                <a:avLst/>
                <a:gdLst/>
                <a:ahLst/>
                <a:cxnLst>
                  <a:cxn ang="0">
                    <a:pos x="0" y="295"/>
                  </a:cxn>
                  <a:cxn ang="0">
                    <a:pos x="968" y="3"/>
                  </a:cxn>
                  <a:cxn ang="0">
                    <a:pos x="1937" y="278"/>
                  </a:cxn>
                </a:cxnLst>
                <a:rect l="0" t="0" r="r" b="b"/>
                <a:pathLst>
                  <a:path w="1937" h="295">
                    <a:moveTo>
                      <a:pt x="0" y="295"/>
                    </a:moveTo>
                    <a:cubicBezTo>
                      <a:pt x="322" y="150"/>
                      <a:pt x="645" y="6"/>
                      <a:pt x="968" y="3"/>
                    </a:cubicBezTo>
                    <a:cubicBezTo>
                      <a:pt x="1291" y="0"/>
                      <a:pt x="1776" y="232"/>
                      <a:pt x="1937" y="278"/>
                    </a:cubicBezTo>
                  </a:path>
                </a:pathLst>
              </a:cu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7904325" y="5884807"/>
                <a:ext cx="158750" cy="1603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Text Box 6"/>
              <p:cNvSpPr txBox="1">
                <a:spLocks noChangeArrowheads="1"/>
              </p:cNvSpPr>
              <p:nvPr/>
            </p:nvSpPr>
            <p:spPr bwMode="auto">
              <a:xfrm>
                <a:off x="7427473" y="2362249"/>
                <a:ext cx="396263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+mj-lt"/>
                  </a:rPr>
                  <a:t>C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079292" y="2908091"/>
              <a:ext cx="794479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54577" y="2880609"/>
              <a:ext cx="794479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1"/>
                  </a:solidFill>
                </a:rPr>
                <a:t>n</a:t>
              </a:r>
              <a:r>
                <a:rPr lang="en-US" baseline="30000" dirty="0" err="1">
                  <a:solidFill>
                    <a:schemeClr val="tx1"/>
                  </a:solidFill>
                  <a:latin typeface="Arial"/>
                </a:rPr>
                <a:t>c</a:t>
              </a:r>
              <a:endParaRPr lang="en-US" baseline="300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24930" y="2913087"/>
              <a:ext cx="794479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1"/>
                  </a:solidFill>
                </a:rPr>
                <a:t>n</a:t>
              </a:r>
              <a:r>
                <a:rPr lang="en-US" baseline="30000" dirty="0" err="1">
                  <a:solidFill>
                    <a:schemeClr val="tx1"/>
                  </a:solidFill>
                  <a:latin typeface="Arial"/>
                </a:rPr>
                <a:t>cd</a:t>
              </a:r>
              <a:endParaRPr lang="en-US" baseline="30000" dirty="0">
                <a:solidFill>
                  <a:schemeClr val="tx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90503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471815" y="407989"/>
            <a:ext cx="11159152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If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  P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then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  P</a:t>
            </a:r>
          </a:p>
        </p:txBody>
      </p:sp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363612" y="1222530"/>
            <a:ext cx="1170513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+mn-lt"/>
              </a:rPr>
              <a:t>Proof: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381381" y="1226146"/>
            <a:ext cx="890329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	       Let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be a poly-time TM that decides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Let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be a poly-time reduction from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to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</p:txBody>
      </p:sp>
      <p:sp>
        <p:nvSpPr>
          <p:cNvPr id="779269" name="Text Box 5"/>
          <p:cNvSpPr txBox="1">
            <a:spLocks noChangeArrowheads="1"/>
          </p:cNvSpPr>
          <p:nvPr/>
        </p:nvSpPr>
        <p:spPr bwMode="auto">
          <a:xfrm>
            <a:off x="471815" y="2730501"/>
            <a:ext cx="8470589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We build a machine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that decides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as follows:</a:t>
            </a:r>
          </a:p>
        </p:txBody>
      </p:sp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380797" y="3432176"/>
            <a:ext cx="3127779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= On input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</a:t>
            </a:r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399744" y="4056064"/>
            <a:ext cx="2908168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1. Compute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f(w)</a:t>
            </a: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471815" y="4673601"/>
            <a:ext cx="6373861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2. Run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on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f(w)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output its answer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223" y="5656710"/>
            <a:ext cx="330090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 A  f(w)  B</a:t>
            </a:r>
          </a:p>
        </p:txBody>
      </p:sp>
    </p:spTree>
    <p:extLst>
      <p:ext uri="{BB962C8B-B14F-4D97-AF65-F5344CB8AC3E}">
        <p14:creationId xmlns:p14="http://schemas.microsoft.com/office/powerpoint/2010/main" val="213701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/>
      <p:bldP spid="779268" grpId="0"/>
      <p:bldP spid="779269" grpId="0"/>
      <p:bldP spid="779270" grpId="0"/>
      <p:bldP spid="779271" grpId="0"/>
      <p:bldP spid="77927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679215" y="407989"/>
            <a:ext cx="818197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If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  NP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then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  NP</a:t>
            </a:r>
          </a:p>
        </p:txBody>
      </p:sp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679215" y="1222530"/>
            <a:ext cx="120898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+mn-lt"/>
              </a:rPr>
              <a:t>Proof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1958975" y="1222531"/>
            <a:ext cx="8439202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Analogous…</a:t>
            </a:r>
          </a:p>
        </p:txBody>
      </p:sp>
    </p:spTree>
    <p:extLst>
      <p:ext uri="{BB962C8B-B14F-4D97-AF65-F5344CB8AC3E}">
        <p14:creationId xmlns:p14="http://schemas.microsoft.com/office/powerpoint/2010/main" val="105818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/>
      <p:bldP spid="7792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2160481" y="1114378"/>
            <a:ext cx="818197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Theorem:</a:t>
            </a:r>
            <a:r>
              <a:rPr lang="en-US" sz="3200" dirty="0"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</a:t>
            </a:r>
            <a:r>
              <a:rPr lang="en-US" sz="3200" dirty="0"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</a:t>
            </a:r>
            <a:r>
              <a:rPr lang="en-US" sz="3200" dirty="0"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 </a:t>
            </a:r>
            <a:r>
              <a:rPr lang="en-US" sz="3200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P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then</a:t>
            </a:r>
            <a:r>
              <a:rPr lang="en-US" sz="3200" dirty="0"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 </a:t>
            </a:r>
            <a:r>
              <a:rPr lang="en-US" sz="3200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P</a:t>
            </a:r>
            <a:endParaRPr lang="en-US" sz="3200" dirty="0">
              <a:latin typeface="+mn-lt"/>
              <a:cs typeface="Calibri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60482" y="3631520"/>
            <a:ext cx="818197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Corollary: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</a:t>
            </a:r>
            <a:r>
              <a:rPr lang="en-US" sz="3200" dirty="0"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</a:t>
            </a:r>
            <a:r>
              <a:rPr lang="en-US" sz="3200" dirty="0"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ea typeface="Cambria Math"/>
                <a:cs typeface="Calibri" pitchFamily="34" charset="0"/>
              </a:rPr>
              <a:t>∉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P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then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 </a:t>
            </a:r>
            <a:r>
              <a:rPr lang="en-US" sz="3200" dirty="0">
                <a:solidFill>
                  <a:srgbClr val="FFFF00"/>
                </a:solidFill>
                <a:latin typeface="+mn-lt"/>
                <a:ea typeface="Cambria Math"/>
                <a:cs typeface="Calibri" pitchFamily="34" charset="0"/>
              </a:rPr>
              <a:t>∉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endParaRPr lang="en-US" sz="32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0481" y="2306858"/>
            <a:ext cx="818197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Theorem:</a:t>
            </a:r>
            <a:r>
              <a:rPr lang="en-US" sz="3200" dirty="0"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</a:t>
            </a:r>
            <a:r>
              <a:rPr lang="en-US" sz="3200" dirty="0"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</a:t>
            </a:r>
            <a:r>
              <a:rPr lang="en-US" sz="3200" dirty="0"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 </a:t>
            </a:r>
            <a:r>
              <a:rPr lang="en-US" sz="3200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NP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then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 </a:t>
            </a:r>
            <a:r>
              <a:rPr lang="en-US" sz="3200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NP</a:t>
            </a:r>
            <a:endParaRPr lang="en-US" sz="320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2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66B0-39E0-BD78-7EB2-A26C3369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A566F-2BAA-DE98-D166-C626C6B09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It was good to communicate with many of you in the past few weeks. </a:t>
            </a:r>
          </a:p>
          <a:p>
            <a:r>
              <a:rPr lang="en-AU" dirty="0"/>
              <a:t>I hope that you’ve made through it, and if not, will finish soon this week.</a:t>
            </a:r>
          </a:p>
          <a:p>
            <a:r>
              <a:rPr lang="en-AU" dirty="0"/>
              <a:t>Any questions please let us know. </a:t>
            </a:r>
          </a:p>
        </p:txBody>
      </p:sp>
    </p:spTree>
    <p:extLst>
      <p:ext uri="{BB962C8B-B14F-4D97-AF65-F5344CB8AC3E}">
        <p14:creationId xmlns:p14="http://schemas.microsoft.com/office/powerpoint/2010/main" val="419405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4D145B-4A26-9F44-A94B-7265F3A0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NP-completeness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F546-871F-5541-9180-A18A99DD8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25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A13914-4D00-8E43-B8A8-DF53D484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NP-completeness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36264-BFE0-D847-A6BC-165155FB8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Now that we defined polynomial-time reductions, we can define:</a:t>
            </a:r>
          </a:p>
          <a:p>
            <a:pPr marL="0" indent="0">
              <a:buNone/>
            </a:pPr>
            <a:r>
              <a:rPr lang="en-AU" dirty="0"/>
              <a:t>Definition. A language A is </a:t>
            </a:r>
            <a:r>
              <a:rPr lang="en-AU" dirty="0">
                <a:solidFill>
                  <a:schemeClr val="accent2"/>
                </a:solidFill>
              </a:rPr>
              <a:t>NP-complete</a:t>
            </a:r>
            <a:r>
              <a:rPr lang="en-AU" dirty="0"/>
              <a:t> if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It is in NP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For any problem B in NP,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B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</a:t>
            </a:r>
            <a:r>
              <a:rPr lang="en-US" baseline="-25000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P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 A</a:t>
            </a:r>
          </a:p>
          <a:p>
            <a:r>
              <a:rPr lang="en-AU" dirty="0"/>
              <a:t>If only 2 holds, then A is </a:t>
            </a:r>
            <a:r>
              <a:rPr lang="en-AU" dirty="0">
                <a:solidFill>
                  <a:srgbClr val="00B0F0"/>
                </a:solidFill>
              </a:rPr>
              <a:t>NP-hard</a:t>
            </a:r>
            <a:r>
              <a:rPr lang="en-AU" dirty="0"/>
              <a:t> (rather than NP-complete)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286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/>
        </p:nvSpPr>
        <p:spPr bwMode="auto">
          <a:xfrm>
            <a:off x="1796967" y="258417"/>
            <a:ext cx="5774658" cy="647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+mn-lt"/>
                <a:cs typeface="Calibri" pitchFamily="34" charset="0"/>
              </a:rPr>
              <a:t>Suppose </a:t>
            </a:r>
            <a:r>
              <a:rPr lang="en-US" sz="3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  <a:r>
              <a:rPr lang="en-US" sz="3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NP-Complete…</a:t>
            </a:r>
          </a:p>
        </p:txBody>
      </p:sp>
      <p:sp>
        <p:nvSpPr>
          <p:cNvPr id="856085" name="Text Box 21"/>
          <p:cNvSpPr txBox="1">
            <a:spLocks noChangeArrowheads="1"/>
          </p:cNvSpPr>
          <p:nvPr/>
        </p:nvSpPr>
        <p:spPr bwMode="auto">
          <a:xfrm>
            <a:off x="1537648" y="6147318"/>
            <a:ext cx="9550400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      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P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then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 = NP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892800" y="6135940"/>
            <a:ext cx="9550400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     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 </a:t>
            </a:r>
            <a:r>
              <a:rPr lang="en-US" sz="3000" dirty="0">
                <a:solidFill>
                  <a:srgbClr val="FFFF00"/>
                </a:solidFill>
                <a:latin typeface="+mn-lt"/>
                <a:ea typeface="Cambria Math"/>
                <a:cs typeface="Calibri" pitchFamily="34" charset="0"/>
              </a:rPr>
              <a:t>∉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P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then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 ≠ NP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 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852920" y="1256381"/>
            <a:ext cx="7677150" cy="4471988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651432" y="1869156"/>
            <a:ext cx="3270250" cy="3255963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165782" y="2448594"/>
            <a:ext cx="429926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366307" y="1986631"/>
            <a:ext cx="721672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itchFamily="34" charset="0"/>
              </a:rPr>
              <a:t>NP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8018645" y="3243931"/>
            <a:ext cx="37221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7948795" y="3761456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5408795" y="3964656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848657" y="4953669"/>
            <a:ext cx="138113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6999470" y="2223169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9504545" y="3901156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8429807" y="4731419"/>
            <a:ext cx="138113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6012045" y="2739106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197782" y="2872456"/>
            <a:ext cx="1690688" cy="890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V="1">
            <a:off x="5648507" y="3878931"/>
            <a:ext cx="2228850" cy="1730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7001057" y="3978944"/>
            <a:ext cx="912813" cy="9509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 flipV="1">
            <a:off x="8088495" y="3964656"/>
            <a:ext cx="352425" cy="7254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 flipV="1">
            <a:off x="8202795" y="3828131"/>
            <a:ext cx="1254125" cy="1238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7139170" y="2385094"/>
            <a:ext cx="850900" cy="12779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85" grpId="0"/>
      <p:bldP spid="22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493D-E130-7B4C-988C-A2AF0DB3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meaning of 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1F7F-F687-2D44-8F37-CAD1A009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NP-complete problems: the most difficult problems in NP</a:t>
            </a:r>
          </a:p>
          <a:p>
            <a:r>
              <a:rPr lang="en-AU" dirty="0"/>
              <a:t>P vs NP is a major open problem</a:t>
            </a:r>
          </a:p>
          <a:p>
            <a:r>
              <a:rPr lang="en-AU" dirty="0"/>
              <a:t>How to prove P=NP? To show any NP-complete problem to be in P!</a:t>
            </a:r>
          </a:p>
          <a:p>
            <a:endParaRPr lang="en-AU" dirty="0"/>
          </a:p>
          <a:p>
            <a:r>
              <a:rPr lang="en-AU" dirty="0"/>
              <a:t>Question: Do NP-complete problems exist at all? </a:t>
            </a:r>
          </a:p>
          <a:p>
            <a:r>
              <a:rPr lang="en-AU" dirty="0"/>
              <a:t>Yes, and there are thousands of them. </a:t>
            </a:r>
          </a:p>
          <a:p>
            <a:pPr lvl="1"/>
            <a:r>
              <a:rPr lang="en-AU" dirty="0"/>
              <a:t>You may encounter one in your work too!</a:t>
            </a:r>
          </a:p>
        </p:txBody>
      </p:sp>
    </p:spTree>
    <p:extLst>
      <p:ext uri="{BB962C8B-B14F-4D97-AF65-F5344CB8AC3E}">
        <p14:creationId xmlns:p14="http://schemas.microsoft.com/office/powerpoint/2010/main" val="20501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CA6D54-74AF-F746-8C0E-02F498CC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SAT and Cook-Levin Theorem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B30C7C-11A7-6B45-915F-E81EABDBA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50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96123-6856-6941-91A6-867A73BA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first NP-complete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618D42-6462-8A4A-9828-4C44B4956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very first NP-complete problem: Satisfiability problem (</a:t>
            </a:r>
            <a:r>
              <a:rPr lang="en-AU" dirty="0">
                <a:solidFill>
                  <a:schemeClr val="accent2"/>
                </a:solidFill>
              </a:rPr>
              <a:t>SAT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It plays the role of A</a:t>
            </a:r>
            <a:r>
              <a:rPr lang="en-AU" baseline="-25000" dirty="0"/>
              <a:t>TM</a:t>
            </a:r>
            <a:r>
              <a:rPr lang="en-AU" dirty="0"/>
              <a:t> in computability</a:t>
            </a:r>
          </a:p>
          <a:p>
            <a:pPr marL="0" indent="0">
              <a:buNone/>
            </a:pPr>
            <a:r>
              <a:rPr lang="en-AU" b="1" dirty="0"/>
              <a:t>Theorem</a:t>
            </a:r>
            <a:r>
              <a:rPr lang="en-AU" dirty="0"/>
              <a:t>. [Cook-Levin] </a:t>
            </a:r>
            <a:r>
              <a:rPr lang="en-AU" dirty="0">
                <a:solidFill>
                  <a:schemeClr val="accent2"/>
                </a:solidFill>
              </a:rPr>
              <a:t>SAT</a:t>
            </a:r>
            <a:r>
              <a:rPr lang="en-AU" dirty="0"/>
              <a:t> is NP-complete.</a:t>
            </a:r>
          </a:p>
          <a:p>
            <a:r>
              <a:rPr lang="en-AU" dirty="0"/>
              <a:t>A fundamental discovery in computer science</a:t>
            </a:r>
          </a:p>
          <a:p>
            <a:r>
              <a:rPr lang="en-US" dirty="0">
                <a:cs typeface="Calibri" pitchFamily="34" charset="0"/>
              </a:rPr>
              <a:t>Every language in NP can be polynomial-time reduced to </a:t>
            </a:r>
            <a:r>
              <a:rPr lang="en-US" dirty="0">
                <a:solidFill>
                  <a:schemeClr val="accent2"/>
                </a:solidFill>
                <a:cs typeface="Calibri" pitchFamily="34" charset="0"/>
              </a:rPr>
              <a:t>SAT</a:t>
            </a:r>
          </a:p>
          <a:p>
            <a:pPr marL="0" indent="0">
              <a:buNone/>
            </a:pPr>
            <a:r>
              <a:rPr lang="en-AU" b="1" dirty="0"/>
              <a:t>Corollary</a:t>
            </a:r>
            <a:r>
              <a:rPr lang="en-AU" dirty="0"/>
              <a:t>.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SAT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 P </a:t>
            </a:r>
            <a:r>
              <a:rPr lang="en-US" dirty="0">
                <a:cs typeface="Calibri" pitchFamily="34" charset="0"/>
                <a:sym typeface="Symbol" pitchFamily="18" charset="2"/>
              </a:rPr>
              <a:t>if and only if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P = NP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4BE76-1C87-454C-99DE-E8FA42B4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166" y="211079"/>
            <a:ext cx="1414757" cy="1435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57076-4B11-FB4C-8A25-5018440F2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593" y="142896"/>
            <a:ext cx="13144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9E4F-F128-5D44-B030-7FD6AFB7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Boolean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B7DFD-CFBA-574E-B664-9A626FB104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We are used to functions f(x</a:t>
                </a:r>
                <a:r>
                  <a:rPr lang="en-AU" baseline="-25000" dirty="0"/>
                  <a:t>1</a:t>
                </a:r>
                <a:r>
                  <a:rPr lang="en-AU" dirty="0"/>
                  <a:t>, …, </a:t>
                </a:r>
                <a:r>
                  <a:rPr lang="en-AU" dirty="0" err="1"/>
                  <a:t>x</a:t>
                </a:r>
                <a:r>
                  <a:rPr lang="en-AU" baseline="-25000" dirty="0" err="1"/>
                  <a:t>n</a:t>
                </a:r>
                <a:r>
                  <a:rPr lang="en-AU" dirty="0"/>
                  <a:t>) </a:t>
                </a:r>
                <a:r>
                  <a:rPr lang="en-AU" dirty="0" err="1"/>
                  <a:t>s.t.</a:t>
                </a:r>
                <a:r>
                  <a:rPr lang="en-AU" dirty="0"/>
                  <a:t> x</a:t>
                </a:r>
                <a:r>
                  <a:rPr lang="en-AU" baseline="-25000" dirty="0"/>
                  <a:t>i</a:t>
                </a:r>
                <a:r>
                  <a:rPr lang="en-AU" dirty="0"/>
                  <a:t> take value as real numbers</a:t>
                </a:r>
              </a:p>
              <a:p>
                <a:r>
                  <a:rPr lang="en-AU" dirty="0"/>
                  <a:t>In circuits and logic, it is more common to see x</a:t>
                </a:r>
                <a:r>
                  <a:rPr lang="en-AU" baseline="-25000" dirty="0"/>
                  <a:t>i</a:t>
                </a:r>
                <a:r>
                  <a:rPr lang="en-AU" dirty="0"/>
                  <a:t> taking values </a:t>
                </a:r>
                <a:r>
                  <a:rPr lang="en-AU" dirty="0">
                    <a:solidFill>
                      <a:srgbClr val="00B0F0"/>
                    </a:solidFill>
                  </a:rPr>
                  <a:t>{0, 1}</a:t>
                </a:r>
              </a:p>
              <a:p>
                <a:pPr lvl="1"/>
                <a:r>
                  <a:rPr lang="en-AU" dirty="0"/>
                  <a:t>Digital circuits use semiconductors to represent two states</a:t>
                </a:r>
              </a:p>
              <a:p>
                <a:r>
                  <a:rPr lang="en-AU" dirty="0"/>
                  <a:t>Such variables are called </a:t>
                </a:r>
                <a:r>
                  <a:rPr lang="en-AU" dirty="0">
                    <a:solidFill>
                      <a:schemeClr val="accent2"/>
                    </a:solidFill>
                  </a:rPr>
                  <a:t>Boolean variables</a:t>
                </a:r>
              </a:p>
              <a:p>
                <a:r>
                  <a:rPr lang="en-AU" dirty="0"/>
                  <a:t>The most common </a:t>
                </a:r>
                <a:r>
                  <a:rPr lang="en-AU" dirty="0">
                    <a:solidFill>
                      <a:srgbClr val="FFFF00"/>
                    </a:solidFill>
                  </a:rPr>
                  <a:t>Boolean operations</a:t>
                </a:r>
                <a:r>
                  <a:rPr lang="en-AU" dirty="0"/>
                  <a:t> on </a:t>
                </a:r>
                <a:r>
                  <a:rPr lang="en-AU" dirty="0">
                    <a:solidFill>
                      <a:schemeClr val="accent2"/>
                    </a:solidFill>
                  </a:rPr>
                  <a:t>Boolean variables</a:t>
                </a:r>
                <a:r>
                  <a:rPr lang="en-AU" dirty="0"/>
                  <a:t> are: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AND(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AU" dirty="0"/>
                  <a:t>): {0, 1} x {0, 1} -&gt; {0, 1}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OR(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AU" dirty="0"/>
                  <a:t>): {0, 1} x {0, 1} -&gt; {0, 1}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NOT(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/>
                  <a:t>): {0, 1} -&gt; {0, 1}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B7DFD-CFBA-574E-B664-9A626FB10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2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43A1-9158-6D4F-A887-63266C17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AND, OR, NOT</a:t>
            </a:r>
          </a:p>
        </p:txBody>
      </p:sp>
      <p:pic>
        <p:nvPicPr>
          <p:cNvPr id="1026" name="Picture 2" descr="Logic Gates (AND, OR and NOT) - YouTube">
            <a:extLst>
              <a:ext uri="{FF2B5EF4-FFF2-40B4-BE49-F238E27FC236}">
                <a16:creationId xmlns:a16="http://schemas.microsoft.com/office/drawing/2014/main" id="{1E5A40C1-7B63-EA47-BFE1-69CE7D77C5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75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170A-3CB7-534D-953F-CFDAE026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03C8E-A2F8-B74F-850F-7B4F32B3F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Arithmetic expressions: </a:t>
                </a:r>
              </a:p>
              <a:p>
                <a:pPr lvl="1"/>
                <a:r>
                  <a:rPr lang="en-AU" dirty="0"/>
                  <a:t>Variables (x, y, z…) taking values from integers or real numbers</a:t>
                </a:r>
              </a:p>
              <a:p>
                <a:pPr lvl="1"/>
                <a:r>
                  <a:rPr lang="en-AU" dirty="0"/>
                  <a:t>Operations such as +, -, x, /</a:t>
                </a:r>
              </a:p>
              <a:p>
                <a:r>
                  <a:rPr lang="en-AU" dirty="0"/>
                  <a:t>Boolean formulas: “Arithmetic expressions” for Boolean variables</a:t>
                </a:r>
              </a:p>
              <a:p>
                <a:pPr lvl="1"/>
                <a:r>
                  <a:rPr lang="en-AU" dirty="0"/>
                  <a:t>Boolean variables, taking values in {0, 1}</a:t>
                </a:r>
              </a:p>
              <a:p>
                <a:pPr lvl="1"/>
                <a:r>
                  <a:rPr lang="en-AU" dirty="0"/>
                  <a:t>Boolean operations: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∧, ∨, ¬</m:t>
                    </m:r>
                  </m:oMath>
                </a14:m>
                <a:endParaRPr lang="en-AU" dirty="0"/>
              </a:p>
              <a:p>
                <a:r>
                  <a:rPr lang="en-AU" dirty="0"/>
                  <a:t>Boolean formulas are useful in circuit design and logic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03C8E-A2F8-B74F-850F-7B4F32B3F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6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Text Box 2"/>
          <p:cNvSpPr txBox="1">
            <a:spLocks noChangeArrowheads="1"/>
          </p:cNvSpPr>
          <p:nvPr/>
        </p:nvSpPr>
        <p:spPr bwMode="auto">
          <a:xfrm>
            <a:off x="265471" y="211140"/>
            <a:ext cx="1001907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j-lt"/>
              </a:rPr>
              <a:t>Boolean Formula Satisfiability</a:t>
            </a:r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4352773" y="3086100"/>
            <a:ext cx="2388795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(x  y)  z</a:t>
            </a: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3549498" y="3119438"/>
            <a:ext cx="75854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 =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97417" y="1744663"/>
            <a:ext cx="2490788" cy="1546225"/>
            <a:chOff x="1791" y="565"/>
            <a:chExt cx="1569" cy="974"/>
          </a:xfrm>
        </p:grpSpPr>
        <p:sp>
          <p:nvSpPr>
            <p:cNvPr id="761862" name="Text Box 6"/>
            <p:cNvSpPr txBox="1">
              <a:spLocks noChangeArrowheads="1"/>
            </p:cNvSpPr>
            <p:nvPr/>
          </p:nvSpPr>
          <p:spPr bwMode="auto">
            <a:xfrm>
              <a:off x="1791" y="565"/>
              <a:ext cx="961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+mn-lt"/>
                </a:rPr>
                <a:t>logical 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  <a:latin typeface="+mn-lt"/>
                </a:rPr>
                <a:t>operations</a:t>
              </a:r>
            </a:p>
          </p:txBody>
        </p:sp>
        <p:sp>
          <p:nvSpPr>
            <p:cNvPr id="761863" name="Line 7"/>
            <p:cNvSpPr>
              <a:spLocks noChangeShapeType="1"/>
            </p:cNvSpPr>
            <p:nvPr/>
          </p:nvSpPr>
          <p:spPr bwMode="auto">
            <a:xfrm>
              <a:off x="2566" y="1162"/>
              <a:ext cx="217" cy="34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1864" name="Line 8"/>
            <p:cNvSpPr>
              <a:spLocks noChangeShapeType="1"/>
            </p:cNvSpPr>
            <p:nvPr/>
          </p:nvSpPr>
          <p:spPr bwMode="auto">
            <a:xfrm>
              <a:off x="2821" y="1109"/>
              <a:ext cx="539" cy="39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1865" name="Line 9"/>
            <p:cNvSpPr>
              <a:spLocks noChangeShapeType="1"/>
            </p:cNvSpPr>
            <p:nvPr/>
          </p:nvSpPr>
          <p:spPr bwMode="auto">
            <a:xfrm>
              <a:off x="2391" y="1197"/>
              <a:ext cx="33" cy="34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74662" y="3704731"/>
            <a:ext cx="3365496" cy="1068388"/>
            <a:chOff x="1938" y="1768"/>
            <a:chExt cx="2120" cy="673"/>
          </a:xfrm>
        </p:grpSpPr>
        <p:sp>
          <p:nvSpPr>
            <p:cNvPr id="761867" name="Text Box 11"/>
            <p:cNvSpPr txBox="1">
              <a:spLocks noChangeArrowheads="1"/>
            </p:cNvSpPr>
            <p:nvPr/>
          </p:nvSpPr>
          <p:spPr bwMode="auto">
            <a:xfrm>
              <a:off x="1938" y="2150"/>
              <a:ext cx="212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+mn-lt"/>
                </a:rPr>
                <a:t>Boolean variables (0 or 1)</a:t>
              </a:r>
            </a:p>
          </p:txBody>
        </p:sp>
        <p:sp>
          <p:nvSpPr>
            <p:cNvPr id="761868" name="Line 12"/>
            <p:cNvSpPr>
              <a:spLocks noChangeShapeType="1"/>
            </p:cNvSpPr>
            <p:nvPr/>
          </p:nvSpPr>
          <p:spPr bwMode="auto">
            <a:xfrm>
              <a:off x="2721" y="1768"/>
              <a:ext cx="75" cy="39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1869" name="Line 13"/>
            <p:cNvSpPr>
              <a:spLocks noChangeShapeType="1"/>
            </p:cNvSpPr>
            <p:nvPr/>
          </p:nvSpPr>
          <p:spPr bwMode="auto">
            <a:xfrm flipH="1">
              <a:off x="3026" y="1805"/>
              <a:ext cx="75" cy="34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1870" name="Line 14"/>
            <p:cNvSpPr>
              <a:spLocks noChangeShapeType="1"/>
            </p:cNvSpPr>
            <p:nvPr/>
          </p:nvSpPr>
          <p:spPr bwMode="auto">
            <a:xfrm flipH="1">
              <a:off x="3339" y="1775"/>
              <a:ext cx="309" cy="38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28959" y="1904207"/>
            <a:ext cx="3175001" cy="1270000"/>
            <a:chOff x="2345" y="657"/>
            <a:chExt cx="2000" cy="800"/>
          </a:xfrm>
        </p:grpSpPr>
        <p:sp>
          <p:nvSpPr>
            <p:cNvPr id="761872" name="Text Box 16"/>
            <p:cNvSpPr txBox="1">
              <a:spLocks noChangeArrowheads="1"/>
            </p:cNvSpPr>
            <p:nvPr/>
          </p:nvSpPr>
          <p:spPr bwMode="auto">
            <a:xfrm>
              <a:off x="3260" y="657"/>
              <a:ext cx="108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+mn-lt"/>
                </a:rPr>
                <a:t>parentheses</a:t>
              </a:r>
            </a:p>
          </p:txBody>
        </p:sp>
        <p:sp>
          <p:nvSpPr>
            <p:cNvPr id="761873" name="Line 17"/>
            <p:cNvSpPr>
              <a:spLocks noChangeShapeType="1"/>
            </p:cNvSpPr>
            <p:nvPr/>
          </p:nvSpPr>
          <p:spPr bwMode="auto">
            <a:xfrm flipH="1">
              <a:off x="3243" y="943"/>
              <a:ext cx="643" cy="51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1874" name="Line 18"/>
            <p:cNvSpPr>
              <a:spLocks noChangeShapeType="1"/>
            </p:cNvSpPr>
            <p:nvPr/>
          </p:nvSpPr>
          <p:spPr bwMode="auto">
            <a:xfrm flipH="1">
              <a:off x="2345" y="928"/>
              <a:ext cx="1235" cy="52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841760" y="1744349"/>
            <a:ext cx="1833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sz="2400" dirty="0">
                <a:solidFill>
                  <a:schemeClr val="tx1"/>
                </a:solidFill>
              </a:rPr>
              <a:t> recedes </a:t>
            </a:r>
          </a:p>
          <a:p>
            <a:r>
              <a:rPr lang="en-US" sz="24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sz="2400" dirty="0">
                <a:solidFill>
                  <a:schemeClr val="tx1"/>
                </a:solidFill>
              </a:rPr>
              <a:t> precedes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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Definition Word Dictionary - Free photo on Pixabay">
            <a:extLst>
              <a:ext uri="{FF2B5EF4-FFF2-40B4-BE49-F238E27FC236}">
                <a16:creationId xmlns:a16="http://schemas.microsoft.com/office/drawing/2014/main" id="{3943DAED-F83B-49BA-A548-35150E77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/>
      <p:bldP spid="761860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93F6-48CE-9844-8382-5DC0FDCE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the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60DE-AC54-AF45-A123-E824F869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/>
              <a:t>Rice’s theorem</a:t>
            </a:r>
          </a:p>
          <a:p>
            <a:r>
              <a:rPr lang="en-AU" altLang="zh-CN" dirty="0"/>
              <a:t>Nondeterministic Turing machines</a:t>
            </a:r>
          </a:p>
          <a:p>
            <a:r>
              <a:rPr lang="en-AU" dirty="0"/>
              <a:t>Computational complexity, polynomial time (P)</a:t>
            </a:r>
          </a:p>
          <a:p>
            <a:r>
              <a:rPr lang="en-AU" dirty="0"/>
              <a:t>Nondeterministic polynomial time (NP)</a:t>
            </a:r>
          </a:p>
        </p:txBody>
      </p:sp>
    </p:spTree>
    <p:extLst>
      <p:ext uri="{BB962C8B-B14F-4D97-AF65-F5344CB8AC3E}">
        <p14:creationId xmlns:p14="http://schemas.microsoft.com/office/powerpoint/2010/main" val="414965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75" name="Text Box 19"/>
          <p:cNvSpPr txBox="1">
            <a:spLocks noChangeArrowheads="1"/>
          </p:cNvSpPr>
          <p:nvPr/>
        </p:nvSpPr>
        <p:spPr bwMode="auto">
          <a:xfrm>
            <a:off x="511277" y="1590675"/>
            <a:ext cx="974397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satisfying assignment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is a setting of the variables that makes the formula true</a:t>
            </a:r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>
            <a:off x="511277" y="2708275"/>
            <a:ext cx="9446664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x = 1, y = 1, z = 1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is a satisfying assignment for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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(in fact, any assignment with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z = 1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is satisfying)</a:t>
            </a:r>
          </a:p>
        </p:txBody>
      </p:sp>
      <p:sp>
        <p:nvSpPr>
          <p:cNvPr id="761877" name="Text Box 21"/>
          <p:cNvSpPr txBox="1">
            <a:spLocks noChangeArrowheads="1"/>
          </p:cNvSpPr>
          <p:nvPr/>
        </p:nvSpPr>
        <p:spPr bwMode="auto">
          <a:xfrm>
            <a:off x="517591" y="4213892"/>
            <a:ext cx="484940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 = (x  y)  (z  x)</a:t>
            </a:r>
          </a:p>
        </p:txBody>
      </p:sp>
      <p:sp>
        <p:nvSpPr>
          <p:cNvPr id="761878" name="Text Box 22"/>
          <p:cNvSpPr txBox="1">
            <a:spLocks noChangeArrowheads="1"/>
          </p:cNvSpPr>
          <p:nvPr/>
        </p:nvSpPr>
        <p:spPr bwMode="auto">
          <a:xfrm>
            <a:off x="1804309" y="4806259"/>
            <a:ext cx="34015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0</a:t>
            </a:r>
          </a:p>
        </p:txBody>
      </p:sp>
      <p:sp>
        <p:nvSpPr>
          <p:cNvPr id="761879" name="Text Box 23"/>
          <p:cNvSpPr txBox="1">
            <a:spLocks noChangeArrowheads="1"/>
          </p:cNvSpPr>
          <p:nvPr/>
        </p:nvSpPr>
        <p:spPr bwMode="auto">
          <a:xfrm>
            <a:off x="2585485" y="4818729"/>
            <a:ext cx="34015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0</a:t>
            </a:r>
          </a:p>
        </p:txBody>
      </p:sp>
      <p:sp>
        <p:nvSpPr>
          <p:cNvPr id="761880" name="Text Box 24"/>
          <p:cNvSpPr txBox="1">
            <a:spLocks noChangeArrowheads="1"/>
          </p:cNvSpPr>
          <p:nvPr/>
        </p:nvSpPr>
        <p:spPr bwMode="auto">
          <a:xfrm>
            <a:off x="3662297" y="4806259"/>
            <a:ext cx="28886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1</a:t>
            </a:r>
          </a:p>
        </p:txBody>
      </p:sp>
      <p:sp>
        <p:nvSpPr>
          <p:cNvPr id="761881" name="Text Box 25"/>
          <p:cNvSpPr txBox="1">
            <a:spLocks noChangeArrowheads="1"/>
          </p:cNvSpPr>
          <p:nvPr/>
        </p:nvSpPr>
        <p:spPr bwMode="auto">
          <a:xfrm>
            <a:off x="4638676" y="4818729"/>
            <a:ext cx="34015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0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425356" y="778677"/>
            <a:ext cx="2388795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(x  y)  z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614276" y="805916"/>
            <a:ext cx="75854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 =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65471" y="211140"/>
            <a:ext cx="1001907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j-lt"/>
              </a:rPr>
              <a:t>Boolean Formula Satisfiability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77C16FF0-9E01-4C81-941B-7CB17544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6" grpId="0"/>
      <p:bldP spid="761877" grpId="0"/>
      <p:bldP spid="761878" grpId="0"/>
      <p:bldP spid="761879" grpId="0"/>
      <p:bldP spid="761880" grpId="0"/>
      <p:bldP spid="7618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673511" y="5375247"/>
            <a:ext cx="758252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SAT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= {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 |  is a </a:t>
            </a:r>
            <a:r>
              <a:rPr lang="en-US" sz="320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satisfiable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 Boolean formula }</a:t>
            </a:r>
          </a:p>
        </p:txBody>
      </p:sp>
      <p:sp>
        <p:nvSpPr>
          <p:cNvPr id="762883" name="Text Box 3"/>
          <p:cNvSpPr txBox="1">
            <a:spLocks noChangeArrowheads="1"/>
          </p:cNvSpPr>
          <p:nvPr/>
        </p:nvSpPr>
        <p:spPr bwMode="auto">
          <a:xfrm>
            <a:off x="673511" y="924046"/>
            <a:ext cx="9058998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A Boolean formula is </a:t>
            </a:r>
            <a:r>
              <a:rPr lang="en-US" sz="3200" dirty="0" err="1">
                <a:solidFill>
                  <a:schemeClr val="accent1"/>
                </a:solidFill>
                <a:latin typeface="+mn-lt"/>
              </a:rPr>
              <a:t>satisfiable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if there is a true/false setting to the variables that makes the formula true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9887" y="3560199"/>
            <a:ext cx="266611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(x  y)  x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9887" y="2598174"/>
            <a:ext cx="3190297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a  b  c  d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83374" y="2780737"/>
            <a:ext cx="62408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3374" y="3742762"/>
            <a:ext cx="58702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DECFBA79-AF11-4045-A28A-BE8BF9D7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71414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2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84763" y="809165"/>
            <a:ext cx="30346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Theorem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SAT 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NP</a:t>
            </a: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484763" y="1593875"/>
            <a:ext cx="422774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We can express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SAT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SAT =</a:t>
            </a:r>
            <a:endParaRPr lang="en-US" sz="2800" dirty="0">
              <a:solidFill>
                <a:srgbClr val="FFFF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8" name="Text Box 3"/>
          <p:cNvSpPr txBox="1">
            <a:spLocks noChangeArrowheads="1"/>
          </p:cNvSpPr>
          <p:nvPr/>
        </p:nvSpPr>
        <p:spPr bwMode="auto">
          <a:xfrm>
            <a:off x="1592159" y="2163142"/>
            <a:ext cx="741294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{ 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 |  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is </a:t>
            </a:r>
            <a:r>
              <a:rPr lang="en-US" sz="2800" dirty="0">
                <a:sym typeface="Symbol" pitchFamily="18" charset="2"/>
              </a:rPr>
              <a:t>a Boolean formula 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and 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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string 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y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that encodes a satisfying assignment to 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 } 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3"/>
              <p:cNvSpPr txBox="1">
                <a:spLocks noChangeArrowheads="1"/>
              </p:cNvSpPr>
              <p:nvPr/>
            </p:nvSpPr>
            <p:spPr bwMode="auto">
              <a:xfrm>
                <a:off x="484763" y="3089361"/>
                <a:ext cx="9750618" cy="28623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The number of variables</a:t>
                </a:r>
                <a:r>
                  <a:rPr lang="en-US" sz="2800" dirty="0">
                    <a:solidFill>
                      <a:schemeClr val="tx1"/>
                    </a:solidFill>
                    <a:sym typeface="Symbol" pitchFamily="18" charset="2"/>
                  </a:rPr>
                  <a:t> of </a:t>
                </a:r>
                <a:r>
                  <a:rPr lang="en-US" sz="2800" dirty="0">
                    <a:solidFill>
                      <a:srgbClr val="FFFF00"/>
                    </a:solidFill>
                    <a:sym typeface="Symbol" pitchFamily="18" charset="2"/>
                  </a:rPr>
                  <a:t></a:t>
                </a:r>
                <a:r>
                  <a:rPr lang="en-US" sz="2800" dirty="0">
                    <a:solidFill>
                      <a:schemeClr val="tx1"/>
                    </a:solidFill>
                    <a:sym typeface="Symbol" pitchFamily="18" charset="2"/>
                  </a:rPr>
                  <a:t> is at most </a:t>
                </a:r>
                <a:r>
                  <a:rPr lang="en-US" sz="2800" dirty="0">
                    <a:solidFill>
                      <a:srgbClr val="FFFF00"/>
                    </a:solidFill>
                    <a:sym typeface="Symbol" pitchFamily="18" charset="2"/>
                  </a:rPr>
                  <a:t>||</a:t>
                </a:r>
                <a:r>
                  <a:rPr lang="en-US" sz="2800" dirty="0">
                    <a:solidFill>
                      <a:schemeClr val="tx1"/>
                    </a:solidFill>
                    <a:sym typeface="Symbol" pitchFamily="18" charset="2"/>
                  </a:rPr>
                  <a:t>,  so </a:t>
                </a:r>
                <a:r>
                  <a:rPr lang="en-US" sz="2800" dirty="0">
                    <a:solidFill>
                      <a:srgbClr val="FFFF00"/>
                    </a:solidFill>
                    <a:sym typeface="Symbol" pitchFamily="18" charset="2"/>
                  </a:rPr>
                  <a:t>|y|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sym typeface="Symbol" pitchFamily="18" charset="2"/>
                  </a:rPr>
                  <a:t> ||</a:t>
                </a:r>
                <a:r>
                  <a:rPr lang="en-US" sz="2800" dirty="0">
                    <a:solidFill>
                      <a:schemeClr val="tx1"/>
                    </a:solidFill>
                    <a:sym typeface="Symbol" pitchFamily="18" charset="2"/>
                  </a:rPr>
                  <a:t>. </a:t>
                </a:r>
              </a:p>
              <a:p>
                <a:endParaRPr lang="en-US" sz="1200" dirty="0">
                  <a:solidFill>
                    <a:schemeClr val="tx1"/>
                  </a:solidFill>
                  <a:latin typeface="+mn-lt"/>
                  <a:sym typeface="Symbol" pitchFamily="18" charset="2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Then, argue that the language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SAT-CHECK = </a:t>
                </a:r>
                <a:r>
                  <a:rPr lang="en-US" sz="2800" dirty="0">
                    <a:solidFill>
                      <a:srgbClr val="FFFF00"/>
                    </a:solidFill>
                    <a:latin typeface="+mn-lt"/>
                    <a:sym typeface="Symbol" pitchFamily="18" charset="2"/>
                  </a:rPr>
                  <a:t>{(,y) | 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is a Boolean formula and </a:t>
                </a:r>
                <a:r>
                  <a:rPr lang="en-US" sz="2800" dirty="0">
                    <a:solidFill>
                      <a:srgbClr val="FFFF00"/>
                    </a:solidFill>
                    <a:latin typeface="+mn-lt"/>
                    <a:sym typeface="Symbol" pitchFamily="18" charset="2"/>
                  </a:rPr>
                  <a:t>y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 is a satisfying 	assignment to </a:t>
                </a:r>
                <a:r>
                  <a:rPr lang="en-US" sz="2800" dirty="0">
                    <a:solidFill>
                      <a:srgbClr val="FFFF00"/>
                    </a:solidFill>
                    <a:latin typeface="+mn-lt"/>
                    <a:sym typeface="Symbol" pitchFamily="18" charset="2"/>
                  </a:rPr>
                  <a:t>}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is in </a:t>
                </a:r>
                <a:r>
                  <a:rPr lang="en-US" sz="2800" dirty="0">
                    <a:solidFill>
                      <a:srgbClr val="FFFF00"/>
                    </a:solidFill>
                    <a:latin typeface="+mn-lt"/>
                    <a:sym typeface="Symbol" pitchFamily="18" charset="2"/>
                  </a:rPr>
                  <a:t>P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. </a:t>
                </a:r>
                <a:br>
                  <a:rPr lang="en-US" sz="28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</a:br>
                <a:endParaRPr lang="en-US" sz="2800" dirty="0">
                  <a:solidFill>
                    <a:schemeClr val="tx1"/>
                  </a:solidFill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763" y="3089361"/>
                <a:ext cx="9750618" cy="2862322"/>
              </a:xfrm>
              <a:prstGeom prst="rect">
                <a:avLst/>
              </a:prstGeom>
              <a:blipFill>
                <a:blip r:embed="rId3"/>
                <a:stretch>
                  <a:fillRect l="-1302" t="-265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4" grpId="0"/>
      <p:bldP spid="107" grpId="0"/>
      <p:bldP spid="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962E-D75D-384D-A009-F63125AD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SAT is 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DF5012-B86C-9E47-9097-29287CEC78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Let A be a problem in NP. How to show that 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</a:rPr>
                  <a:t>A 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  <a:sym typeface="Symbol" pitchFamily="18" charset="2"/>
                  </a:rPr>
                  <a:t></a:t>
                </a:r>
                <a:r>
                  <a:rPr lang="en-US" baseline="-25000" dirty="0">
                    <a:solidFill>
                      <a:srgbClr val="FFFF00"/>
                    </a:solidFill>
                    <a:cs typeface="Calibri" pitchFamily="34" charset="0"/>
                    <a:sym typeface="Symbol" pitchFamily="18" charset="2"/>
                  </a:rPr>
                  <a:t>P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  <a:sym typeface="Symbol" pitchFamily="18" charset="2"/>
                  </a:rPr>
                  <a:t> SAT?</a:t>
                </a:r>
              </a:p>
              <a:p>
                <a:r>
                  <a:rPr lang="en-US" dirty="0">
                    <a:cs typeface="Calibri" pitchFamily="34" charset="0"/>
                    <a:sym typeface="Symbol" pitchFamily="18" charset="2"/>
                  </a:rPr>
                  <a:t>Let N be a NTM deciding A in time </a:t>
                </a:r>
                <a:r>
                  <a:rPr lang="en-US" dirty="0" err="1">
                    <a:cs typeface="Calibri" pitchFamily="34" charset="0"/>
                    <a:sym typeface="Symbol" pitchFamily="18" charset="2"/>
                  </a:rPr>
                  <a:t>n</a:t>
                </a:r>
                <a:r>
                  <a:rPr lang="en-US" baseline="30000" dirty="0" err="1">
                    <a:cs typeface="Calibri" pitchFamily="34" charset="0"/>
                    <a:sym typeface="Symbol" pitchFamily="18" charset="2"/>
                  </a:rPr>
                  <a:t>k</a:t>
                </a:r>
                <a:endParaRPr lang="en-US" baseline="30000" dirty="0">
                  <a:cs typeface="Calibri" pitchFamily="34" charset="0"/>
                  <a:sym typeface="Symbol" pitchFamily="18" charset="2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cs typeface="Calibri" pitchFamily="34" charset="0"/>
                    <a:sym typeface="Symbol" pitchFamily="18" charset="2"/>
                  </a:rPr>
                  <a:t>w in A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cs typeface="Calibri" pitchFamily="34" charset="0"/>
                        <a:sym typeface="Symbol" pitchFamily="18" charset="2"/>
                      </a:rPr>
                      <m:t>⇔</m:t>
                    </m:r>
                  </m:oMath>
                </a14:m>
                <a:r>
                  <a:rPr lang="en-US" dirty="0"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latin typeface="Cambria Math" panose="02040503050406030204" pitchFamily="18" charset="0"/>
                        <a:cs typeface="Calibri" pitchFamily="34" charset="0"/>
                        <a:sym typeface="Symbol" pitchFamily="18" charset="2"/>
                      </a:rPr>
                      <m:t>∃</m:t>
                    </m:r>
                  </m:oMath>
                </a14:m>
                <a:r>
                  <a:rPr lang="en-US" dirty="0">
                    <a:cs typeface="Calibri" pitchFamily="34" charset="0"/>
                    <a:sym typeface="Symbol" pitchFamily="18" charset="2"/>
                  </a:rPr>
                  <a:t> an accepting computing history of N on 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DF5012-B86C-9E47-9097-29287CEC7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7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Text Box 2"/>
          <p:cNvSpPr txBox="1">
            <a:spLocks noChangeArrowheads="1"/>
          </p:cNvSpPr>
          <p:nvPr/>
        </p:nvSpPr>
        <p:spPr bwMode="auto">
          <a:xfrm>
            <a:off x="241540" y="239885"/>
            <a:ext cx="117376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tableau for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on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an </a:t>
            </a:r>
            <a:r>
              <a:rPr lang="en-US" sz="30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 baseline="300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 </a:t>
            </a:r>
            <a:r>
              <a:rPr lang="en-US" sz="3000" dirty="0" err="1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3000" baseline="30000" dirty="0" err="1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table whose rows are the configurations of </a:t>
            </a:r>
            <a:r>
              <a:rPr lang="en-US" sz="30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some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possible computation history of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on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51" y="1402202"/>
            <a:ext cx="6496794" cy="5259600"/>
          </a:xfrm>
          <a:prstGeom prst="rect">
            <a:avLst/>
          </a:prstGeom>
        </p:spPr>
      </p:pic>
      <p:sp>
        <p:nvSpPr>
          <p:cNvPr id="5" name="Line 54"/>
          <p:cNvSpPr>
            <a:spLocks noChangeShapeType="1"/>
          </p:cNvSpPr>
          <p:nvPr/>
        </p:nvSpPr>
        <p:spPr bwMode="auto">
          <a:xfrm flipH="1" flipV="1">
            <a:off x="4445812" y="2413228"/>
            <a:ext cx="1228062" cy="1029344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8043" y="3450879"/>
                <a:ext cx="2901628" cy="79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Each “cell” contains a</a:t>
                </a:r>
                <a:br>
                  <a:rPr lang="en-US" dirty="0">
                    <a:solidFill>
                      <a:schemeClr val="tx1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Q </a:t>
                </a:r>
                <a:r>
                  <a:rPr lang="en-US" dirty="0">
                    <a:solidFill>
                      <a:srgbClr val="FFFF00"/>
                    </a:solidFill>
                    <a:latin typeface="+mn-lt"/>
                    <a:cs typeface="Calibri" pitchFamily="34" charset="0"/>
                    <a:sym typeface="Symbol" pitchFamily="18" charset="2"/>
                  </a:rPr>
                  <a:t> </a:t>
                </a:r>
                <a:r>
                  <a:rPr lang="el-GR" dirty="0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Γ</a:t>
                </a:r>
                <a:r>
                  <a:rPr lang="en-US" dirty="0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latin typeface="+mn-lt"/>
                    <a:cs typeface="Calibri" pitchFamily="34" charset="0"/>
                    <a:sym typeface="Symbol" pitchFamily="18" charset="2"/>
                  </a:rPr>
                  <a:t> { # }</a:t>
                </a:r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43" y="3450879"/>
                <a:ext cx="2901628" cy="794064"/>
              </a:xfrm>
              <a:prstGeom prst="rect">
                <a:avLst/>
              </a:prstGeom>
              <a:blipFill>
                <a:blip r:embed="rId5"/>
                <a:stretch>
                  <a:fillRect l="-1681" t="-7692" r="-1471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F7694C2A-E170-405B-9E99-E35DBB239B2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9" y="1359382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7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20CA-A9AD-4347-A3E6-FA61C3E1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en-AU" dirty="0"/>
              <a:t> Boolean formula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histories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710CB-3F43-F341-A20C-39E4D18225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We now devise a Boolean formula f, such that </a:t>
                </a:r>
              </a:p>
              <a:p>
                <a:pPr marL="0" indent="0" algn="ctr">
                  <a:buNone/>
                </a:pPr>
                <a:r>
                  <a:rPr lang="en-AU" dirty="0"/>
                  <a:t>f is satisfiable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  <a:cs typeface="Calibri" pitchFamily="34" charset="0"/>
                        <a:sym typeface="Symbol" pitchFamily="18" charset="2"/>
                      </a:rPr>
                      <m:t>∃</m:t>
                    </m:r>
                  </m:oMath>
                </a14:m>
                <a:r>
                  <a:rPr lang="en-US" dirty="0">
                    <a:cs typeface="Calibri" pitchFamily="34" charset="0"/>
                    <a:sym typeface="Symbol" pitchFamily="18" charset="2"/>
                  </a:rPr>
                  <a:t> an accepting computing history of N on w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The</a:t>
                </a:r>
                <a:r>
                  <a:rPr lang="zh-CN" altLang="en-US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first</a:t>
                </a:r>
                <a:r>
                  <a:rPr lang="zh-CN" altLang="en-US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row</a:t>
                </a:r>
                <a:r>
                  <a:rPr lang="zh-CN" altLang="en-US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is</a:t>
                </a:r>
                <a:r>
                  <a:rPr lang="zh-CN" altLang="en-US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of</a:t>
                </a:r>
                <a:r>
                  <a:rPr lang="zh-CN" altLang="en-US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the</a:t>
                </a:r>
                <a:r>
                  <a:rPr lang="zh-CN" altLang="en-US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form</a:t>
                </a:r>
                <a:r>
                  <a:rPr lang="zh-CN" altLang="en-US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#q</a:t>
                </a:r>
                <a:r>
                  <a:rPr lang="en-US" altLang="zh-CN" baseline="-25000" dirty="0">
                    <a:cs typeface="Calibri" pitchFamily="34" charset="0"/>
                    <a:sym typeface="Symbol" pitchFamily="18" charset="2"/>
                  </a:rPr>
                  <a:t>0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w</a:t>
                </a:r>
                <a:r>
                  <a:rPr lang="en-US" altLang="zh-CN" baseline="-25000" dirty="0">
                    <a:cs typeface="Calibri" pitchFamily="34" charset="0"/>
                    <a:sym typeface="Symbol" pitchFamily="18" charset="2"/>
                  </a:rPr>
                  <a:t>1</a:t>
                </a:r>
                <a:r>
                  <a:rPr lang="en-US" altLang="zh-CN" dirty="0">
                    <a:cs typeface="Calibri" pitchFamily="34" charset="0"/>
                    <a:sym typeface="Symbol" pitchFamily="18" charset="2"/>
                  </a:rPr>
                  <a:t>…</a:t>
                </a:r>
                <a:r>
                  <a:rPr lang="en-US" altLang="zh-CN" dirty="0" err="1">
                    <a:cs typeface="Calibri" pitchFamily="34" charset="0"/>
                    <a:sym typeface="Symbol" pitchFamily="18" charset="2"/>
                  </a:rPr>
                  <a:t>w</a:t>
                </a:r>
                <a:r>
                  <a:rPr lang="en-US" altLang="zh-CN" baseline="-25000" dirty="0" err="1">
                    <a:cs typeface="Calibri" pitchFamily="34" charset="0"/>
                    <a:sym typeface="Symbol" pitchFamily="18" charset="2"/>
                  </a:rPr>
                  <a:t>n</a:t>
                </a:r>
                <a:r>
                  <a:rPr lang="en-AU" dirty="0"/>
                  <a:t> □… □#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>
                    <a:cs typeface="Calibri" pitchFamily="34" charset="0"/>
                    <a:sym typeface="Symbol" pitchFamily="18" charset="2"/>
                  </a:rPr>
                  <a:t>The last row contains </a:t>
                </a:r>
                <a:r>
                  <a:rPr lang="en-AU" dirty="0" err="1">
                    <a:cs typeface="Calibri" pitchFamily="34" charset="0"/>
                    <a:sym typeface="Symbol" pitchFamily="18" charset="2"/>
                  </a:rPr>
                  <a:t>q</a:t>
                </a:r>
                <a:r>
                  <a:rPr lang="en-AU" baseline="-25000" dirty="0" err="1">
                    <a:cs typeface="Calibri" pitchFamily="34" charset="0"/>
                    <a:sym typeface="Symbol" pitchFamily="18" charset="2"/>
                  </a:rPr>
                  <a:t>accept</a:t>
                </a:r>
                <a:endParaRPr lang="en-AU" baseline="-25000" dirty="0">
                  <a:cs typeface="Calibri" pitchFamily="34" charset="0"/>
                  <a:sym typeface="Symbol" pitchFamily="18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cs typeface="Calibri" pitchFamily="34" charset="0"/>
                    <a:sym typeface="Symbol" pitchFamily="18" charset="2"/>
                  </a:rPr>
                  <a:t>The transitions are valid</a:t>
                </a:r>
              </a:p>
              <a:p>
                <a:r>
                  <a:rPr lang="en-US" dirty="0">
                    <a:cs typeface="Calibri" pitchFamily="34" charset="0"/>
                    <a:sym typeface="Symbol" pitchFamily="18" charset="2"/>
                  </a:rPr>
                  <a:t>Variables of f: </a:t>
                </a:r>
                <a:r>
                  <a:rPr lang="en-US" dirty="0" err="1">
                    <a:solidFill>
                      <a:schemeClr val="accent2"/>
                    </a:solidFill>
                    <a:cs typeface="Calibri" pitchFamily="34" charset="0"/>
                    <a:sym typeface="Symbol" pitchFamily="18" charset="2"/>
                  </a:rPr>
                  <a:t>x</a:t>
                </a:r>
                <a:r>
                  <a:rPr lang="en-US" baseline="-25000" dirty="0" err="1">
                    <a:solidFill>
                      <a:schemeClr val="accent2"/>
                    </a:solidFill>
                    <a:cs typeface="Calibri" pitchFamily="34" charset="0"/>
                    <a:sym typeface="Symbol" pitchFamily="18" charset="2"/>
                  </a:rPr>
                  <a:t>i,j,s</a:t>
                </a:r>
                <a:r>
                  <a:rPr lang="en-US" dirty="0">
                    <a:cs typeface="Calibri" pitchFamily="34" charset="0"/>
                    <a:sym typeface="Symbol" pitchFamily="18" charset="2"/>
                  </a:rPr>
                  <a:t> where </a:t>
                </a:r>
                <a:r>
                  <a:rPr lang="en-US" dirty="0" err="1">
                    <a:cs typeface="Calibri" pitchFamily="34" charset="0"/>
                    <a:sym typeface="Symbol" pitchFamily="18" charset="2"/>
                  </a:rPr>
                  <a:t>i</a:t>
                </a:r>
                <a:r>
                  <a:rPr lang="en-US" dirty="0">
                    <a:cs typeface="Calibri" pitchFamily="34" charset="0"/>
                    <a:sym typeface="Symbol" pitchFamily="18" charset="2"/>
                  </a:rPr>
                  <a:t>, j in {1,…,</a:t>
                </a:r>
                <a:r>
                  <a:rPr lang="en-US" dirty="0" err="1">
                    <a:cs typeface="Calibri" pitchFamily="34" charset="0"/>
                    <a:sym typeface="Symbol" pitchFamily="18" charset="2"/>
                  </a:rPr>
                  <a:t>n</a:t>
                </a:r>
                <a:r>
                  <a:rPr lang="en-US" baseline="30000" dirty="0" err="1">
                    <a:cs typeface="Calibri" pitchFamily="34" charset="0"/>
                    <a:sym typeface="Symbol" pitchFamily="18" charset="2"/>
                  </a:rPr>
                  <a:t>k</a:t>
                </a:r>
                <a:r>
                  <a:rPr lang="en-US" dirty="0">
                    <a:cs typeface="Calibri" pitchFamily="34" charset="0"/>
                    <a:sym typeface="Symbol" pitchFamily="18" charset="2"/>
                  </a:rPr>
                  <a:t>}, and s in 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</a:rPr>
                  <a:t>Q 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  <a:sym typeface="Symbol" pitchFamily="18" charset="2"/>
                  </a:rPr>
                  <a:t> </a:t>
                </a:r>
                <a:r>
                  <a:rPr lang="el-GR" dirty="0">
                    <a:solidFill>
                      <a:srgbClr val="FFFF00"/>
                    </a:solidFill>
                    <a:cs typeface="Calibri" pitchFamily="34" charset="0"/>
                  </a:rPr>
                  <a:t>Γ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  <a:sym typeface="Symbol" pitchFamily="18" charset="2"/>
                  </a:rPr>
                  <a:t> { # }</a:t>
                </a:r>
                <a:endParaRPr lang="en-US" dirty="0">
                  <a:cs typeface="Calibri" pitchFamily="34" charset="0"/>
                  <a:sym typeface="Symbol" pitchFamily="18" charset="2"/>
                </a:endParaRPr>
              </a:p>
              <a:p>
                <a:r>
                  <a:rPr lang="en-AU" dirty="0"/>
                  <a:t>The meaning of </a:t>
                </a:r>
                <a:r>
                  <a:rPr lang="en-US" dirty="0" err="1">
                    <a:solidFill>
                      <a:schemeClr val="accent2"/>
                    </a:solidFill>
                    <a:cs typeface="Calibri" pitchFamily="34" charset="0"/>
                    <a:sym typeface="Symbol" pitchFamily="18" charset="2"/>
                  </a:rPr>
                  <a:t>x</a:t>
                </a:r>
                <a:r>
                  <a:rPr lang="en-US" baseline="-25000" dirty="0" err="1">
                    <a:solidFill>
                      <a:schemeClr val="accent2"/>
                    </a:solidFill>
                    <a:cs typeface="Calibri" pitchFamily="34" charset="0"/>
                    <a:sym typeface="Symbol" pitchFamily="18" charset="2"/>
                  </a:rPr>
                  <a:t>i,j,s</a:t>
                </a:r>
                <a:r>
                  <a:rPr lang="en-US" baseline="-25000" dirty="0"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AU" dirty="0"/>
                  <a:t>: 1 if the (</a:t>
                </a:r>
                <a:r>
                  <a:rPr lang="en-AU" dirty="0" err="1"/>
                  <a:t>i</a:t>
                </a:r>
                <a:r>
                  <a:rPr lang="en-AU" dirty="0"/>
                  <a:t>, j)</a:t>
                </a:r>
                <a:r>
                  <a:rPr lang="en-AU" dirty="0" err="1"/>
                  <a:t>th</a:t>
                </a:r>
                <a:r>
                  <a:rPr lang="en-AU" dirty="0"/>
                  <a:t> cell contains s</a:t>
                </a:r>
              </a:p>
              <a:p>
                <a:r>
                  <a:rPr lang="en-AU" dirty="0"/>
                  <a:t>Goal: use these variables to check if it is a valid computation history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710CB-3F43-F341-A20C-39E4D1822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6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/>
          <p:cNvSpPr txBox="1">
            <a:spLocks noChangeArrowheads="1"/>
          </p:cNvSpPr>
          <p:nvPr/>
        </p:nvSpPr>
        <p:spPr bwMode="auto">
          <a:xfrm>
            <a:off x="539109" y="4879879"/>
            <a:ext cx="1023236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accept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the last row of the table has an accept state</a:t>
            </a:r>
          </a:p>
        </p:txBody>
      </p:sp>
      <p:sp>
        <p:nvSpPr>
          <p:cNvPr id="863235" name="Text Box 3"/>
          <p:cNvSpPr txBox="1">
            <a:spLocks noChangeArrowheads="1"/>
          </p:cNvSpPr>
          <p:nvPr/>
        </p:nvSpPr>
        <p:spPr bwMode="auto">
          <a:xfrm>
            <a:off x="539110" y="383440"/>
            <a:ext cx="11388347" cy="1495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Idea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Make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so that every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satisfying assignment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to the variables 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</a:t>
            </a:r>
            <a:r>
              <a:rPr lang="en-US" sz="3200" baseline="-250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i,j,s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corresponds to an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accepting tableau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for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on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w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(an assignment to all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cell[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i,j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]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’s of the tableau)</a:t>
            </a:r>
          </a:p>
        </p:txBody>
      </p:sp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39110" y="1887420"/>
            <a:ext cx="1147959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formula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will be the AND of four formulas: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 =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cell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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start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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accept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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move</a:t>
            </a:r>
          </a:p>
        </p:txBody>
      </p:sp>
      <p:sp>
        <p:nvSpPr>
          <p:cNvPr id="863237" name="Text Box 5"/>
          <p:cNvSpPr txBox="1">
            <a:spLocks noChangeArrowheads="1"/>
          </p:cNvSpPr>
          <p:nvPr/>
        </p:nvSpPr>
        <p:spPr bwMode="auto">
          <a:xfrm>
            <a:off x="539110" y="3132062"/>
            <a:ext cx="10355427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cell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for all 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, j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there is a unique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s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C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with 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</a:t>
            </a:r>
            <a:r>
              <a:rPr lang="en-US" sz="3200" baseline="-250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i,j,s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= 1</a:t>
            </a:r>
          </a:p>
        </p:txBody>
      </p:sp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539109" y="3863879"/>
            <a:ext cx="10842007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start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the first row of the table equals the 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start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configuration of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on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</a:p>
        </p:txBody>
      </p:sp>
      <p:sp>
        <p:nvSpPr>
          <p:cNvPr id="863239" name="Text Box 7"/>
          <p:cNvSpPr txBox="1">
            <a:spLocks noChangeArrowheads="1"/>
          </p:cNvSpPr>
          <p:nvPr/>
        </p:nvSpPr>
        <p:spPr bwMode="auto">
          <a:xfrm>
            <a:off x="539109" y="5658393"/>
            <a:ext cx="11031567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move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every row is a configuration that yields the configuration on the next row</a:t>
            </a: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5CA0D2DF-25E9-4115-82B7-68FD1ED37E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9" y="1678360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9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4" grpId="0"/>
      <p:bldP spid="863236" grpId="0"/>
      <p:bldP spid="863237" grpId="0"/>
      <p:bldP spid="863238" grpId="0"/>
      <p:bldP spid="8632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026545" y="3860023"/>
            <a:ext cx="2516187" cy="1785938"/>
            <a:chOff x="1431" y="1778"/>
            <a:chExt cx="1585" cy="1125"/>
          </a:xfrm>
        </p:grpSpPr>
        <p:sp>
          <p:nvSpPr>
            <p:cNvPr id="864281" name="Text Box 25"/>
            <p:cNvSpPr txBox="1">
              <a:spLocks noChangeArrowheads="1"/>
            </p:cNvSpPr>
            <p:nvPr/>
          </p:nvSpPr>
          <p:spPr bwMode="auto">
            <a:xfrm>
              <a:off x="1431" y="2255"/>
              <a:ext cx="1585" cy="6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at least one </a:t>
              </a:r>
              <a:r>
                <a:rPr lang="en-US" sz="3200" dirty="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x</a:t>
              </a:r>
              <a:r>
                <a:rPr lang="en-US" sz="3200" baseline="-25000" dirty="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i,j,s</a:t>
              </a:r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 is set to </a:t>
              </a:r>
              <a:r>
                <a:rPr lang="en-US" sz="3200" dirty="0">
                  <a:solidFill>
                    <a:srgbClr val="FFFF00"/>
                  </a:solidFill>
                  <a:latin typeface="+mn-lt"/>
                </a:rPr>
                <a:t>1</a:t>
              </a:r>
            </a:p>
          </p:txBody>
        </p:sp>
        <p:sp>
          <p:nvSpPr>
            <p:cNvPr id="864282" name="Line 26"/>
            <p:cNvSpPr>
              <a:spLocks noChangeShapeType="1"/>
            </p:cNvSpPr>
            <p:nvPr/>
          </p:nvSpPr>
          <p:spPr bwMode="auto">
            <a:xfrm>
              <a:off x="2254" y="1778"/>
              <a:ext cx="0" cy="45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430655" y="3813609"/>
            <a:ext cx="2516188" cy="1847850"/>
            <a:chOff x="3712" y="1739"/>
            <a:chExt cx="1585" cy="1164"/>
          </a:xfrm>
        </p:grpSpPr>
        <p:sp>
          <p:nvSpPr>
            <p:cNvPr id="864284" name="Text Box 28"/>
            <p:cNvSpPr txBox="1">
              <a:spLocks noChangeArrowheads="1"/>
            </p:cNvSpPr>
            <p:nvPr/>
          </p:nvSpPr>
          <p:spPr bwMode="auto">
            <a:xfrm>
              <a:off x="3712" y="2255"/>
              <a:ext cx="1585" cy="6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at most one </a:t>
              </a:r>
              <a:r>
                <a:rPr lang="en-US" sz="3200" dirty="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x</a:t>
              </a:r>
              <a:r>
                <a:rPr lang="en-US" sz="3200" baseline="-25000" dirty="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i,j,s</a:t>
              </a:r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 is set to </a:t>
              </a:r>
              <a:r>
                <a:rPr lang="en-US" sz="3200" dirty="0">
                  <a:solidFill>
                    <a:srgbClr val="FFFF00"/>
                  </a:solidFill>
                  <a:latin typeface="+mn-lt"/>
                </a:rPr>
                <a:t>1</a:t>
              </a:r>
            </a:p>
          </p:txBody>
        </p:sp>
        <p:sp>
          <p:nvSpPr>
            <p:cNvPr id="864285" name="Line 29"/>
            <p:cNvSpPr>
              <a:spLocks noChangeShapeType="1"/>
            </p:cNvSpPr>
            <p:nvPr/>
          </p:nvSpPr>
          <p:spPr bwMode="auto">
            <a:xfrm>
              <a:off x="4456" y="1739"/>
              <a:ext cx="0" cy="45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1900695" y="3872936"/>
            <a:ext cx="2516187" cy="1317625"/>
            <a:chOff x="1431" y="1778"/>
            <a:chExt cx="1585" cy="830"/>
          </a:xfrm>
        </p:grpSpPr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1431" y="2255"/>
              <a:ext cx="1585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for all </a:t>
              </a:r>
              <a:r>
                <a:rPr lang="en-US" sz="3200" dirty="0" err="1">
                  <a:solidFill>
                    <a:srgbClr val="FFFF00"/>
                  </a:solidFill>
                  <a:latin typeface="+mn-lt"/>
                </a:rPr>
                <a:t>i,j</a:t>
              </a:r>
              <a:endParaRPr lang="en-US" sz="32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2254" y="1778"/>
              <a:ext cx="0" cy="45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61358" y="688165"/>
            <a:ext cx="1075426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cell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for all 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, j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there is a unique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s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C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with 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</a:t>
            </a:r>
            <a:r>
              <a:rPr lang="en-US" sz="3200" baseline="-250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i,j,s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=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31" y="2036377"/>
            <a:ext cx="8925318" cy="2060627"/>
          </a:xfrm>
          <a:prstGeom prst="rect">
            <a:avLst/>
          </a:prstGeom>
        </p:spPr>
      </p:pic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37227733-8664-434C-8D6F-17E010411A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9" y="26422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5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814566" y="1297799"/>
            <a:ext cx="10687321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Key Question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: If one row yields the next row, how many cells can be different between the two rows? 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814565" y="224289"/>
            <a:ext cx="10969117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move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every row is a configuration that yields the configuration on the next row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566" y="2516552"/>
            <a:ext cx="4764446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Answer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: at most three cells</a:t>
            </a: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5259387" y="3789440"/>
            <a:ext cx="1728787" cy="1290638"/>
            <a:chOff x="563" y="960"/>
            <a:chExt cx="1089" cy="813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563" y="960"/>
              <a:ext cx="1081" cy="80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571" y="1355"/>
              <a:ext cx="10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918" y="960"/>
              <a:ext cx="0" cy="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1289" y="969"/>
              <a:ext cx="0" cy="7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626" y="969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950" y="969"/>
              <a:ext cx="289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q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345" y="969"/>
              <a:ext cx="224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570" y="1377"/>
              <a:ext cx="289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q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982" y="1377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a</a:t>
              </a:r>
              <a:endParaRPr 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345" y="1377"/>
              <a:ext cx="202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49" name="Group 15"/>
          <p:cNvGrpSpPr>
            <a:grpSpLocks/>
          </p:cNvGrpSpPr>
          <p:nvPr/>
        </p:nvGrpSpPr>
        <p:grpSpPr bwMode="auto">
          <a:xfrm>
            <a:off x="3538537" y="3787852"/>
            <a:ext cx="1728787" cy="1290638"/>
            <a:chOff x="571" y="1968"/>
            <a:chExt cx="1089" cy="813"/>
          </a:xfrm>
        </p:grpSpPr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571" y="1968"/>
              <a:ext cx="1081" cy="80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579" y="2363"/>
              <a:ext cx="10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926" y="1968"/>
              <a:ext cx="0" cy="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1297" y="1977"/>
              <a:ext cx="0" cy="7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626" y="1977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#</a:t>
              </a:r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974" y="1977"/>
              <a:ext cx="224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b</a:t>
              </a:r>
              <a:endParaRPr 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1353" y="1977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626" y="2385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#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974" y="2385"/>
              <a:ext cx="224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b</a:t>
              </a:r>
              <a:endParaRPr 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1353" y="2385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60" name="Group 15"/>
          <p:cNvGrpSpPr>
            <a:grpSpLocks/>
          </p:cNvGrpSpPr>
          <p:nvPr/>
        </p:nvGrpSpPr>
        <p:grpSpPr bwMode="auto">
          <a:xfrm>
            <a:off x="6980237" y="3789506"/>
            <a:ext cx="1728787" cy="1296988"/>
            <a:chOff x="571" y="1964"/>
            <a:chExt cx="1089" cy="817"/>
          </a:xfrm>
        </p:grpSpPr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571" y="1964"/>
              <a:ext cx="1081" cy="80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579" y="2363"/>
              <a:ext cx="10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" name="Line 18"/>
            <p:cNvSpPr>
              <a:spLocks noChangeShapeType="1"/>
            </p:cNvSpPr>
            <p:nvPr/>
          </p:nvSpPr>
          <p:spPr bwMode="auto">
            <a:xfrm>
              <a:off x="926" y="1968"/>
              <a:ext cx="0" cy="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1297" y="1977"/>
              <a:ext cx="0" cy="7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626" y="1977"/>
              <a:ext cx="202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974" y="1977"/>
              <a:ext cx="224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b</a:t>
              </a:r>
              <a:endParaRPr 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1353" y="1977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#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626" y="2385"/>
              <a:ext cx="202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c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 Box 24"/>
            <p:cNvSpPr txBox="1">
              <a:spLocks noChangeArrowheads="1"/>
            </p:cNvSpPr>
            <p:nvPr/>
          </p:nvSpPr>
          <p:spPr bwMode="auto">
            <a:xfrm>
              <a:off x="974" y="2385"/>
              <a:ext cx="224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b</a:t>
              </a:r>
              <a:endParaRPr lang="en-US" b="1" baseline="-25000">
                <a:solidFill>
                  <a:schemeClr val="tx1"/>
                </a:solidFill>
              </a:endParaRPr>
            </a:p>
          </p:txBody>
        </p:sp>
        <p:sp>
          <p:nvSpPr>
            <p:cNvPr id="92" name="Text Box 25"/>
            <p:cNvSpPr txBox="1">
              <a:spLocks noChangeArrowheads="1"/>
            </p:cNvSpPr>
            <p:nvPr/>
          </p:nvSpPr>
          <p:spPr bwMode="auto">
            <a:xfrm>
              <a:off x="1353" y="2385"/>
              <a:ext cx="21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#</a:t>
              </a:r>
            </a:p>
          </p:txBody>
        </p:sp>
      </p:grp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C11A4211-3EA0-483D-89B2-969521C3DE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9" y="2013287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644106" y="1016000"/>
            <a:ext cx="10829025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Idea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check that every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 3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“window” of cells is legal (consistent with the transition function of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44105" y="0"/>
            <a:ext cx="10541479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move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every row is a configuration that yields the 	configuration on the next row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25" y="2181772"/>
            <a:ext cx="5511262" cy="4438273"/>
          </a:xfrm>
          <a:prstGeom prst="rect">
            <a:avLst/>
          </a:prstGeom>
        </p:spPr>
      </p:pic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752FC7A3-65C4-455B-B65A-A232095191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9" y="1891012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3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3D8A-194D-524C-BBE6-164F50C3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0039-ED34-E943-8338-AD81589E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Big Oh and algorithm running times</a:t>
            </a:r>
          </a:p>
          <a:p>
            <a:r>
              <a:rPr lang="en-AU" dirty="0"/>
              <a:t>Polynomial-time reductions and NP-complete</a:t>
            </a:r>
          </a:p>
          <a:p>
            <a:r>
              <a:rPr lang="en-AU" dirty="0"/>
              <a:t>SAT and 3SAT are NP-complete</a:t>
            </a:r>
          </a:p>
        </p:txBody>
      </p:sp>
    </p:spTree>
    <p:extLst>
      <p:ext uri="{BB962C8B-B14F-4D97-AF65-F5344CB8AC3E}">
        <p14:creationId xmlns:p14="http://schemas.microsoft.com/office/powerpoint/2010/main" val="1966197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3FD2-1F26-E141-A3E9-6E367874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0B844-DF43-B54F-B8CA-D70760301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saw how to use Boolean formulas to check</a:t>
            </a:r>
          </a:p>
          <a:p>
            <a:pPr marL="0" indent="0" algn="ctr">
              <a:buNone/>
            </a:pPr>
            <a:r>
              <a:rPr lang="en-US" dirty="0">
                <a:cs typeface="Calibri" pitchFamily="34" charset="0"/>
              </a:rPr>
              <a:t>for all </a:t>
            </a:r>
            <a:r>
              <a:rPr lang="en-US" dirty="0" err="1">
                <a:solidFill>
                  <a:srgbClr val="FFFF00"/>
                </a:solidFill>
                <a:cs typeface="Calibri" pitchFamily="34" charset="0"/>
              </a:rPr>
              <a:t>i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, j</a:t>
            </a:r>
            <a:r>
              <a:rPr lang="en-US" dirty="0">
                <a:cs typeface="Calibri" pitchFamily="34" charset="0"/>
              </a:rPr>
              <a:t>, there is a unique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s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  <a:sym typeface="Symbol" pitchFamily="18" charset="2"/>
              </a:rPr>
              <a:t>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 C </a:t>
            </a:r>
            <a:r>
              <a:rPr lang="en-US" dirty="0">
                <a:cs typeface="Calibri" pitchFamily="34" charset="0"/>
              </a:rPr>
              <a:t>with </a:t>
            </a:r>
            <a:r>
              <a:rPr lang="en-US" dirty="0" err="1">
                <a:solidFill>
                  <a:srgbClr val="FFFF00"/>
                </a:solidFill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rgbClr val="FFFF00"/>
                </a:solidFill>
                <a:cs typeface="Calibri" pitchFamily="34" charset="0"/>
              </a:rPr>
              <a:t>i,j,s</a:t>
            </a:r>
            <a:r>
              <a:rPr lang="en-US" baseline="-25000" dirty="0">
                <a:solidFill>
                  <a:srgbClr val="FFFF00"/>
                </a:solidFill>
                <a:cs typeface="Calibri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= 1</a:t>
            </a:r>
            <a:r>
              <a:rPr lang="en-AU" dirty="0"/>
              <a:t> </a:t>
            </a:r>
          </a:p>
          <a:p>
            <a:r>
              <a:rPr lang="en-AU" dirty="0"/>
              <a:t>We also saw the basic idea of verifying valid transitions</a:t>
            </a:r>
          </a:p>
          <a:p>
            <a:pPr marL="0" indent="0" algn="ctr">
              <a:buNone/>
            </a:pPr>
            <a:r>
              <a:rPr lang="en-AU" dirty="0"/>
              <a:t>Focus on 2x3 windows</a:t>
            </a:r>
          </a:p>
          <a:p>
            <a:r>
              <a:rPr lang="en-AU" dirty="0"/>
              <a:t>The rest is not easy, but can be done with these hints</a:t>
            </a:r>
          </a:p>
          <a:p>
            <a:pPr lvl="1"/>
            <a:r>
              <a:rPr lang="en-AU" dirty="0"/>
              <a:t>Checking the first row is in the desired form?</a:t>
            </a:r>
          </a:p>
          <a:p>
            <a:pPr lvl="1"/>
            <a:r>
              <a:rPr lang="en-AU" dirty="0"/>
              <a:t>Checking the last row has </a:t>
            </a:r>
            <a:r>
              <a:rPr lang="en-AU" dirty="0" err="1"/>
              <a:t>q</a:t>
            </a:r>
            <a:r>
              <a:rPr lang="en-AU" baseline="-25000" dirty="0" err="1"/>
              <a:t>accept</a:t>
            </a:r>
            <a:r>
              <a:rPr lang="en-AU" dirty="0"/>
              <a:t>?</a:t>
            </a:r>
          </a:p>
          <a:p>
            <a:pPr lvl="1"/>
            <a:r>
              <a:rPr lang="en-AU" dirty="0"/>
              <a:t>Checking the valid transitions? Examine when the 2x3 windows are allowed…</a:t>
            </a:r>
          </a:p>
        </p:txBody>
      </p:sp>
    </p:spTree>
    <p:extLst>
      <p:ext uri="{BB962C8B-B14F-4D97-AF65-F5344CB8AC3E}">
        <p14:creationId xmlns:p14="http://schemas.microsoft.com/office/powerpoint/2010/main" val="14075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3539-5E68-EA47-A7E3-BDD1043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Summary: 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C076E-9B1E-8B4F-8F82-214986079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The </a:t>
                </a:r>
                <a:r>
                  <a:rPr lang="en-US" altLang="zh-CN" dirty="0"/>
                  <a:t>fact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SAT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NP</a:t>
                </a:r>
                <a:r>
                  <a:rPr lang="en-US" altLang="zh-CN" dirty="0"/>
                  <a:t>-complete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surprising</a:t>
                </a:r>
              </a:p>
              <a:p>
                <a:pPr lvl="1"/>
                <a:r>
                  <a:rPr lang="en-US" altLang="zh-CN" dirty="0">
                    <a:solidFill>
                      <a:schemeClr val="accent2"/>
                    </a:solidFill>
                  </a:rPr>
                  <a:t>SAT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practically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useful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problem</a:t>
                </a:r>
              </a:p>
              <a:p>
                <a:pPr lvl="1"/>
                <a:r>
                  <a:rPr lang="en-US" altLang="zh-CN" dirty="0">
                    <a:solidFill>
                      <a:srgbClr val="00B0F0"/>
                    </a:solidFill>
                  </a:rPr>
                  <a:t>NP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abstract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notion</a:t>
                </a:r>
              </a:p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basic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principle: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computation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”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local</a:t>
                </a:r>
                <a:r>
                  <a:rPr lang="en-US" altLang="zh-CN" dirty="0"/>
                  <a:t>”</a:t>
                </a:r>
              </a:p>
              <a:p>
                <a:pPr lvl="1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2x3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windows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enough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check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computation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history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accepting</a:t>
                </a:r>
              </a:p>
              <a:p>
                <a:r>
                  <a:rPr lang="en-US" altLang="zh-CN" dirty="0"/>
                  <a:t>Assuming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dirty="0"/>
                  <a:t>NP,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admit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poly-time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algorithm</a:t>
                </a:r>
              </a:p>
              <a:p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P=NP,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enough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demonstrate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poly-time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algorithm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C076E-9B1E-8B4F-8F82-214986079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8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1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7A14-6149-0344-A791-0E66D81A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SAT to 3SAT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33377-E5AC-DC4B-A78B-1F8E88F60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2AE588-A2BA-5248-8623-ABA977D61F5A}"/>
                  </a:ext>
                </a:extLst>
              </p14:cNvPr>
              <p14:cNvContentPartPr/>
              <p14:nvPr/>
            </p14:nvContentPartPr>
            <p14:xfrm>
              <a:off x="7063920" y="68652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2AE588-A2BA-5248-8623-ABA977D61F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4560" y="677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331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A21F73-7546-A544-B9C7-76684759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SAT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5EFD94C-C159-144D-B5BC-BEA9E9715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special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Boolean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formulas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Conjunctive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Normal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CNF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CNF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connect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clauses</a:t>
                </a:r>
              </a:p>
              <a:p>
                <a:pPr lvl="1"/>
                <a:r>
                  <a:rPr lang="en-US" altLang="zh-CN" dirty="0"/>
                  <a:t>F=C</a:t>
                </a:r>
                <a:r>
                  <a:rPr lang="en-US" altLang="zh-CN" baseline="-25000" dirty="0"/>
                  <a:t>1</a:t>
                </a:r>
                <a:r>
                  <a:rPr lang="zh-CN" altLang="en-US" dirty="0"/>
                  <a:t> </a:t>
                </a:r>
                <a:r>
                  <a:rPr lang="en-US" b="1" dirty="0">
                    <a:solidFill>
                      <a:srgbClr val="FFFF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2</a:t>
                </a:r>
                <a:r>
                  <a:rPr lang="zh-CN" altLang="en-US" dirty="0"/>
                  <a:t> </a:t>
                </a:r>
                <a:r>
                  <a:rPr lang="en-US" b="1" dirty="0">
                    <a:solidFill>
                      <a:srgbClr val="FFFF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altLang="zh-CN" dirty="0"/>
                  <a:t>…</a:t>
                </a:r>
                <a:r>
                  <a:rPr lang="zh-CN" altLang="en-US" dirty="0"/>
                  <a:t> </a:t>
                </a:r>
                <a:r>
                  <a:rPr lang="en-US" b="1" dirty="0">
                    <a:solidFill>
                      <a:srgbClr val="FFFF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m</a:t>
                </a:r>
              </a:p>
              <a:p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CNF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clause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connect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literals</a:t>
                </a:r>
              </a:p>
              <a:p>
                <a:pPr lvl="1"/>
                <a:r>
                  <a:rPr lang="en-US" altLang="zh-CN" dirty="0"/>
                  <a:t>C=L</a:t>
                </a:r>
                <a:r>
                  <a:rPr lang="en-US" altLang="zh-CN" baseline="-25000" dirty="0"/>
                  <a:t>1</a:t>
                </a:r>
                <a:r>
                  <a:rPr lang="en-US" b="1" dirty="0">
                    <a:solidFill>
                      <a:srgbClr val="FFFF00"/>
                    </a:solidFill>
                    <a:latin typeface="Calibri" pitchFamily="34" charset="0"/>
                    <a:sym typeface="Symbol" pitchFamily="18" charset="2"/>
                  </a:rPr>
                  <a:t> 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</a:t>
                </a:r>
                <a:r>
                  <a:rPr lang="en-US" altLang="zh-CN" baseline="-25000" dirty="0"/>
                  <a:t>2</a:t>
                </a:r>
                <a:r>
                  <a:rPr lang="zh-CN" altLang="en-US" dirty="0"/>
                  <a:t> </a:t>
                </a:r>
                <a:r>
                  <a:rPr lang="en-US" b="1" dirty="0">
                    <a:solidFill>
                      <a:srgbClr val="FFFF00"/>
                    </a:solidFill>
                    <a:latin typeface="Calibri" pitchFamily="34" charset="0"/>
                    <a:sym typeface="Symbol" pitchFamily="18" charset="2"/>
                  </a:rPr>
                  <a:t> </a:t>
                </a:r>
                <a:r>
                  <a:rPr lang="en-US" altLang="zh-CN" dirty="0"/>
                  <a:t>…</a:t>
                </a:r>
                <a:r>
                  <a:rPr lang="zh-CN" altLang="en-US" dirty="0"/>
                  <a:t> </a:t>
                </a:r>
                <a:r>
                  <a:rPr lang="en-US" b="1" dirty="0">
                    <a:solidFill>
                      <a:srgbClr val="FFFF00"/>
                    </a:solidFill>
                    <a:latin typeface="Calibri" pitchFamily="34" charset="0"/>
                    <a:sym typeface="Symbol" pitchFamily="18" charset="2"/>
                  </a:rPr>
                  <a:t> </a:t>
                </a:r>
                <a:r>
                  <a:rPr lang="en-US" altLang="zh-CN" dirty="0">
                    <a:latin typeface="Calibri" pitchFamily="34" charset="0"/>
                    <a:sym typeface="Symbol" pitchFamily="18" charset="2"/>
                  </a:rPr>
                  <a:t>L</a:t>
                </a:r>
                <a:r>
                  <a:rPr lang="en-US" altLang="zh-CN" baseline="-25000" dirty="0">
                    <a:solidFill>
                      <a:srgbClr val="FF0000"/>
                    </a:solidFill>
                  </a:rPr>
                  <a:t>k</a:t>
                </a:r>
              </a:p>
              <a:p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literal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variable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negation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variable</a:t>
                </a:r>
              </a:p>
              <a:p>
                <a:pPr lvl="1"/>
                <a:r>
                  <a:rPr lang="en-US" altLang="zh-CN" dirty="0"/>
                  <a:t>L=x</a:t>
                </a:r>
                <a:r>
                  <a:rPr lang="en-US" altLang="zh-CN" baseline="-25000" dirty="0"/>
                  <a:t>i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altLang="zh-CN" dirty="0"/>
                  <a:t>x</a:t>
                </a:r>
                <a:r>
                  <a:rPr lang="en-US" altLang="zh-CN" baseline="-25000" dirty="0"/>
                  <a:t>i</a:t>
                </a:r>
              </a:p>
              <a:p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every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clause,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formula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called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CNF-formula</a:t>
                </a:r>
              </a:p>
              <a:p>
                <a:r>
                  <a:rPr lang="en-US" dirty="0" err="1"/>
                  <a:t>cSAT</a:t>
                </a:r>
                <a:r>
                  <a:rPr lang="en-US" dirty="0"/>
                  <a:t>={ F : F is a </a:t>
                </a:r>
                <a:r>
                  <a:rPr lang="en-US" dirty="0" err="1"/>
                  <a:t>cCNF</a:t>
                </a:r>
                <a:r>
                  <a:rPr lang="en-US" dirty="0"/>
                  <a:t>-formula, and F is satisfiable}</a:t>
                </a:r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5EFD94C-C159-144D-B5BC-BEA9E9715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5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ext Box 2"/>
          <p:cNvSpPr txBox="1">
            <a:spLocks noChangeArrowheads="1"/>
          </p:cNvSpPr>
          <p:nvPr/>
        </p:nvSpPr>
        <p:spPr bwMode="auto">
          <a:xfrm>
            <a:off x="674676" y="947130"/>
            <a:ext cx="5437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3CNF-formula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has the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form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1316222" y="2246942"/>
            <a:ext cx="7890302" cy="516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(x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 x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 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)    (x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4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 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 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5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)</a:t>
            </a:r>
            <a:r>
              <a:rPr lang="en-US" sz="29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 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  (x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 x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 x</a:t>
            </a:r>
            <a:r>
              <a:rPr lang="en-US" sz="2900" b="1" baseline="-250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)</a:t>
            </a:r>
            <a:r>
              <a:rPr lang="en-US" sz="2900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01960" y="2870828"/>
            <a:ext cx="7573962" cy="1171575"/>
            <a:chOff x="467" y="1078"/>
            <a:chExt cx="4771" cy="738"/>
          </a:xfrm>
        </p:grpSpPr>
        <p:sp>
          <p:nvSpPr>
            <p:cNvPr id="763909" name="Text Box 5"/>
            <p:cNvSpPr txBox="1">
              <a:spLocks noChangeArrowheads="1"/>
            </p:cNvSpPr>
            <p:nvPr/>
          </p:nvSpPr>
          <p:spPr bwMode="auto">
            <a:xfrm>
              <a:off x="2072" y="1463"/>
              <a:ext cx="890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+mn-lt"/>
                </a:rPr>
                <a:t>clauses</a:t>
              </a:r>
            </a:p>
          </p:txBody>
        </p:sp>
        <p:sp>
          <p:nvSpPr>
            <p:cNvPr id="763910" name="Line 6"/>
            <p:cNvSpPr>
              <a:spLocks noChangeShapeType="1"/>
            </p:cNvSpPr>
            <p:nvPr/>
          </p:nvSpPr>
          <p:spPr bwMode="auto">
            <a:xfrm>
              <a:off x="467" y="1078"/>
              <a:ext cx="1319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3911" name="Line 7"/>
            <p:cNvSpPr>
              <a:spLocks noChangeShapeType="1"/>
            </p:cNvSpPr>
            <p:nvPr/>
          </p:nvSpPr>
          <p:spPr bwMode="auto">
            <a:xfrm>
              <a:off x="2115" y="1078"/>
              <a:ext cx="1319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3912" name="Line 8"/>
            <p:cNvSpPr>
              <a:spLocks noChangeShapeType="1"/>
            </p:cNvSpPr>
            <p:nvPr/>
          </p:nvSpPr>
          <p:spPr bwMode="auto">
            <a:xfrm>
              <a:off x="3802" y="1078"/>
              <a:ext cx="14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3913" name="Line 9"/>
            <p:cNvSpPr>
              <a:spLocks noChangeShapeType="1"/>
            </p:cNvSpPr>
            <p:nvPr/>
          </p:nvSpPr>
          <p:spPr bwMode="auto">
            <a:xfrm>
              <a:off x="1269" y="1085"/>
              <a:ext cx="1177" cy="38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3914" name="Line 10"/>
            <p:cNvSpPr>
              <a:spLocks noChangeShapeType="1"/>
            </p:cNvSpPr>
            <p:nvPr/>
          </p:nvSpPr>
          <p:spPr bwMode="auto">
            <a:xfrm flipH="1">
              <a:off x="2543" y="1081"/>
              <a:ext cx="24" cy="40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3915" name="Line 11"/>
            <p:cNvSpPr>
              <a:spLocks noChangeShapeType="1"/>
            </p:cNvSpPr>
            <p:nvPr/>
          </p:nvSpPr>
          <p:spPr bwMode="auto">
            <a:xfrm flipH="1">
              <a:off x="2673" y="1078"/>
              <a:ext cx="1819" cy="39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63924" name="Text Box 20"/>
          <p:cNvSpPr txBox="1">
            <a:spLocks noChangeArrowheads="1"/>
          </p:cNvSpPr>
          <p:nvPr/>
        </p:nvSpPr>
        <p:spPr bwMode="auto">
          <a:xfrm>
            <a:off x="674676" y="4890478"/>
            <a:ext cx="743633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3SAT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{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 | 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is a satisfiable 3</a:t>
            </a:r>
            <a:r>
              <a:rPr lang="en-US" altLang="zh-CN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CNF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-formula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}</a:t>
            </a:r>
          </a:p>
        </p:txBody>
      </p:sp>
      <p:sp>
        <p:nvSpPr>
          <p:cNvPr id="763925" name="Oval 21"/>
          <p:cNvSpPr>
            <a:spLocks noChangeArrowheads="1"/>
          </p:cNvSpPr>
          <p:nvPr/>
        </p:nvSpPr>
        <p:spPr bwMode="auto">
          <a:xfrm>
            <a:off x="2137047" y="2294988"/>
            <a:ext cx="698500" cy="623221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63926" name="Oval 22"/>
          <p:cNvSpPr>
            <a:spLocks noChangeArrowheads="1"/>
          </p:cNvSpPr>
          <p:nvPr/>
        </p:nvSpPr>
        <p:spPr bwMode="auto">
          <a:xfrm>
            <a:off x="2962897" y="2248863"/>
            <a:ext cx="636588" cy="623221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63927" name="Oval 23"/>
          <p:cNvSpPr>
            <a:spLocks noChangeArrowheads="1"/>
          </p:cNvSpPr>
          <p:nvPr/>
        </p:nvSpPr>
        <p:spPr bwMode="auto">
          <a:xfrm>
            <a:off x="1346385" y="2266544"/>
            <a:ext cx="652462" cy="623221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63928" name="Text Box 24"/>
          <p:cNvSpPr txBox="1">
            <a:spLocks noChangeArrowheads="1"/>
          </p:cNvSpPr>
          <p:nvPr/>
        </p:nvSpPr>
        <p:spPr bwMode="auto">
          <a:xfrm>
            <a:off x="1457511" y="3405816"/>
            <a:ext cx="2370137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literals</a:t>
            </a:r>
          </a:p>
        </p:txBody>
      </p:sp>
      <p:sp>
        <p:nvSpPr>
          <p:cNvPr id="763929" name="Line 25"/>
          <p:cNvSpPr>
            <a:spLocks noChangeShapeType="1"/>
          </p:cNvSpPr>
          <p:nvPr/>
        </p:nvSpPr>
        <p:spPr bwMode="auto">
          <a:xfrm>
            <a:off x="2032185" y="3437566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3930" name="Line 26"/>
          <p:cNvSpPr>
            <a:spLocks noChangeShapeType="1"/>
          </p:cNvSpPr>
          <p:nvPr/>
        </p:nvSpPr>
        <p:spPr bwMode="auto">
          <a:xfrm>
            <a:off x="1736910" y="2880353"/>
            <a:ext cx="481012" cy="387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3931" name="Line 27"/>
          <p:cNvSpPr>
            <a:spLocks noChangeShapeType="1"/>
          </p:cNvSpPr>
          <p:nvPr/>
        </p:nvSpPr>
        <p:spPr bwMode="auto">
          <a:xfrm>
            <a:off x="2605272" y="3034341"/>
            <a:ext cx="0" cy="3413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3932" name="Line 28"/>
          <p:cNvSpPr>
            <a:spLocks noChangeShapeType="1"/>
          </p:cNvSpPr>
          <p:nvPr/>
        </p:nvSpPr>
        <p:spPr bwMode="auto">
          <a:xfrm flipV="1">
            <a:off x="2835547" y="2900994"/>
            <a:ext cx="604838" cy="4032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Definition Word Dictionary - Free photo on Pixabay">
            <a:extLst>
              <a:ext uri="{FF2B5EF4-FFF2-40B4-BE49-F238E27FC236}">
                <a16:creationId xmlns:a16="http://schemas.microsoft.com/office/drawing/2014/main" id="{080DE6A9-D140-4CF0-A875-E5CEEEA4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9151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/>
      <p:bldP spid="763924" grpId="0"/>
      <p:bldP spid="763925" grpId="0" animBg="1"/>
      <p:bldP spid="763926" grpId="0" animBg="1"/>
      <p:bldP spid="763927" grpId="0" animBg="1"/>
      <p:bldP spid="763928" grpId="0"/>
      <p:bldP spid="763930" grpId="0" animBg="1"/>
      <p:bldP spid="763931" grpId="0" animBg="1"/>
      <p:bldP spid="7639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06D-7DEB-A34F-A0A2-1F149769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3SAT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NP-complete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3E92D-7AB1-B543-91F3-AC2F8E07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/>
              <a:t>Theorem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3SAT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NP-complete.</a:t>
            </a:r>
          </a:p>
          <a:p>
            <a:pPr marL="0" indent="0">
              <a:buNone/>
            </a:pPr>
            <a:r>
              <a:rPr lang="en-US" altLang="zh-CN" b="1" dirty="0"/>
              <a:t>Proof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AU" altLang="zh-CN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in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NP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argument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NP.</a:t>
            </a:r>
            <a:endParaRPr lang="en-AU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NP-hard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SAT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3SAT.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proof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NP-hard,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resulting</a:t>
            </a:r>
            <a:r>
              <a:rPr lang="zh-CN" altLang="en-US" dirty="0"/>
              <a:t> </a:t>
            </a:r>
            <a:r>
              <a:rPr lang="en-US" altLang="zh-CN" dirty="0"/>
              <a:t>Boolean</a:t>
            </a:r>
            <a:r>
              <a:rPr lang="zh-CN" altLang="en-US" dirty="0"/>
              <a:t> </a:t>
            </a:r>
            <a:r>
              <a:rPr lang="en-US" altLang="zh-CN" dirty="0"/>
              <a:t>formula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CNF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clause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involve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literals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9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DF5-B738-CA42-8637-59AE7734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literals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2C66-6A82-6942-8394-7BF9529A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clause</a:t>
            </a:r>
            <a:r>
              <a:rPr lang="zh-CN" altLang="en-US" dirty="0"/>
              <a:t> </a:t>
            </a:r>
            <a:r>
              <a:rPr lang="en-US" altLang="zh-CN" dirty="0"/>
              <a:t>C=</a:t>
            </a:r>
            <a:r>
              <a:rPr lang="en-US" dirty="0">
                <a:solidFill>
                  <a:srgbClr val="FFFF00"/>
                </a:solidFill>
              </a:rPr>
              <a:t>(a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 a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 …  a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t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)</a:t>
            </a:r>
            <a:r>
              <a:rPr lang="en-US" altLang="zh-CN" dirty="0">
                <a:solidFill>
                  <a:srgbClr val="FFFF00"/>
                </a:solidFill>
                <a:sym typeface="Symbol" pitchFamily="18" charset="2"/>
              </a:rPr>
              <a:t>,</a:t>
            </a:r>
            <a:r>
              <a:rPr lang="zh-CN" altLang="en-US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Symbol" pitchFamily="18" charset="2"/>
              </a:rPr>
              <a:t>t&gt;3</a:t>
            </a:r>
            <a:endParaRPr lang="en-AU" altLang="zh-CN" dirty="0"/>
          </a:p>
          <a:p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 err="1"/>
              <a:t>boolean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</a:p>
          <a:p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F=</a:t>
            </a:r>
            <a:r>
              <a:rPr lang="en-US" dirty="0">
                <a:solidFill>
                  <a:srgbClr val="FFFF00"/>
                </a:solidFill>
              </a:rPr>
              <a:t>(a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 a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</a:t>
            </a:r>
            <a:r>
              <a:rPr lang="zh-CN" altLang="en-US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Symbol" pitchFamily="18" charset="2"/>
              </a:rPr>
              <a:t>z)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 </a:t>
            </a:r>
            <a:r>
              <a:rPr lang="en-US" altLang="zh-CN" dirty="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(</a:t>
            </a:r>
            <a:r>
              <a:rPr lang="en-AU" dirty="0">
                <a:solidFill>
                  <a:srgbClr val="FFFF00"/>
                </a:solidFill>
              </a:rPr>
              <a:t>¬ </a:t>
            </a:r>
            <a:r>
              <a:rPr lang="en-US" altLang="zh-CN" dirty="0">
                <a:solidFill>
                  <a:srgbClr val="FFFF00"/>
                </a:solidFill>
              </a:rPr>
              <a:t>z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 a</a:t>
            </a:r>
            <a:r>
              <a:rPr lang="en-US" altLang="zh-CN" baseline="-25000" dirty="0">
                <a:solidFill>
                  <a:srgbClr val="FFFF00"/>
                </a:solidFill>
                <a:sym typeface="Symbol" pitchFamily="18" charset="2"/>
              </a:rPr>
              <a:t>3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 …  a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t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)</a:t>
            </a:r>
          </a:p>
          <a:p>
            <a:r>
              <a:rPr lang="en-US" altLang="zh-CN" dirty="0">
                <a:sym typeface="Symbol" pitchFamily="18" charset="2"/>
              </a:rPr>
              <a:t>C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true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and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only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at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least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</a:t>
            </a:r>
            <a:r>
              <a:rPr lang="en-US" altLang="zh-CN" baseline="-25000" dirty="0">
                <a:sym typeface="Symbol" pitchFamily="18" charset="2"/>
              </a:rPr>
              <a:t>i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true</a:t>
            </a:r>
          </a:p>
          <a:p>
            <a:r>
              <a:rPr lang="en-US" altLang="zh-CN" dirty="0">
                <a:sym typeface="Symbol" pitchFamily="18" charset="2"/>
              </a:rPr>
              <a:t>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true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and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only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if:</a:t>
            </a:r>
            <a:endParaRPr lang="en-AU" altLang="zh-CN" dirty="0"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ym typeface="Symbol" pitchFamily="18" charset="2"/>
              </a:rPr>
              <a:t>If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z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1,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then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at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least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one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</a:t>
            </a:r>
            <a:r>
              <a:rPr lang="en-US" altLang="zh-CN" baseline="-25000" dirty="0">
                <a:sym typeface="Symbol" pitchFamily="18" charset="2"/>
              </a:rPr>
              <a:t>3</a:t>
            </a:r>
            <a:r>
              <a:rPr lang="en-US" altLang="zh-CN" dirty="0">
                <a:sym typeface="Symbol" pitchFamily="18" charset="2"/>
              </a:rPr>
              <a:t>,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…,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</a:t>
            </a:r>
            <a:r>
              <a:rPr lang="en-US" altLang="zh-CN" baseline="-25000" dirty="0">
                <a:sym typeface="Symbol" pitchFamily="18" charset="2"/>
              </a:rPr>
              <a:t>t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ym typeface="Symbol" pitchFamily="18" charset="2"/>
              </a:rPr>
              <a:t>If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z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0,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then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at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least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one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of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</a:t>
            </a:r>
            <a:r>
              <a:rPr lang="en-US" altLang="zh-CN" baseline="-25000" dirty="0">
                <a:sym typeface="Symbol" pitchFamily="18" charset="2"/>
              </a:rPr>
              <a:t>1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or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a</a:t>
            </a:r>
            <a:r>
              <a:rPr lang="en-US" altLang="zh-CN" baseline="-25000" dirty="0">
                <a:sym typeface="Symbol" pitchFamily="18" charset="2"/>
              </a:rPr>
              <a:t>2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true</a:t>
            </a:r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true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>
                <a:sym typeface="Symbol" pitchFamily="18" charset="2"/>
              </a:rPr>
              <a:t>a</a:t>
            </a:r>
            <a:r>
              <a:rPr lang="en-US" altLang="zh-CN" baseline="-25000" dirty="0">
                <a:sym typeface="Symbol" pitchFamily="18" charset="2"/>
              </a:rPr>
              <a:t>i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is</a:t>
            </a:r>
            <a:r>
              <a:rPr lang="zh-CN" altLang="en-US" dirty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true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71A1-B1D0-274A-B821-5F7E2743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3SAT is NP-hard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2033-B1AC-124A-BAF5-8A9DD1D5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just saw the trick of reducing the number of literals</a:t>
            </a:r>
          </a:p>
          <a:p>
            <a:r>
              <a:rPr lang="en-AU" dirty="0"/>
              <a:t>From a SAT instance F, and construct a 3SAT instance G, such that </a:t>
            </a:r>
          </a:p>
          <a:p>
            <a:pPr marL="0" indent="0" algn="ctr">
              <a:buNone/>
            </a:pPr>
            <a:r>
              <a:rPr lang="en-AU" dirty="0"/>
              <a:t>F is satisfiable if and only if G is satisfiable</a:t>
            </a:r>
          </a:p>
          <a:p>
            <a:r>
              <a:rPr lang="en-AU" dirty="0"/>
              <a:t>This construction can be done in polynomial time</a:t>
            </a:r>
          </a:p>
          <a:p>
            <a:r>
              <a:rPr lang="en-US" altLang="zh-CN" dirty="0"/>
              <a:t>C=</a:t>
            </a:r>
            <a:r>
              <a:rPr lang="en-US" dirty="0">
                <a:solidFill>
                  <a:srgbClr val="FFFF00"/>
                </a:solidFill>
              </a:rPr>
              <a:t>(a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 a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 …  a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t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is turned to </a:t>
            </a:r>
          </a:p>
          <a:p>
            <a:endParaRPr lang="en-US" dirty="0">
              <a:solidFill>
                <a:srgbClr val="FFFF00"/>
              </a:solidFill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This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shows that 3SAT is NP-hard</a:t>
            </a:r>
            <a:endParaRPr lang="en-AU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0407531B-56BB-7945-98A9-C10BDD159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26313"/>
            <a:ext cx="99593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(a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 a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 z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) 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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z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 a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 z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)  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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z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 a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4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 z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) … 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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z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t-3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 a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t-1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 a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47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Text Box 2"/>
          <p:cNvSpPr txBox="1">
            <a:spLocks noChangeArrowheads="1"/>
          </p:cNvSpPr>
          <p:nvPr/>
        </p:nvSpPr>
        <p:spPr bwMode="auto">
          <a:xfrm>
            <a:off x="672860" y="314576"/>
            <a:ext cx="10967049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What’s the total length of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?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3010794" y="1035815"/>
            <a:ext cx="6272871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 = </a:t>
            </a:r>
            <a:r>
              <a:rPr lang="en-US" sz="4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cell</a:t>
            </a:r>
            <a:r>
              <a:rPr lang="en-US" sz="4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 </a:t>
            </a:r>
            <a:r>
              <a:rPr lang="en-US" sz="4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start</a:t>
            </a:r>
            <a:r>
              <a:rPr lang="en-US" sz="4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 </a:t>
            </a:r>
            <a:r>
              <a:rPr lang="en-US" sz="4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accept</a:t>
            </a:r>
            <a:r>
              <a:rPr lang="en-US" sz="4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 </a:t>
            </a:r>
            <a:r>
              <a:rPr lang="en-US" sz="4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move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9570" y="2594596"/>
            <a:ext cx="2016899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O(n</a:t>
            </a:r>
            <a:r>
              <a:rPr lang="en-US" b="1" baseline="30000" dirty="0">
                <a:solidFill>
                  <a:srgbClr val="FFFF00"/>
                </a:solidFill>
              </a:rPr>
              <a:t>2k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clauses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3243" y="2594596"/>
            <a:ext cx="1914307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O(</a:t>
            </a:r>
            <a:r>
              <a:rPr lang="en-US" b="1" dirty="0" err="1">
                <a:solidFill>
                  <a:srgbClr val="FFFF00"/>
                </a:solidFill>
              </a:rPr>
              <a:t>n</a:t>
            </a:r>
            <a:r>
              <a:rPr lang="en-US" b="1" baseline="30000" dirty="0" err="1">
                <a:solidFill>
                  <a:srgbClr val="FFFF00"/>
                </a:solidFill>
              </a:rPr>
              <a:t>k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8616" y="2594596"/>
            <a:ext cx="1914307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O(</a:t>
            </a:r>
            <a:r>
              <a:rPr lang="en-US" b="1" dirty="0" err="1">
                <a:solidFill>
                  <a:srgbClr val="FFFF00"/>
                </a:solidFill>
              </a:rPr>
              <a:t>n</a:t>
            </a:r>
            <a:r>
              <a:rPr lang="en-US" b="1" baseline="30000" dirty="0" err="1">
                <a:solidFill>
                  <a:srgbClr val="FFFF00"/>
                </a:solidFill>
              </a:rPr>
              <a:t>k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clauses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215" y="2594596"/>
            <a:ext cx="2016899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O(n</a:t>
            </a:r>
            <a:r>
              <a:rPr lang="en-US" b="1" baseline="30000" dirty="0">
                <a:solidFill>
                  <a:srgbClr val="FFFF00"/>
                </a:solidFill>
              </a:rPr>
              <a:t>2k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clauses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76758" y="1712924"/>
            <a:ext cx="896485" cy="932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93657" y="1703873"/>
            <a:ext cx="515016" cy="890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H="1" flipV="1">
            <a:off x="6898590" y="1712924"/>
            <a:ext cx="57180" cy="881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807472" y="1779060"/>
            <a:ext cx="362728" cy="815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406" y="3476268"/>
            <a:ext cx="4011328" cy="3247445"/>
          </a:xfrm>
          <a:prstGeom prst="rect">
            <a:avLst/>
          </a:prstGeom>
        </p:spPr>
      </p:pic>
      <p:pic>
        <p:nvPicPr>
          <p:cNvPr id="3" name="Picture 2" descr="Gears Cogs Machine - Free photo on Pixabay">
            <a:extLst>
              <a:ext uri="{FF2B5EF4-FFF2-40B4-BE49-F238E27FC236}">
                <a16:creationId xmlns:a16="http://schemas.microsoft.com/office/drawing/2014/main" id="{DD05BCC1-7248-4F9C-BC97-AE07C44C19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9" y="26422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5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5" grpId="0"/>
      <p:bldP spid="2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5" name="Text Box 3"/>
          <p:cNvSpPr txBox="1">
            <a:spLocks noChangeArrowheads="1"/>
          </p:cNvSpPr>
          <p:nvPr/>
        </p:nvSpPr>
        <p:spPr bwMode="auto">
          <a:xfrm>
            <a:off x="819122" y="377430"/>
            <a:ext cx="1093580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Summary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.  We proved: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Every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in NP has a polynomial time reduction to 3SAT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For every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in NP,  we know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decided by some nondeterministic </a:t>
            </a:r>
            <a:r>
              <a:rPr lang="en-US" sz="32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200" baseline="300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-time Turing machine N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We gave a generic method to reduce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(N, w) 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to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a 3SAT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formula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of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O(|w|</a:t>
            </a:r>
            <a:r>
              <a:rPr lang="en-US" sz="32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2k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)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clauses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such that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satisfying assignments 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to the variables </a:t>
            </a:r>
            <a:b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of </a:t>
            </a:r>
            <a:r>
              <a:rPr lang="en-US" sz="3200" i="1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 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directly correspond to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accepting computation histories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of </a:t>
            </a:r>
            <a:r>
              <a:rPr lang="en-US" sz="3200" i="1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on </a:t>
            </a:r>
            <a:r>
              <a:rPr lang="en-US" sz="3200" i="1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w</a:t>
            </a:r>
          </a:p>
        </p:txBody>
      </p:sp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819122" y="5173467"/>
            <a:ext cx="8359981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formula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the AND of four 3CNF formulas:</a:t>
            </a:r>
          </a:p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 =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cell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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start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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accept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 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move</a:t>
            </a: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0A99D855-0F9A-4317-ABA1-7B44C28C73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9" y="26422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9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63AE4B-0A66-2D46-8561-60994FA5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Algorithm analysis and big Oh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E2A7F-4796-1B42-BE85-E5C8E82C3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754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B9CD-A116-E04B-A2B1-33D82163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</a:t>
            </a:r>
            <a:r>
              <a:rPr lang="en-US" altLang="zh-CN" dirty="0" err="1"/>
              <a:t>ummary</a:t>
            </a:r>
            <a:r>
              <a:rPr lang="en-US" altLang="zh-CN" dirty="0"/>
              <a:t>	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D808-F267-E944-BD15-89A35070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Big Oh and algorithm running times</a:t>
            </a:r>
          </a:p>
          <a:p>
            <a:r>
              <a:rPr lang="en-AU" dirty="0"/>
              <a:t>Polynomial-time reductions and NP-complete</a:t>
            </a:r>
          </a:p>
          <a:p>
            <a:r>
              <a:rPr lang="en-AU" dirty="0"/>
              <a:t>SAT and 3SAT are NP-complete</a:t>
            </a:r>
          </a:p>
        </p:txBody>
      </p:sp>
    </p:spTree>
    <p:extLst>
      <p:ext uri="{BB962C8B-B14F-4D97-AF65-F5344CB8AC3E}">
        <p14:creationId xmlns:p14="http://schemas.microsoft.com/office/powerpoint/2010/main" val="460156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060CC8-973E-7E4D-AA45-9DD49264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Algorithm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F53AF0-1D07-454E-A467-50D3A21EF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Now that we talk about </a:t>
            </a:r>
            <a:r>
              <a:rPr lang="en-AU" dirty="0">
                <a:solidFill>
                  <a:schemeClr val="accent2"/>
                </a:solidFill>
              </a:rPr>
              <a:t>polynomial time</a:t>
            </a:r>
            <a:r>
              <a:rPr lang="en-AU" dirty="0"/>
              <a:t>, we need to “estimate” the running times of algorithms</a:t>
            </a:r>
          </a:p>
          <a:p>
            <a:r>
              <a:rPr lang="en-AU" dirty="0"/>
              <a:t>We saw an example, namely Turing machines for {0</a:t>
            </a:r>
            <a:r>
              <a:rPr lang="en-AU" baseline="30000" dirty="0"/>
              <a:t>n</a:t>
            </a:r>
            <a:r>
              <a:rPr lang="en-AU" dirty="0"/>
              <a:t>1</a:t>
            </a:r>
            <a:r>
              <a:rPr lang="en-AU" baseline="30000" dirty="0"/>
              <a:t>n</a:t>
            </a:r>
            <a:r>
              <a:rPr lang="en-AU" dirty="0"/>
              <a:t>}</a:t>
            </a:r>
          </a:p>
          <a:p>
            <a:r>
              <a:rPr lang="en-AU" dirty="0"/>
              <a:t>Algorithms on Turing machines are sometimes cumbersome</a:t>
            </a:r>
          </a:p>
          <a:p>
            <a:r>
              <a:rPr lang="en-AU" dirty="0"/>
              <a:t>We will mostly do in the </a:t>
            </a:r>
            <a:r>
              <a:rPr lang="en-AU" dirty="0">
                <a:solidFill>
                  <a:srgbClr val="00B0F0"/>
                </a:solidFill>
              </a:rPr>
              <a:t>pseudo-code</a:t>
            </a:r>
            <a:r>
              <a:rPr lang="en-AU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016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D2EA-243C-B34A-B2DF-73337E08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Vertex Cover 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4D9D-21B7-C842-9775-FDF8E576F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71481" cy="4351338"/>
              </a:xfrm>
            </p:spPr>
            <p:txBody>
              <a:bodyPr/>
              <a:lstStyle/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  <a:r>
                  <a:rPr lang="en-AU" dirty="0"/>
                  <a:t>=(</a:t>
                </a:r>
                <a:r>
                  <a:rPr lang="en-AU" dirty="0">
                    <a:solidFill>
                      <a:srgbClr val="00B0F0"/>
                    </a:solidFill>
                  </a:rPr>
                  <a:t>V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FFFF00"/>
                    </a:solidFill>
                  </a:rPr>
                  <a:t>E</a:t>
                </a:r>
                <a:r>
                  <a:rPr lang="en-AU" dirty="0"/>
                  <a:t>) be a graph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 is a vertex cover, if every edge is incident to at least one vertex in S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VC</a:t>
                </a:r>
                <a:r>
                  <a:rPr lang="en-AU" dirty="0"/>
                  <a:t>={(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k</a:t>
                </a:r>
                <a:r>
                  <a:rPr lang="en-AU" dirty="0"/>
                  <a:t>) : 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  <a:r>
                  <a:rPr lang="en-AU" dirty="0"/>
                  <a:t> has a size-</a:t>
                </a:r>
                <a:r>
                  <a:rPr lang="en-AU" dirty="0">
                    <a:solidFill>
                      <a:srgbClr val="00B050"/>
                    </a:solidFill>
                  </a:rPr>
                  <a:t>k</a:t>
                </a:r>
                <a:r>
                  <a:rPr lang="en-AU" dirty="0"/>
                  <a:t> vertex cover}</a:t>
                </a:r>
              </a:p>
              <a:p>
                <a:r>
                  <a:rPr lang="en-AU" dirty="0"/>
                  <a:t>To show </a:t>
                </a:r>
                <a:r>
                  <a:rPr lang="en-AU" dirty="0">
                    <a:solidFill>
                      <a:schemeClr val="accent2"/>
                    </a:solidFill>
                  </a:rPr>
                  <a:t>VC</a:t>
                </a:r>
                <a:r>
                  <a:rPr lang="en-AU" dirty="0"/>
                  <a:t> in NP: a poly-time algorithm taking (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k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FF0000"/>
                    </a:solidFill>
                  </a:rPr>
                  <a:t>S</a:t>
                </a:r>
                <a:r>
                  <a:rPr lang="en-AU" dirty="0"/>
                  <a:t>) as input accepts </a:t>
                </a:r>
                <a:r>
                  <a:rPr lang="en-AU" dirty="0" err="1"/>
                  <a:t>iff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FF0000"/>
                    </a:solidFill>
                  </a:rPr>
                  <a:t>S</a:t>
                </a:r>
                <a:r>
                  <a:rPr lang="en-AU" dirty="0"/>
                  <a:t> is a size-</a:t>
                </a:r>
                <a:r>
                  <a:rPr lang="en-AU" dirty="0">
                    <a:solidFill>
                      <a:srgbClr val="00B050"/>
                    </a:solidFill>
                  </a:rPr>
                  <a:t>k</a:t>
                </a:r>
                <a:r>
                  <a:rPr lang="en-AU" dirty="0"/>
                  <a:t> VC of 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every edge e={</a:t>
                </a:r>
                <a:r>
                  <a:rPr lang="en-AU" dirty="0">
                    <a:solidFill>
                      <a:srgbClr val="7030A0"/>
                    </a:solidFill>
                  </a:rPr>
                  <a:t>u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v</a:t>
                </a:r>
                <a:r>
                  <a:rPr lang="en-AU" dirty="0"/>
                  <a:t>} in </a:t>
                </a:r>
                <a:r>
                  <a:rPr lang="en-AU" dirty="0">
                    <a:solidFill>
                      <a:srgbClr val="FFFF00"/>
                    </a:solidFill>
                  </a:rPr>
                  <a:t>E</a:t>
                </a:r>
                <a:r>
                  <a:rPr lang="en-AU" dirty="0"/>
                  <a:t>: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AU" dirty="0"/>
                  <a:t>If neither </a:t>
                </a:r>
                <a:r>
                  <a:rPr lang="en-AU" dirty="0">
                    <a:solidFill>
                      <a:srgbClr val="7030A0"/>
                    </a:solidFill>
                  </a:rPr>
                  <a:t>u </a:t>
                </a:r>
                <a:r>
                  <a:rPr lang="en-AU" dirty="0"/>
                  <a:t>nor </a:t>
                </a:r>
                <a:r>
                  <a:rPr lang="en-AU" dirty="0">
                    <a:solidFill>
                      <a:srgbClr val="00B050"/>
                    </a:solidFill>
                  </a:rPr>
                  <a:t>v</a:t>
                </a:r>
                <a:r>
                  <a:rPr lang="en-AU" dirty="0"/>
                  <a:t> in </a:t>
                </a:r>
                <a:r>
                  <a:rPr lang="en-AU" dirty="0">
                    <a:solidFill>
                      <a:srgbClr val="FF0000"/>
                    </a:solidFill>
                  </a:rPr>
                  <a:t>S</a:t>
                </a:r>
                <a:r>
                  <a:rPr lang="en-AU" dirty="0"/>
                  <a:t>, REJECT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ACCEPT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4D9D-21B7-C842-9775-FDF8E576F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71481" cy="4351338"/>
              </a:xfrm>
              <a:blipFill>
                <a:blip r:embed="rId2"/>
                <a:stretch>
                  <a:fillRect l="-1770" t="-2326" r="-2655" b="-2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BB6F2D-C46B-DC4C-83F0-DBCBD6BCF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270"/>
          <a:stretch/>
        </p:blipFill>
        <p:spPr>
          <a:xfrm>
            <a:off x="8144719" y="1949450"/>
            <a:ext cx="3209081" cy="295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10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D2EA-243C-B34A-B2DF-73337E08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Vertex Cover 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4D9D-21B7-C842-9775-FDF8E576F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71481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every edge e={</a:t>
                </a:r>
                <a:r>
                  <a:rPr lang="en-AU" dirty="0">
                    <a:solidFill>
                      <a:srgbClr val="7030A0"/>
                    </a:solidFill>
                  </a:rPr>
                  <a:t>u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v</a:t>
                </a:r>
                <a:r>
                  <a:rPr lang="en-AU" dirty="0"/>
                  <a:t>} in </a:t>
                </a:r>
                <a:r>
                  <a:rPr lang="en-AU" dirty="0">
                    <a:solidFill>
                      <a:srgbClr val="FFFF00"/>
                    </a:solidFill>
                  </a:rPr>
                  <a:t>E</a:t>
                </a:r>
                <a:r>
                  <a:rPr lang="en-AU" dirty="0"/>
                  <a:t>: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AU" dirty="0"/>
                  <a:t>If neither </a:t>
                </a:r>
                <a:r>
                  <a:rPr lang="en-AU" dirty="0">
                    <a:solidFill>
                      <a:srgbClr val="7030A0"/>
                    </a:solidFill>
                  </a:rPr>
                  <a:t>u </a:t>
                </a:r>
                <a:r>
                  <a:rPr lang="en-AU" dirty="0"/>
                  <a:t>nor </a:t>
                </a:r>
                <a:r>
                  <a:rPr lang="en-AU" dirty="0">
                    <a:solidFill>
                      <a:srgbClr val="00B050"/>
                    </a:solidFill>
                  </a:rPr>
                  <a:t>v</a:t>
                </a:r>
                <a:r>
                  <a:rPr lang="en-AU" dirty="0"/>
                  <a:t> in </a:t>
                </a:r>
                <a:r>
                  <a:rPr lang="en-AU" dirty="0">
                    <a:solidFill>
                      <a:srgbClr val="FF0000"/>
                    </a:solidFill>
                  </a:rPr>
                  <a:t>S</a:t>
                </a:r>
                <a:r>
                  <a:rPr lang="en-AU" dirty="0"/>
                  <a:t>, REJECT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ACCEPT</a:t>
                </a:r>
              </a:p>
              <a:p>
                <a:r>
                  <a:rPr lang="en-AU" dirty="0"/>
                  <a:t>Analysing this algorithm: Let </a:t>
                </a:r>
                <a:r>
                  <a:rPr lang="en-AU" dirty="0">
                    <a:solidFill>
                      <a:srgbClr val="00B0F0"/>
                    </a:solidFill>
                  </a:rPr>
                  <a:t>n</a:t>
                </a:r>
                <a:r>
                  <a:rPr lang="en-AU" dirty="0"/>
                  <a:t>=|</a:t>
                </a:r>
                <a:r>
                  <a:rPr lang="en-AU" dirty="0">
                    <a:solidFill>
                      <a:srgbClr val="00B0F0"/>
                    </a:solidFill>
                  </a:rPr>
                  <a:t>V</a:t>
                </a:r>
                <a:r>
                  <a:rPr lang="en-AU" dirty="0"/>
                  <a:t>|, </a:t>
                </a:r>
                <a:r>
                  <a:rPr lang="en-AU" dirty="0">
                    <a:solidFill>
                      <a:srgbClr val="FFFF00"/>
                    </a:solidFill>
                  </a:rPr>
                  <a:t>m</a:t>
                </a:r>
                <a:r>
                  <a:rPr lang="en-AU" dirty="0"/>
                  <a:t>=|</a:t>
                </a:r>
                <a:r>
                  <a:rPr lang="en-AU" dirty="0">
                    <a:solidFill>
                      <a:srgbClr val="FFFF00"/>
                    </a:solidFill>
                  </a:rPr>
                  <a:t>E</a:t>
                </a:r>
                <a:r>
                  <a:rPr lang="en-AU" dirty="0"/>
                  <a:t>|. </a:t>
                </a:r>
              </a:p>
              <a:p>
                <a:r>
                  <a:rPr lang="en-AU" dirty="0"/>
                  <a:t>Input size: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dirty="0"/>
                  <a:t> (if using adjacency list)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Check each edge: a multiplicative factor of m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AU" dirty="0"/>
                  <a:t>Checking </a:t>
                </a:r>
                <a:r>
                  <a:rPr lang="en-AU" dirty="0">
                    <a:solidFill>
                      <a:srgbClr val="7030A0"/>
                    </a:solidFill>
                  </a:rPr>
                  <a:t>u </a:t>
                </a:r>
                <a:r>
                  <a:rPr lang="en-AU" dirty="0"/>
                  <a:t>nor </a:t>
                </a:r>
                <a:r>
                  <a:rPr lang="en-AU" dirty="0">
                    <a:solidFill>
                      <a:srgbClr val="00B050"/>
                    </a:solidFill>
                  </a:rPr>
                  <a:t>v</a:t>
                </a:r>
                <a:r>
                  <a:rPr lang="en-AU" dirty="0"/>
                  <a:t> in </a:t>
                </a:r>
                <a:r>
                  <a:rPr lang="en-AU" dirty="0">
                    <a:solidFill>
                      <a:srgbClr val="FF0000"/>
                    </a:solidFill>
                  </a:rPr>
                  <a:t>S</a:t>
                </a:r>
                <a:r>
                  <a:rPr lang="en-AU" dirty="0"/>
                  <a:t>: 2|</a:t>
                </a:r>
                <a:r>
                  <a:rPr lang="en-AU" dirty="0">
                    <a:solidFill>
                      <a:srgbClr val="FF0000"/>
                    </a:solidFill>
                  </a:rPr>
                  <a:t>S</a:t>
                </a:r>
                <a:r>
                  <a:rPr lang="en-AU" dirty="0"/>
                  <a:t>|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dirty="0"/>
                  <a:t> comparisons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Constant time</a:t>
                </a:r>
              </a:p>
              <a:p>
                <a:r>
                  <a:rPr lang="en-AU" dirty="0"/>
                  <a:t>Total operations: at most 2</a:t>
                </a:r>
                <a:r>
                  <a:rPr lang="en-AU" dirty="0">
                    <a:solidFill>
                      <a:srgbClr val="00B0F0"/>
                    </a:solidFill>
                  </a:rPr>
                  <a:t>n</a:t>
                </a:r>
                <a:r>
                  <a:rPr lang="en-AU" dirty="0">
                    <a:solidFill>
                      <a:srgbClr val="FFFF00"/>
                    </a:solidFill>
                  </a:rPr>
                  <a:t>m</a:t>
                </a:r>
                <a:r>
                  <a:rPr lang="en-AU" dirty="0"/>
                  <a:t> comparisons</a:t>
                </a:r>
              </a:p>
              <a:p>
                <a:pPr lvl="1"/>
                <a:r>
                  <a:rPr lang="en-AU" dirty="0"/>
                  <a:t>Each comparison: looking up at the adjacency list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4D9D-21B7-C842-9775-FDF8E576F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71481" cy="4351338"/>
              </a:xfrm>
              <a:blipFill>
                <a:blip r:embed="rId2"/>
                <a:stretch>
                  <a:fillRect l="-1593" t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BB6F2D-C46B-DC4C-83F0-DBCBD6BCF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270"/>
          <a:stretch/>
        </p:blipFill>
        <p:spPr>
          <a:xfrm>
            <a:off x="8144719" y="1949450"/>
            <a:ext cx="3209081" cy="295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08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8F07-2C0E-FB49-82A6-A8FF5842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AF289-0D2A-6C4A-A976-90CF0AF60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Algorithm analysis is a broad and deep area</a:t>
                </a:r>
              </a:p>
              <a:p>
                <a:pPr lvl="1"/>
                <a:r>
                  <a:rPr lang="en-AU" dirty="0"/>
                  <a:t>How to analyse recursive algorithms? Randomised algorithms? Amortised running time?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There are many salient details</a:t>
                </a:r>
              </a:p>
              <a:p>
                <a:pPr lvl="1"/>
                <a:r>
                  <a:rPr lang="en-AU" dirty="0"/>
                  <a:t>Input formats affect the running times: adjacency list? Adjacency matrix?</a:t>
                </a:r>
              </a:p>
              <a:p>
                <a:pPr lvl="1"/>
                <a:r>
                  <a:rPr lang="en-AU" dirty="0"/>
                  <a:t>How to check if the vertex is in a list?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a given task, there may be several algorithms with different time complexities</a:t>
                </a:r>
              </a:p>
              <a:p>
                <a:pPr lvl="1"/>
                <a:r>
                  <a:rPr lang="en-AU" dirty="0"/>
                  <a:t>Sorting, integer multiplication 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 </a:t>
                </a:r>
              </a:p>
              <a:p>
                <a:pPr lvl="1"/>
                <a:r>
                  <a:rPr lang="en-AU" dirty="0"/>
                  <a:t>Vertex cover: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AF289-0D2A-6C4A-A976-90CF0AF60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8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{56E1D814-EAF1-B944-B808-870CF97349E8}tf16401369</Template>
  <TotalTime>42767</TotalTime>
  <Words>2975</Words>
  <Application>Microsoft Macintosh PowerPoint</Application>
  <PresentationFormat>Widescreen</PresentationFormat>
  <Paragraphs>346</Paragraphs>
  <Slides>51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41080 Theory of Computing</vt:lpstr>
      <vt:lpstr>Assignment 2</vt:lpstr>
      <vt:lpstr>Review of the last lecture</vt:lpstr>
      <vt:lpstr>Today’s lecture</vt:lpstr>
      <vt:lpstr>Algorithm analysis and big Oh</vt:lpstr>
      <vt:lpstr>Algorithm analysis</vt:lpstr>
      <vt:lpstr>Example: Vertex Cover in NP</vt:lpstr>
      <vt:lpstr>Example: Vertex Cover in NP</vt:lpstr>
      <vt:lpstr>Remarks</vt:lpstr>
      <vt:lpstr>Big Oh notation</vt:lpstr>
      <vt:lpstr>More examples of using big Oh</vt:lpstr>
      <vt:lpstr>Remarks</vt:lpstr>
      <vt:lpstr>Polynomial-time reductions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NP-completeness</vt:lpstr>
      <vt:lpstr>NP-completeness</vt:lpstr>
      <vt:lpstr>PowerPoint Presentation</vt:lpstr>
      <vt:lpstr>The meaning of NP-completeness</vt:lpstr>
      <vt:lpstr>SAT and Cook-Levin Theorem</vt:lpstr>
      <vt:lpstr>The first NP-complete problem</vt:lpstr>
      <vt:lpstr>Boolean operations</vt:lpstr>
      <vt:lpstr>AND, OR, NOT</vt:lpstr>
      <vt:lpstr>Boolean formulas</vt:lpstr>
      <vt:lpstr>PowerPoint Presentation</vt:lpstr>
      <vt:lpstr>PowerPoint Presentation</vt:lpstr>
      <vt:lpstr>PowerPoint Presentation</vt:lpstr>
      <vt:lpstr>PowerPoint Presentation</vt:lpstr>
      <vt:lpstr>SAT is NP-hard</vt:lpstr>
      <vt:lpstr>PowerPoint Presentation</vt:lpstr>
      <vt:lpstr>Use Boolean formula to check computation histories</vt:lpstr>
      <vt:lpstr>PowerPoint Presentation</vt:lpstr>
      <vt:lpstr>PowerPoint Presentation</vt:lpstr>
      <vt:lpstr>PowerPoint Presentation</vt:lpstr>
      <vt:lpstr>PowerPoint Presentation</vt:lpstr>
      <vt:lpstr>Much more is needed</vt:lpstr>
      <vt:lpstr>Summary: SAT is NP-complete</vt:lpstr>
      <vt:lpstr>From SAT to 3SAT</vt:lpstr>
      <vt:lpstr>A special case of SAT</vt:lpstr>
      <vt:lpstr>PowerPoint Presentation</vt:lpstr>
      <vt:lpstr>3SAT is NP-complete</vt:lpstr>
      <vt:lpstr>Reduce the number of literals</vt:lpstr>
      <vt:lpstr>3SAT is NP-hard</vt:lpstr>
      <vt:lpstr>PowerPoint Presentation</vt:lpstr>
      <vt:lpstr>PowerPoint Presentation</vt:lpstr>
      <vt:lpstr>Summary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567</cp:revision>
  <dcterms:created xsi:type="dcterms:W3CDTF">2021-08-02T12:55:16Z</dcterms:created>
  <dcterms:modified xsi:type="dcterms:W3CDTF">2023-10-15T23:59:19Z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