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5" r:id="rId13"/>
    <p:sldId id="267" r:id="rId14"/>
    <p:sldId id="286" r:id="rId15"/>
    <p:sldId id="268" r:id="rId16"/>
    <p:sldId id="269" r:id="rId17"/>
    <p:sldId id="270" r:id="rId18"/>
    <p:sldId id="287" r:id="rId19"/>
    <p:sldId id="271" r:id="rId20"/>
    <p:sldId id="288" r:id="rId21"/>
    <p:sldId id="272" r:id="rId22"/>
    <p:sldId id="273" r:id="rId23"/>
    <p:sldId id="274" r:id="rId24"/>
    <p:sldId id="275" r:id="rId25"/>
    <p:sldId id="276" r:id="rId26"/>
    <p:sldId id="290" r:id="rId27"/>
    <p:sldId id="277" r:id="rId28"/>
    <p:sldId id="278" r:id="rId29"/>
    <p:sldId id="279" r:id="rId30"/>
    <p:sldId id="294" r:id="rId31"/>
    <p:sldId id="280" r:id="rId32"/>
    <p:sldId id="293" r:id="rId33"/>
    <p:sldId id="281" r:id="rId34"/>
    <p:sldId id="282" r:id="rId35"/>
    <p:sldId id="292" r:id="rId36"/>
    <p:sldId id="283" r:id="rId37"/>
    <p:sldId id="291" r:id="rId38"/>
    <p:sldId id="284" r:id="rId39"/>
  </p:sldIdLst>
  <p:sldSz cx="9144000" cy="5143500" type="screen16x9"/>
  <p:notesSz cx="6858000" cy="9144000"/>
  <p:embeddedFontLst>
    <p:embeddedFont>
      <p:font typeface="Economica" panose="020B0604020202020204" charset="0"/>
      <p:regular r:id="rId41"/>
      <p:bold r:id="rId42"/>
      <p:italic r:id="rId43"/>
      <p:boldItalic r:id="rId44"/>
    </p:embeddedFont>
    <p:embeddedFont>
      <p:font typeface="Open Sans" panose="020B0606030504020204" pitchFamily="34" charset="0"/>
      <p:regular r:id="rId45"/>
      <p:bold r:id="rId46"/>
      <p:italic r:id="rId47"/>
      <p:boldItalic r:id="rId4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7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CEAB62-9CF0-40F6-B501-C95D4C2566F0}">
  <a:tblStyle styleId="{91CEAB62-9CF0-40F6-B501-C95D4C2566F0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82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font" Target="fonts/font7.fntdata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font" Target="fonts/font8.fntdata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6.fntdata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shesh Pankajbhai Sompura" userId="S::visheshpankajbhai.sompura@uts.edu.au::dc6bdf41-9bbb-4a24-80d8-5ccbb8955619" providerId="AD" clId="Web-{BA9F77BC-922C-E343-BDAB-5F29DB3F4434}"/>
    <pc:docChg chg="mod">
      <pc:chgData name="Vishesh Pankajbhai Sompura" userId="S::visheshpankajbhai.sompura@uts.edu.au::dc6bdf41-9bbb-4a24-80d8-5ccbb8955619" providerId="AD" clId="Web-{BA9F77BC-922C-E343-BDAB-5F29DB3F4434}" dt="2023-01-16T11:32:21.868" v="0" actId="33475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7555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2436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18231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19301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56098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75131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68927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3831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642463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Shape 3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4012" y="756700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flipH="1">
            <a:off x="7595937" y="4602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" name="Shape 17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11700" y="1399399"/>
            <a:ext cx="2808000" cy="2784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574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‹#›</a:t>
            </a:fld>
            <a:endParaRPr lang="en-GB" sz="10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System Design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Interfaces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10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Interfaces - Java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interface Polygon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double area();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int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numberOfSides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An interface declares a set of methods common to multiple classes.</a:t>
            </a:r>
            <a:br>
              <a:rPr lang="en-GB" dirty="0"/>
            </a:br>
            <a:r>
              <a:rPr lang="en-GB" dirty="0"/>
              <a:t>E.g. All polygons have area() and </a:t>
            </a:r>
            <a:r>
              <a:rPr lang="en-GB" dirty="0" err="1"/>
              <a:t>numberOfSides</a:t>
            </a:r>
            <a:r>
              <a:rPr lang="en-GB" dirty="0"/>
              <a:t>() methods.</a:t>
            </a:r>
            <a:br>
              <a:rPr lang="en-GB" dirty="0"/>
            </a:br>
            <a:endParaRPr lang="en-GB" dirty="0"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dirty="0"/>
              <a:t>Each class provides its own “implementation” of these methods.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Interfaces - Python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311700" y="1225224"/>
            <a:ext cx="8520600" cy="377207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import ABC,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abstractmethod</a:t>
            </a:r>
            <a:endParaRPr kumimoji="0" lang="en-US" altLang="en-US" sz="1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 Polygon(ABC):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@abstractmethod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def area(self):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pass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@abstractmethod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kumimoji="0" lang="en-US" altLang="en-US" sz="1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number_of_sides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pass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0" indent="-228600" algn="just" rtl="0">
              <a:spcBef>
                <a:spcPts val="0"/>
              </a:spcBef>
              <a:buChar char="●"/>
            </a:pPr>
            <a:r>
              <a:rPr lang="en-US" dirty="0"/>
              <a:t>In Python, we use the </a:t>
            </a:r>
            <a:r>
              <a:rPr lang="en-US" dirty="0" err="1"/>
              <a:t>abc</a:t>
            </a:r>
            <a:r>
              <a:rPr lang="en-US" dirty="0"/>
              <a:t> (Abstract Base Class) module to define abstract classes. </a:t>
            </a:r>
            <a:r>
              <a:rPr lang="en-US" dirty="0">
                <a:solidFill>
                  <a:srgbClr val="FF0000"/>
                </a:solidFill>
              </a:rPr>
              <a:t>An abstract class is similar to an interface in Java</a:t>
            </a:r>
            <a:r>
              <a:rPr lang="en-US" dirty="0"/>
              <a:t>, in that it defines a contract for its subclasses to implement, </a:t>
            </a:r>
            <a:r>
              <a:rPr lang="en-US" dirty="0">
                <a:solidFill>
                  <a:srgbClr val="FF0000"/>
                </a:solidFill>
              </a:rPr>
              <a:t>but does not provide an implementation. 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23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11700" y="86684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Implementing an interface - Java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3300" y="881422"/>
            <a:ext cx="8769000" cy="989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Implement an interface with the </a:t>
            </a:r>
            <a:r>
              <a:rPr lang="en-GB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implements</a:t>
            </a:r>
            <a:r>
              <a:rPr lang="en-GB" dirty="0"/>
              <a:t> keyword.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Override an interface method with the </a:t>
            </a:r>
            <a:r>
              <a:rPr lang="en-GB" b="1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@Overrides</a:t>
            </a:r>
            <a:r>
              <a:rPr lang="en-GB" dirty="0"/>
              <a:t> annotation.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Methods from an interface must be </a:t>
            </a:r>
            <a:r>
              <a:rPr lang="en-GB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lang="en-GB" dirty="0"/>
              <a:t>.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13</a:t>
            </a:fld>
            <a:endParaRPr lang="en-GB"/>
          </a:p>
        </p:txBody>
      </p:sp>
      <p:sp>
        <p:nvSpPr>
          <p:cNvPr id="164" name="Shape 164"/>
          <p:cNvSpPr txBox="1"/>
          <p:nvPr/>
        </p:nvSpPr>
        <p:spPr>
          <a:xfrm>
            <a:off x="193975" y="1953246"/>
            <a:ext cx="4183200" cy="2436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public class Square </a:t>
            </a:r>
            <a:r>
              <a:rPr lang="en-GB" sz="1200" b="1" dirty="0">
                <a:solidFill>
                  <a:srgbClr val="FF0000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implements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Polygon {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private double size;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public Square(double size)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{	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this.size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= size;	}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@Override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</a:t>
            </a:r>
            <a:r>
              <a:rPr lang="en-GB" sz="1200" b="1" dirty="0">
                <a:solidFill>
                  <a:srgbClr val="0000FF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public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double area() {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	return size * size;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}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@Override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</a:t>
            </a:r>
            <a:r>
              <a:rPr lang="en-GB" sz="1200" b="1" dirty="0">
                <a:solidFill>
                  <a:srgbClr val="0000FF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public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int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numberOfSides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() {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	return 4;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}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}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4447800" y="1953246"/>
            <a:ext cx="4589400" cy="28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public class Triangle </a:t>
            </a:r>
            <a:r>
              <a:rPr lang="en-GB" sz="1200" b="1" dirty="0">
                <a:solidFill>
                  <a:srgbClr val="FF0000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implements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Polygon {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private double base, height;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public Triangle(double base, double height) {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	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this.base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= base;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this.height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= height;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}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@Override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</a:t>
            </a:r>
            <a:r>
              <a:rPr lang="en-GB" sz="1200" b="1" dirty="0">
                <a:solidFill>
                  <a:srgbClr val="0000FF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public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double area()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}	return base * height / 2.0;	}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@Override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</a:t>
            </a:r>
            <a:r>
              <a:rPr lang="en-GB" sz="1200" b="1" dirty="0">
                <a:solidFill>
                  <a:srgbClr val="0000FF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public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int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numberOfSides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()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	{	return 3;    }</a:t>
            </a:r>
            <a:b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</a:b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11700" y="86684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Implementing an interface - Python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14</a:t>
            </a:fld>
            <a:endParaRPr lang="en-GB"/>
          </a:p>
        </p:txBody>
      </p:sp>
      <p:sp>
        <p:nvSpPr>
          <p:cNvPr id="164" name="Shape 164"/>
          <p:cNvSpPr txBox="1"/>
          <p:nvPr/>
        </p:nvSpPr>
        <p:spPr>
          <a:xfrm>
            <a:off x="311700" y="955746"/>
            <a:ext cx="4183200" cy="2436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from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abc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import ABC, </a:t>
            </a:r>
            <a:r>
              <a:rPr lang="en-GB" sz="1200" b="1" dirty="0" err="1">
                <a:solidFill>
                  <a:srgbClr val="FF0000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abstractmethod</a:t>
            </a:r>
            <a:endParaRPr lang="en-GB" sz="1200" b="1" dirty="0">
              <a:solidFill>
                <a:srgbClr val="FF0000"/>
              </a:solidFill>
              <a:latin typeface="Courier New" panose="02070309020205020404" pitchFamily="49" charset="0"/>
              <a:ea typeface="Ubuntu Mono"/>
              <a:cs typeface="Courier New" panose="02070309020205020404" pitchFamily="49" charset="0"/>
              <a:sym typeface="Ubuntu Mono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class Polygon(ABC):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@abstractmethod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area(self):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pass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@abstractmethod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number_of_sides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pass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class Square(Polygon):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__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init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__(self, size):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self.size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= size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area(self):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return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self.size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*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self.size</a:t>
            </a:r>
            <a:endParaRPr lang="en-GB" sz="1200" dirty="0">
              <a:solidFill>
                <a:schemeClr val="dk1"/>
              </a:solidFill>
              <a:latin typeface="Courier New" panose="02070309020205020404" pitchFamily="49" charset="0"/>
              <a:ea typeface="Ubuntu Mono"/>
              <a:cs typeface="Courier New" panose="02070309020205020404" pitchFamily="49" charset="0"/>
              <a:sym typeface="Ubuntu Mono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number_of_sides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return 4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4431757" y="955746"/>
            <a:ext cx="4589400" cy="28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from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abc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import ABC, </a:t>
            </a:r>
            <a:r>
              <a:rPr lang="en-GB" sz="1200" b="1" dirty="0" err="1">
                <a:solidFill>
                  <a:srgbClr val="FF0000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abstractmethod</a:t>
            </a:r>
            <a:endParaRPr lang="en-GB" sz="1200" b="1" dirty="0">
              <a:solidFill>
                <a:srgbClr val="FF0000"/>
              </a:solidFill>
              <a:latin typeface="Courier New" panose="02070309020205020404" pitchFamily="49" charset="0"/>
              <a:ea typeface="Ubuntu Mono"/>
              <a:cs typeface="Courier New" panose="02070309020205020404" pitchFamily="49" charset="0"/>
              <a:sym typeface="Ubuntu Mono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class Polygon(ABC):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@abstractmethod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area(self):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pass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@abstractmethod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number_of_sides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pass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class Triangle(Polygon):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__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init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__(self, base, height):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self.base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= base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self.height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= height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area(self):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return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self.base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*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self.height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/ 2.0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def </a:t>
            </a:r>
            <a:r>
              <a:rPr lang="en-GB" sz="1200" dirty="0" err="1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number_of_sides</a:t>
            </a: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(self):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1200" dirty="0">
                <a:solidFill>
                  <a:schemeClr val="dk1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        return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8292F4-0CAC-4567-3B95-61C91B50B137}"/>
              </a:ext>
            </a:extLst>
          </p:cNvPr>
          <p:cNvSpPr txBox="1"/>
          <p:nvPr/>
        </p:nvSpPr>
        <p:spPr>
          <a:xfrm>
            <a:off x="311700" y="4478275"/>
            <a:ext cx="83272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37415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Square and Triangle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37415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class extends the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Polygon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37415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class and implements the abstract methods to provide functionality </a:t>
            </a:r>
            <a:r>
              <a:rPr lang="en-US" altLang="en-US" sz="1200" dirty="0">
                <a:solidFill>
                  <a:srgbClr val="374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37415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that of interface in java.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747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The “is a” relationship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15</a:t>
            </a:fld>
            <a:endParaRPr lang="en-GB"/>
          </a:p>
        </p:txBody>
      </p:sp>
      <p:sp>
        <p:nvSpPr>
          <p:cNvPr id="172" name="Shape 172"/>
          <p:cNvSpPr/>
          <p:nvPr/>
        </p:nvSpPr>
        <p:spPr>
          <a:xfrm>
            <a:off x="3653275" y="1861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Shape 173"/>
          <p:cNvSpPr/>
          <p:nvPr/>
        </p:nvSpPr>
        <p:spPr>
          <a:xfrm>
            <a:off x="3653275" y="1328450"/>
            <a:ext cx="1604400" cy="53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&lt;&lt;interface&gt;&gt;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Polygon</a:t>
            </a:r>
          </a:p>
        </p:txBody>
      </p:sp>
      <p:sp>
        <p:nvSpPr>
          <p:cNvPr id="174" name="Shape 174"/>
          <p:cNvSpPr/>
          <p:nvPr/>
        </p:nvSpPr>
        <p:spPr>
          <a:xfrm>
            <a:off x="3653275" y="1976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i="1">
                <a:latin typeface="Economica"/>
                <a:ea typeface="Economica"/>
                <a:cs typeface="Economica"/>
                <a:sym typeface="Economica"/>
              </a:rPr>
              <a:t>double area()</a:t>
            </a:r>
            <a:br>
              <a:rPr lang="en-GB" i="1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>
                <a:latin typeface="Economica"/>
                <a:ea typeface="Economica"/>
                <a:cs typeface="Economica"/>
                <a:sym typeface="Economica"/>
              </a:rPr>
              <a:t>int numberOfSides()</a:t>
            </a:r>
          </a:p>
        </p:txBody>
      </p:sp>
      <p:sp>
        <p:nvSpPr>
          <p:cNvPr id="175" name="Shape 175"/>
          <p:cNvSpPr/>
          <p:nvPr/>
        </p:nvSpPr>
        <p:spPr>
          <a:xfrm>
            <a:off x="2053075" y="3766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6" name="Shape 176"/>
          <p:cNvSpPr/>
          <p:nvPr/>
        </p:nvSpPr>
        <p:spPr>
          <a:xfrm>
            <a:off x="2053075" y="34138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Square</a:t>
            </a:r>
          </a:p>
        </p:txBody>
      </p:sp>
      <p:sp>
        <p:nvSpPr>
          <p:cNvPr id="177" name="Shape 177"/>
          <p:cNvSpPr/>
          <p:nvPr/>
        </p:nvSpPr>
        <p:spPr>
          <a:xfrm>
            <a:off x="2053075" y="3881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double area()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int numberOfSides()</a:t>
            </a:r>
          </a:p>
        </p:txBody>
      </p:sp>
      <p:sp>
        <p:nvSpPr>
          <p:cNvPr id="178" name="Shape 178"/>
          <p:cNvSpPr/>
          <p:nvPr/>
        </p:nvSpPr>
        <p:spPr>
          <a:xfrm>
            <a:off x="5253475" y="3766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5253475" y="34138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Triangle</a:t>
            </a:r>
          </a:p>
        </p:txBody>
      </p:sp>
      <p:sp>
        <p:nvSpPr>
          <p:cNvPr id="180" name="Shape 180"/>
          <p:cNvSpPr/>
          <p:nvPr/>
        </p:nvSpPr>
        <p:spPr>
          <a:xfrm>
            <a:off x="5253475" y="3881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double area()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int numberOfSides()</a:t>
            </a:r>
          </a:p>
        </p:txBody>
      </p:sp>
      <p:sp>
        <p:nvSpPr>
          <p:cNvPr id="181" name="Shape 181"/>
          <p:cNvSpPr/>
          <p:nvPr/>
        </p:nvSpPr>
        <p:spPr>
          <a:xfrm>
            <a:off x="4312525" y="2428475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82" name="Shape 182"/>
          <p:cNvCxnSpPr>
            <a:stCxn id="176" idx="3"/>
            <a:endCxn id="181" idx="3"/>
          </p:cNvCxnSpPr>
          <p:nvPr/>
        </p:nvCxnSpPr>
        <p:spPr>
          <a:xfrm rot="-5400000">
            <a:off x="3286375" y="2244700"/>
            <a:ext cx="738000" cy="1600200"/>
          </a:xfrm>
          <a:prstGeom prst="bentConnector3">
            <a:avLst>
              <a:gd name="adj1" fmla="val 50008"/>
            </a:avLst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lg" len="lg"/>
            <a:tailEnd type="none" w="lg" len="lg"/>
          </a:ln>
        </p:spPr>
      </p:cxnSp>
      <p:cxnSp>
        <p:nvCxnSpPr>
          <p:cNvPr id="183" name="Shape 183"/>
          <p:cNvCxnSpPr>
            <a:stCxn id="179" idx="3"/>
          </p:cNvCxnSpPr>
          <p:nvPr/>
        </p:nvCxnSpPr>
        <p:spPr>
          <a:xfrm rot="5400000" flipH="1">
            <a:off x="5045275" y="2403400"/>
            <a:ext cx="368700" cy="1652100"/>
          </a:xfrm>
          <a:prstGeom prst="bentConnector2">
            <a:avLst/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184" name="Shape 184"/>
          <p:cNvSpPr txBox="1"/>
          <p:nvPr/>
        </p:nvSpPr>
        <p:spPr>
          <a:xfrm>
            <a:off x="129725" y="1348450"/>
            <a:ext cx="3202500" cy="155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Font typeface="Open Sans"/>
              <a:buChar char="●"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 Square </a:t>
            </a:r>
            <a:r>
              <a:rPr lang="en-GB" sz="18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is a</a:t>
            </a: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 Polygon</a:t>
            </a:r>
          </a:p>
          <a:p>
            <a:pPr marL="457200" lvl="0" indent="-342900">
              <a:spcBef>
                <a:spcPts val="0"/>
              </a:spcBef>
              <a:buSzPct val="100000"/>
              <a:buFont typeface="Open Sans"/>
              <a:buChar char="●"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 Triangle </a:t>
            </a:r>
            <a:r>
              <a:rPr lang="en-GB" sz="18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is a</a:t>
            </a: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 Polygon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The Payoff: Polymorphism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Polymorphism allows for a single object to have many types.</a:t>
            </a:r>
            <a:br>
              <a:rPr lang="en-GB"/>
            </a:br>
            <a:br>
              <a:rPr lang="en-GB"/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new Square(10)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endParaRPr lang="en-GB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This object has type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Square</a:t>
            </a:r>
            <a:r>
              <a:rPr lang="en-GB"/>
              <a:t> </a:t>
            </a:r>
            <a:r>
              <a:rPr lang="en-GB">
                <a:solidFill>
                  <a:srgbClr val="FF0000"/>
                </a:solidFill>
              </a:rPr>
              <a:t>and</a:t>
            </a:r>
            <a:r>
              <a:rPr lang="en-GB"/>
              <a:t> type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/>
              <a:t>.</a:t>
            </a:r>
            <a:br>
              <a:rPr lang="en-GB"/>
            </a:br>
            <a:br>
              <a:rPr lang="en-GB"/>
            </a:br>
            <a:r>
              <a:rPr lang="en-GB"/>
              <a:t>i.e. It can be used as a Square or a Polygon.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Polymorphism #1 - Java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void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showArea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p)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(“Polygon has area “ +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p.area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showArea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 Square(10)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showArea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 Triangle(8, 4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));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The </a:t>
            </a:r>
            <a:r>
              <a:rPr lang="en-GB" dirty="0" err="1"/>
              <a:t>showArea</a:t>
            </a:r>
            <a:r>
              <a:rPr lang="en-GB" dirty="0"/>
              <a:t> method accepts any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i.e. Any object that has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area()</a:t>
            </a:r>
            <a:r>
              <a:rPr lang="en-GB" dirty="0"/>
              <a:t> and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numberOfSides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() </a:t>
            </a:r>
            <a:r>
              <a:rPr lang="en-GB" dirty="0"/>
              <a:t>methods.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-GB" dirty="0"/>
              <a:t>A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Square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is a</a:t>
            </a:r>
            <a:r>
              <a:rPr lang="en-GB" dirty="0"/>
              <a:t>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/>
              <a:t>. It is accepted.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-GB" dirty="0"/>
              <a:t>A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Triangle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is a</a:t>
            </a:r>
            <a:r>
              <a:rPr lang="en-GB" dirty="0"/>
              <a:t>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/>
              <a:t>. It is accepted.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311700" y="39481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Polymorphism #1 - Python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311700" y="891342"/>
            <a:ext cx="8520600" cy="40432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class Shape:</a:t>
            </a:r>
          </a:p>
          <a:p>
            <a:pPr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2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@abstractmethod</a:t>
            </a:r>
            <a:endParaRPr lang="en-GB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def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showArea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(self):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    pass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class Triangle(</a:t>
            </a:r>
            <a:r>
              <a:rPr lang="en-GB" sz="1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Shape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def __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__(self, base, height):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self.base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= base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self.height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= height</a:t>
            </a:r>
          </a:p>
          <a:p>
            <a:pPr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def area(self):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self.base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*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self.height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/ 2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class Square(</a:t>
            </a:r>
            <a:r>
              <a:rPr lang="en-US" sz="1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Shape</a:t>
            </a: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):</a:t>
            </a:r>
            <a:endParaRPr lang="en-GB" sz="1200" b="1" dirty="0">
              <a:solidFill>
                <a:srgbClr val="38761D"/>
              </a:solidFill>
              <a:latin typeface="Courier New" panose="02070309020205020404" pitchFamily="49" charset="0"/>
              <a:ea typeface="Courier New"/>
              <a:cs typeface="Courier New" panose="02070309020205020404" pitchFamily="49" charset="0"/>
              <a:sym typeface="Ubuntu Mono"/>
            </a:endParaRPr>
          </a:p>
          <a:p>
            <a:pPr>
              <a:spcAft>
                <a:spcPts val="0"/>
              </a:spcAft>
            </a:pP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    def __</a:t>
            </a:r>
            <a:r>
              <a:rPr lang="en-US" sz="1200" dirty="0" err="1"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__(self, size):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 = size </a:t>
            </a:r>
          </a:p>
          <a:p>
            <a:pPr>
              <a:spcAft>
                <a:spcPts val="0"/>
              </a:spcAft>
            </a:pP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    def area(self):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12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r>
              <a:rPr lang="en-US" sz="1200" dirty="0">
                <a:latin typeface="Courier New"/>
                <a:ea typeface="Courier New"/>
                <a:cs typeface="Courier New"/>
                <a:sym typeface="Courier New"/>
              </a:rPr>
              <a:t> * </a:t>
            </a:r>
            <a:r>
              <a:rPr lang="en-US" sz="12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endParaRPr lang="en-US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shapes = [</a:t>
            </a:r>
            <a:r>
              <a:rPr lang="en-GB" sz="1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Triangle(10, 20), Square(5)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]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for shape in shapes: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  print(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shape.showArea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())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18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CCD0B8-9511-EC10-2A75-A51F9940BD52}"/>
              </a:ext>
            </a:extLst>
          </p:cNvPr>
          <p:cNvSpPr txBox="1"/>
          <p:nvPr/>
        </p:nvSpPr>
        <p:spPr>
          <a:xfrm>
            <a:off x="4364665" y="2432347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b="0" i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Python, polymorphism is achieved through the use of abstract classes and interfaces, dynamic typing, and method overloading.</a:t>
            </a:r>
            <a:endParaRPr lang="en-IN" sz="16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374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Polymorphism #2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LinkedList&lt;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&gt; polygons = new LinkedList&lt;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&gt;();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polygons.add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 Square(10)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polygons.add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 Square(7)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polygons.add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 Triangle(3)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This list accepts any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Polygon</a:t>
            </a:r>
            <a:r>
              <a:rPr lang="en-GB" dirty="0"/>
              <a:t>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(Polygon p : polygons)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(“Polygon has area “ +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p.area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());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dirty="0"/>
              <a:t>Each polygon is known to have an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area()</a:t>
            </a:r>
            <a:r>
              <a:rPr lang="en-GB" dirty="0"/>
              <a:t> method.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This week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Complex client/supplier relationships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Interfaces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/>
              <a:t>Superclasses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List interface - Java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20</a:t>
            </a:fld>
            <a:endParaRPr lang="en-GB"/>
          </a:p>
        </p:txBody>
      </p:sp>
      <p:sp>
        <p:nvSpPr>
          <p:cNvPr id="212" name="Shape 212"/>
          <p:cNvSpPr/>
          <p:nvPr/>
        </p:nvSpPr>
        <p:spPr>
          <a:xfrm>
            <a:off x="5786875" y="1861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5786875" y="1328450"/>
            <a:ext cx="1604400" cy="53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dirty="0">
                <a:latin typeface="Economica"/>
                <a:ea typeface="Economica"/>
                <a:cs typeface="Economica"/>
                <a:sym typeface="Economica"/>
              </a:rPr>
              <a:t>&lt;&lt;interface&gt;&gt;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 dirty="0">
                <a:latin typeface="Economica"/>
                <a:ea typeface="Economica"/>
                <a:cs typeface="Economica"/>
                <a:sym typeface="Economica"/>
              </a:rPr>
              <a:t>List&lt;X&gt;</a:t>
            </a:r>
          </a:p>
        </p:txBody>
      </p:sp>
      <p:sp>
        <p:nvSpPr>
          <p:cNvPr id="214" name="Shape 214"/>
          <p:cNvSpPr/>
          <p:nvPr/>
        </p:nvSpPr>
        <p:spPr>
          <a:xfrm>
            <a:off x="5786875" y="1976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i="1" dirty="0">
                <a:latin typeface="Economica"/>
                <a:ea typeface="Economica"/>
                <a:cs typeface="Economica"/>
                <a:sym typeface="Economica"/>
              </a:rPr>
              <a:t>Void add(X element)</a:t>
            </a:r>
            <a:br>
              <a:rPr lang="en-GB" i="1" dirty="0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 dirty="0"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  <p:sp>
        <p:nvSpPr>
          <p:cNvPr id="215" name="Shape 215"/>
          <p:cNvSpPr/>
          <p:nvPr/>
        </p:nvSpPr>
        <p:spPr>
          <a:xfrm>
            <a:off x="4186675" y="3766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16" name="Shape 216"/>
          <p:cNvSpPr/>
          <p:nvPr/>
        </p:nvSpPr>
        <p:spPr>
          <a:xfrm>
            <a:off x="4186675" y="34138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ArrayList&lt;X&gt;</a:t>
            </a:r>
          </a:p>
        </p:txBody>
      </p:sp>
      <p:sp>
        <p:nvSpPr>
          <p:cNvPr id="217" name="Shape 217"/>
          <p:cNvSpPr/>
          <p:nvPr/>
        </p:nvSpPr>
        <p:spPr>
          <a:xfrm>
            <a:off x="4186675" y="3881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void add(X element)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  <p:sp>
        <p:nvSpPr>
          <p:cNvPr id="218" name="Shape 218"/>
          <p:cNvSpPr/>
          <p:nvPr/>
        </p:nvSpPr>
        <p:spPr>
          <a:xfrm>
            <a:off x="7387075" y="3766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7387075" y="34138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LinkedList&lt;X&gt;</a:t>
            </a:r>
          </a:p>
        </p:txBody>
      </p:sp>
      <p:sp>
        <p:nvSpPr>
          <p:cNvPr id="220" name="Shape 220"/>
          <p:cNvSpPr/>
          <p:nvPr/>
        </p:nvSpPr>
        <p:spPr>
          <a:xfrm>
            <a:off x="7387075" y="3881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void add(X element)</a:t>
            </a:r>
            <a:br>
              <a:rPr lang="en-GB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  <p:sp>
        <p:nvSpPr>
          <p:cNvPr id="221" name="Shape 221"/>
          <p:cNvSpPr/>
          <p:nvPr/>
        </p:nvSpPr>
        <p:spPr>
          <a:xfrm>
            <a:off x="6446125" y="2428475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22" name="Shape 222"/>
          <p:cNvCxnSpPr>
            <a:stCxn id="216" idx="3"/>
            <a:endCxn id="221" idx="3"/>
          </p:cNvCxnSpPr>
          <p:nvPr/>
        </p:nvCxnSpPr>
        <p:spPr>
          <a:xfrm rot="-5400000">
            <a:off x="5419975" y="2244700"/>
            <a:ext cx="738000" cy="1600200"/>
          </a:xfrm>
          <a:prstGeom prst="bentConnector3">
            <a:avLst>
              <a:gd name="adj1" fmla="val 50008"/>
            </a:avLst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lg" len="lg"/>
            <a:tailEnd type="none" w="lg" len="lg"/>
          </a:ln>
        </p:spPr>
      </p:cxnSp>
      <p:cxnSp>
        <p:nvCxnSpPr>
          <p:cNvPr id="223" name="Shape 223"/>
          <p:cNvCxnSpPr>
            <a:stCxn id="219" idx="3"/>
          </p:cNvCxnSpPr>
          <p:nvPr/>
        </p:nvCxnSpPr>
        <p:spPr>
          <a:xfrm rot="5400000" flipH="1">
            <a:off x="7178875" y="2403400"/>
            <a:ext cx="368700" cy="1652100"/>
          </a:xfrm>
          <a:prstGeom prst="bentConnector2">
            <a:avLst/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224" name="Shape 224"/>
          <p:cNvSpPr txBox="1"/>
          <p:nvPr/>
        </p:nvSpPr>
        <p:spPr>
          <a:xfrm>
            <a:off x="358325" y="1348450"/>
            <a:ext cx="4034700" cy="155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Open Sans"/>
                <a:ea typeface="Open Sans"/>
                <a:cs typeface="Open Sans"/>
                <a:sym typeface="Open Sans"/>
              </a:rPr>
              <a:t>Two implementations of the List “interface”.</a:t>
            </a:r>
          </a:p>
        </p:txBody>
      </p:sp>
    </p:spTree>
    <p:extLst>
      <p:ext uri="{BB962C8B-B14F-4D97-AF65-F5344CB8AC3E}">
        <p14:creationId xmlns:p14="http://schemas.microsoft.com/office/powerpoint/2010/main" val="813388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List interface - Python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21</a:t>
            </a:fld>
            <a:endParaRPr lang="en-GB"/>
          </a:p>
        </p:txBody>
      </p:sp>
      <p:sp>
        <p:nvSpPr>
          <p:cNvPr id="212" name="Shape 212"/>
          <p:cNvSpPr/>
          <p:nvPr/>
        </p:nvSpPr>
        <p:spPr>
          <a:xfrm>
            <a:off x="5786875" y="1861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5786875" y="1328450"/>
            <a:ext cx="1604400" cy="53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&lt;&lt;interface&gt;&gt;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List&lt;X&gt;</a:t>
            </a:r>
          </a:p>
        </p:txBody>
      </p:sp>
      <p:sp>
        <p:nvSpPr>
          <p:cNvPr id="214" name="Shape 214"/>
          <p:cNvSpPr/>
          <p:nvPr/>
        </p:nvSpPr>
        <p:spPr>
          <a:xfrm>
            <a:off x="5786875" y="1976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i="1" dirty="0">
                <a:latin typeface="Economica"/>
                <a:ea typeface="Economica"/>
                <a:cs typeface="Economica"/>
                <a:sym typeface="Economica"/>
              </a:rPr>
              <a:t>def add(X element)</a:t>
            </a:r>
            <a:br>
              <a:rPr lang="en-GB" i="1" dirty="0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 dirty="0"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  <p:sp>
        <p:nvSpPr>
          <p:cNvPr id="218" name="Shape 218"/>
          <p:cNvSpPr/>
          <p:nvPr/>
        </p:nvSpPr>
        <p:spPr>
          <a:xfrm>
            <a:off x="5786875" y="393387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5786875" y="359005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dirty="0">
                <a:latin typeface="Economica"/>
                <a:ea typeface="Economica"/>
                <a:cs typeface="Economica"/>
                <a:sym typeface="Economica"/>
              </a:rPr>
              <a:t>List&lt;X&gt;</a:t>
            </a:r>
          </a:p>
        </p:txBody>
      </p:sp>
      <p:sp>
        <p:nvSpPr>
          <p:cNvPr id="220" name="Shape 220"/>
          <p:cNvSpPr/>
          <p:nvPr/>
        </p:nvSpPr>
        <p:spPr>
          <a:xfrm>
            <a:off x="5786875" y="4049538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def add(X element)</a:t>
            </a:r>
            <a:br>
              <a:rPr lang="en-GB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dirty="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  <p:sp>
        <p:nvSpPr>
          <p:cNvPr id="221" name="Shape 221"/>
          <p:cNvSpPr/>
          <p:nvPr/>
        </p:nvSpPr>
        <p:spPr>
          <a:xfrm>
            <a:off x="6446125" y="2428475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4" name="Shape 224"/>
          <p:cNvSpPr txBox="1"/>
          <p:nvPr/>
        </p:nvSpPr>
        <p:spPr>
          <a:xfrm>
            <a:off x="358325" y="1348450"/>
            <a:ext cx="4034700" cy="155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Open Sans"/>
                <a:ea typeface="Open Sans"/>
                <a:cs typeface="Open Sans"/>
                <a:sym typeface="Open Sans"/>
              </a:rPr>
              <a:t>An implementations of the List “abstract method”.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13307C-B05D-E9CB-AC6B-4567A6CB5593}"/>
              </a:ext>
            </a:extLst>
          </p:cNvPr>
          <p:cNvCxnSpPr>
            <a:stCxn id="221" idx="3"/>
          </p:cNvCxnSpPr>
          <p:nvPr/>
        </p:nvCxnSpPr>
        <p:spPr>
          <a:xfrm>
            <a:off x="6589075" y="2675675"/>
            <a:ext cx="0" cy="91422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Implementing multiple interfaces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22</a:t>
            </a:fld>
            <a:endParaRPr lang="en-GB"/>
          </a:p>
        </p:txBody>
      </p:sp>
      <p:sp>
        <p:nvSpPr>
          <p:cNvPr id="231" name="Shape 231"/>
          <p:cNvSpPr/>
          <p:nvPr/>
        </p:nvSpPr>
        <p:spPr>
          <a:xfrm>
            <a:off x="7310875" y="1861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7310875" y="1328450"/>
            <a:ext cx="1604400" cy="53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&lt;&lt;interface&gt;&gt;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Iterable&lt;X&gt;</a:t>
            </a:r>
          </a:p>
        </p:txBody>
      </p:sp>
      <p:sp>
        <p:nvSpPr>
          <p:cNvPr id="233" name="Shape 233"/>
          <p:cNvSpPr/>
          <p:nvPr/>
        </p:nvSpPr>
        <p:spPr>
          <a:xfrm>
            <a:off x="7310875" y="1976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i="1">
                <a:latin typeface="Economica"/>
                <a:ea typeface="Economica"/>
                <a:cs typeface="Economica"/>
                <a:sym typeface="Economica"/>
              </a:rPr>
              <a:t>X iterator()</a:t>
            </a:r>
          </a:p>
          <a:p>
            <a:pPr lvl="0" rtl="0">
              <a:spcBef>
                <a:spcPts val="0"/>
              </a:spcBef>
              <a:buNone/>
            </a:pPr>
            <a:endParaRPr i="1"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6320275" y="3766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35" name="Shape 235"/>
          <p:cNvSpPr/>
          <p:nvPr/>
        </p:nvSpPr>
        <p:spPr>
          <a:xfrm>
            <a:off x="6320275" y="34138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ArrayList&lt;X&gt;</a:t>
            </a:r>
          </a:p>
        </p:txBody>
      </p:sp>
      <p:sp>
        <p:nvSpPr>
          <p:cNvPr id="236" name="Shape 236"/>
          <p:cNvSpPr/>
          <p:nvPr/>
        </p:nvSpPr>
        <p:spPr>
          <a:xfrm>
            <a:off x="6320275" y="3881674"/>
            <a:ext cx="1604400" cy="679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void add(X element)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X iterator()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  <p:sp>
        <p:nvSpPr>
          <p:cNvPr id="237" name="Shape 237"/>
          <p:cNvSpPr/>
          <p:nvPr/>
        </p:nvSpPr>
        <p:spPr>
          <a:xfrm>
            <a:off x="7970125" y="2428475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38" name="Shape 238"/>
          <p:cNvCxnSpPr>
            <a:stCxn id="235" idx="3"/>
            <a:endCxn id="237" idx="3"/>
          </p:cNvCxnSpPr>
          <p:nvPr/>
        </p:nvCxnSpPr>
        <p:spPr>
          <a:xfrm rot="-5400000">
            <a:off x="7248775" y="2549500"/>
            <a:ext cx="738000" cy="990600"/>
          </a:xfrm>
          <a:prstGeom prst="bentConnector3">
            <a:avLst>
              <a:gd name="adj1" fmla="val 50008"/>
            </a:avLst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239" name="Shape 239"/>
          <p:cNvSpPr txBox="1"/>
          <p:nvPr/>
        </p:nvSpPr>
        <p:spPr>
          <a:xfrm>
            <a:off x="358325" y="1348450"/>
            <a:ext cx="5327100" cy="3314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 class can implement multiple interfaces.</a:t>
            </a:r>
          </a:p>
          <a:p>
            <a:pPr lvl="0">
              <a:spcBef>
                <a:spcPts val="0"/>
              </a:spcBef>
              <a:buNone/>
            </a:pP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lvl="0">
              <a:spcBef>
                <a:spcPts val="0"/>
              </a:spcBef>
              <a:buNone/>
            </a:pP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lvl="0">
              <a:spcBef>
                <a:spcPts val="0"/>
              </a:spcBef>
              <a:buNone/>
            </a:pP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public class ArrayList&lt;X&gt;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implements List&lt;X&gt;, Iterable&lt;X&gt;</a:t>
            </a:r>
          </a:p>
        </p:txBody>
      </p:sp>
      <p:sp>
        <p:nvSpPr>
          <p:cNvPr id="240" name="Shape 240"/>
          <p:cNvSpPr/>
          <p:nvPr/>
        </p:nvSpPr>
        <p:spPr>
          <a:xfrm flipH="1">
            <a:off x="5979475" y="2428475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41" name="Shape 241"/>
          <p:cNvCxnSpPr>
            <a:stCxn id="235" idx="3"/>
            <a:endCxn id="240" idx="3"/>
          </p:cNvCxnSpPr>
          <p:nvPr/>
        </p:nvCxnSpPr>
        <p:spPr>
          <a:xfrm rot="5400000" flipH="1">
            <a:off x="6253375" y="2544700"/>
            <a:ext cx="738000" cy="1000200"/>
          </a:xfrm>
          <a:prstGeom prst="bentConnector3">
            <a:avLst>
              <a:gd name="adj1" fmla="val 50008"/>
            </a:avLst>
          </a:prstGeom>
          <a:noFill/>
          <a:ln w="19050" cap="flat" cmpd="sng">
            <a:solidFill>
              <a:srgbClr val="000000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242" name="Shape 242"/>
          <p:cNvSpPr/>
          <p:nvPr/>
        </p:nvSpPr>
        <p:spPr>
          <a:xfrm>
            <a:off x="5329675" y="186115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5329675" y="1328450"/>
            <a:ext cx="1604400" cy="53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&lt;&lt;interface&gt;&gt;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List&lt;X&gt;</a:t>
            </a:r>
          </a:p>
        </p:txBody>
      </p:sp>
      <p:sp>
        <p:nvSpPr>
          <p:cNvPr id="244" name="Shape 244"/>
          <p:cNvSpPr/>
          <p:nvPr/>
        </p:nvSpPr>
        <p:spPr>
          <a:xfrm>
            <a:off x="5329675" y="1976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 i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void add(X element)</a:t>
            </a:r>
            <a:br>
              <a:rPr lang="en-GB" i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DEMO</a:t>
            </a:r>
          </a:p>
        </p:txBody>
      </p:sp>
      <p:sp>
        <p:nvSpPr>
          <p:cNvPr id="250" name="Shape 2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23</a:t>
            </a:fld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Superclasses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24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Superclasses</a:t>
            </a:r>
          </a:p>
        </p:txBody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/>
              <a:t>Like interfaces: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dirty="0"/>
              <a:t>Define methods common to multiple classes.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/>
              <a:t>Unlike interfaces: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dirty="0"/>
              <a:t>Provide implementations for those common methods</a:t>
            </a:r>
            <a:r>
              <a:rPr lang="en-US" baseline="30000" dirty="0"/>
              <a:t>[1]</a:t>
            </a:r>
            <a:r>
              <a:rPr lang="en-US" dirty="0"/>
              <a:t>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dirty="0"/>
              <a:t>Define common fields.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US" dirty="0"/>
              <a:t>Define non-public members.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400" dirty="0"/>
              <a:t>[1] Since Java 8, interfaces now support this too.</a:t>
            </a:r>
          </a:p>
        </p:txBody>
      </p:sp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 err="1"/>
              <a:t>Superclasses</a:t>
            </a:r>
            <a:r>
              <a:rPr lang="en-GB" dirty="0"/>
              <a:t> - Python</a:t>
            </a:r>
          </a:p>
        </p:txBody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Class inheritance in Python is simpler to manage and extend because of the super() method. 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The method returns a temporarily object that enables use of the super keyword that belong to a parent class.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/>
              <a:t>There are two main uses for the super() function:</a:t>
            </a:r>
          </a:p>
          <a:p>
            <a:pPr marL="342900" lvl="0" indent="-342900" rtl="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To avoid the usage of the super (parent) class explicitly.</a:t>
            </a:r>
          </a:p>
          <a:p>
            <a:pPr marL="342900" lvl="0" indent="-342900" rtl="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To enable multiple inheritances​.</a:t>
            </a:r>
            <a:endParaRPr lang="en-US" sz="1400" dirty="0"/>
          </a:p>
        </p:txBody>
      </p:sp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91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Superclass / Subclass</a:t>
            </a:r>
          </a:p>
        </p:txBody>
      </p:sp>
      <p:sp>
        <p:nvSpPr>
          <p:cNvPr id="269" name="Shape 26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27</a:t>
            </a:fld>
            <a:endParaRPr lang="en-GB"/>
          </a:p>
        </p:txBody>
      </p:sp>
      <p:sp>
        <p:nvSpPr>
          <p:cNvPr id="270" name="Shape 270"/>
          <p:cNvSpPr/>
          <p:nvPr/>
        </p:nvSpPr>
        <p:spPr>
          <a:xfrm>
            <a:off x="5526625" y="1472950"/>
            <a:ext cx="1820100" cy="247199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x, y</a:t>
            </a:r>
          </a:p>
        </p:txBody>
      </p:sp>
      <p:sp>
        <p:nvSpPr>
          <p:cNvPr id="271" name="Shape 271"/>
          <p:cNvSpPr/>
          <p:nvPr/>
        </p:nvSpPr>
        <p:spPr>
          <a:xfrm>
            <a:off x="5526625" y="1055387"/>
            <a:ext cx="1820100" cy="4518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&lt;&lt;abstract&gt;&gt;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Polygon</a:t>
            </a:r>
          </a:p>
        </p:txBody>
      </p:sp>
      <p:sp>
        <p:nvSpPr>
          <p:cNvPr id="272" name="Shape 272"/>
          <p:cNvSpPr/>
          <p:nvPr/>
        </p:nvSpPr>
        <p:spPr>
          <a:xfrm>
            <a:off x="5526625" y="1720149"/>
            <a:ext cx="1820100" cy="667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  <a:t>abstract double area()</a:t>
            </a:r>
            <a:b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  <a:t>abstract int numberOfSides()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void move(double x, double y)</a:t>
            </a:r>
          </a:p>
        </p:txBody>
      </p:sp>
      <p:sp>
        <p:nvSpPr>
          <p:cNvPr id="273" name="Shape 273"/>
          <p:cNvSpPr/>
          <p:nvPr/>
        </p:nvSpPr>
        <p:spPr>
          <a:xfrm>
            <a:off x="4034275" y="3634449"/>
            <a:ext cx="1604400" cy="247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size</a:t>
            </a:r>
          </a:p>
        </p:txBody>
      </p:sp>
      <p:sp>
        <p:nvSpPr>
          <p:cNvPr id="274" name="Shape 274"/>
          <p:cNvSpPr/>
          <p:nvPr/>
        </p:nvSpPr>
        <p:spPr>
          <a:xfrm>
            <a:off x="4034275" y="3387225"/>
            <a:ext cx="1604400" cy="247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Square</a:t>
            </a:r>
          </a:p>
        </p:txBody>
      </p:sp>
      <p:sp>
        <p:nvSpPr>
          <p:cNvPr id="275" name="Shape 275"/>
          <p:cNvSpPr/>
          <p:nvPr/>
        </p:nvSpPr>
        <p:spPr>
          <a:xfrm>
            <a:off x="4034275" y="3881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double area()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int numberOfSides()</a:t>
            </a:r>
          </a:p>
        </p:txBody>
      </p:sp>
      <p:sp>
        <p:nvSpPr>
          <p:cNvPr id="276" name="Shape 276"/>
          <p:cNvSpPr/>
          <p:nvPr/>
        </p:nvSpPr>
        <p:spPr>
          <a:xfrm>
            <a:off x="7234675" y="3634449"/>
            <a:ext cx="1604400" cy="247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base, height</a:t>
            </a:r>
          </a:p>
        </p:txBody>
      </p:sp>
      <p:sp>
        <p:nvSpPr>
          <p:cNvPr id="277" name="Shape 277"/>
          <p:cNvSpPr/>
          <p:nvPr/>
        </p:nvSpPr>
        <p:spPr>
          <a:xfrm>
            <a:off x="7234675" y="3387250"/>
            <a:ext cx="1604400" cy="247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Triangle</a:t>
            </a:r>
          </a:p>
        </p:txBody>
      </p:sp>
      <p:sp>
        <p:nvSpPr>
          <p:cNvPr id="278" name="Shape 278"/>
          <p:cNvSpPr/>
          <p:nvPr/>
        </p:nvSpPr>
        <p:spPr>
          <a:xfrm>
            <a:off x="7234675" y="38816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double area()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int numberOfSides()</a:t>
            </a:r>
          </a:p>
        </p:txBody>
      </p:sp>
      <p:sp>
        <p:nvSpPr>
          <p:cNvPr id="279" name="Shape 279"/>
          <p:cNvSpPr/>
          <p:nvPr/>
        </p:nvSpPr>
        <p:spPr>
          <a:xfrm>
            <a:off x="6293725" y="2408187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80" name="Shape 280"/>
          <p:cNvCxnSpPr>
            <a:stCxn id="274" idx="3"/>
            <a:endCxn id="279" idx="3"/>
          </p:cNvCxnSpPr>
          <p:nvPr/>
        </p:nvCxnSpPr>
        <p:spPr>
          <a:xfrm rot="-5400000">
            <a:off x="5270725" y="2221275"/>
            <a:ext cx="731700" cy="16002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81" name="Shape 281"/>
          <p:cNvCxnSpPr>
            <a:stCxn id="277" idx="3"/>
          </p:cNvCxnSpPr>
          <p:nvPr/>
        </p:nvCxnSpPr>
        <p:spPr>
          <a:xfrm rot="5400000" flipH="1">
            <a:off x="7052725" y="2403100"/>
            <a:ext cx="369300" cy="1599000"/>
          </a:xfrm>
          <a:prstGeom prst="bentConnector2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82" name="Shape 282"/>
          <p:cNvSpPr txBox="1"/>
          <p:nvPr/>
        </p:nvSpPr>
        <p:spPr>
          <a:xfrm>
            <a:off x="129725" y="1348450"/>
            <a:ext cx="4514100" cy="271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Font typeface="Open Sans"/>
              <a:buChar char="●"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 superclass defines common methods and fields.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Open Sans"/>
              <a:buChar char="●"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Each subclass inherits those common methods and fields.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Open Sans"/>
              <a:buChar char="●"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Methods which must be implemented in the subclasses are declared “abstract”.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Open Sans"/>
              <a:buChar char="●"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A class containing abstract</a:t>
            </a:r>
            <a:br>
              <a:rPr lang="en-GB" sz="1800"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methods must also be</a:t>
            </a:r>
            <a:br>
              <a:rPr lang="en-GB" sz="1800"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declared abstract.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Multiple inheritance not supported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45249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b="1"/>
              <a:t>The problem</a:t>
            </a:r>
            <a:r>
              <a:rPr lang="en-GB"/>
              <a:t>: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Two superclasses define two different implementations of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move()</a:t>
            </a:r>
            <a:r>
              <a:rPr lang="en-GB"/>
              <a:t>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Which one gets inherited into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Square</a:t>
            </a:r>
            <a:r>
              <a:rPr lang="en-GB"/>
              <a:t>?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/>
              <a:t>Java’s solution</a:t>
            </a:r>
            <a:r>
              <a:rPr lang="en-GB"/>
              <a:t>: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/>
              <a:t>A subclass cannot extend more than one superclass.</a:t>
            </a:r>
          </a:p>
        </p:txBody>
      </p:sp>
      <p:sp>
        <p:nvSpPr>
          <p:cNvPr id="289" name="Shape 28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28</a:t>
            </a:fld>
            <a:endParaRPr lang="en-GB"/>
          </a:p>
        </p:txBody>
      </p:sp>
      <p:sp>
        <p:nvSpPr>
          <p:cNvPr id="290" name="Shape 290"/>
          <p:cNvSpPr/>
          <p:nvPr/>
        </p:nvSpPr>
        <p:spPr>
          <a:xfrm>
            <a:off x="6974425" y="1701550"/>
            <a:ext cx="1820100" cy="247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x, y</a:t>
            </a:r>
          </a:p>
        </p:txBody>
      </p:sp>
      <p:sp>
        <p:nvSpPr>
          <p:cNvPr id="291" name="Shape 291"/>
          <p:cNvSpPr/>
          <p:nvPr/>
        </p:nvSpPr>
        <p:spPr>
          <a:xfrm>
            <a:off x="6974425" y="1283987"/>
            <a:ext cx="1820100" cy="4518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&lt;&lt;abstract&gt;&gt;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Polygon</a:t>
            </a:r>
          </a:p>
        </p:txBody>
      </p:sp>
      <p:sp>
        <p:nvSpPr>
          <p:cNvPr id="292" name="Shape 292"/>
          <p:cNvSpPr/>
          <p:nvPr/>
        </p:nvSpPr>
        <p:spPr>
          <a:xfrm>
            <a:off x="6974425" y="1948749"/>
            <a:ext cx="1820100" cy="667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  <a:t>abstract double area()</a:t>
            </a:r>
            <a:b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  <a:t>abstract int numberOfSides()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void move(double x, double y)</a:t>
            </a:r>
          </a:p>
        </p:txBody>
      </p:sp>
      <p:sp>
        <p:nvSpPr>
          <p:cNvPr id="293" name="Shape 293"/>
          <p:cNvSpPr/>
          <p:nvPr/>
        </p:nvSpPr>
        <p:spPr>
          <a:xfrm>
            <a:off x="6015475" y="3863049"/>
            <a:ext cx="1604400" cy="247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size</a:t>
            </a:r>
          </a:p>
        </p:txBody>
      </p:sp>
      <p:sp>
        <p:nvSpPr>
          <p:cNvPr id="294" name="Shape 294"/>
          <p:cNvSpPr/>
          <p:nvPr/>
        </p:nvSpPr>
        <p:spPr>
          <a:xfrm>
            <a:off x="6015475" y="3615825"/>
            <a:ext cx="1604400" cy="247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Square</a:t>
            </a:r>
          </a:p>
        </p:txBody>
      </p:sp>
      <p:sp>
        <p:nvSpPr>
          <p:cNvPr id="295" name="Shape 295"/>
          <p:cNvSpPr/>
          <p:nvPr/>
        </p:nvSpPr>
        <p:spPr>
          <a:xfrm>
            <a:off x="6015475" y="4110276"/>
            <a:ext cx="1604400" cy="451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double area()</a:t>
            </a:r>
            <a:br>
              <a:rPr lang="en-GB"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int numberOfSides()</a:t>
            </a:r>
          </a:p>
        </p:txBody>
      </p:sp>
      <p:sp>
        <p:nvSpPr>
          <p:cNvPr id="296" name="Shape 296"/>
          <p:cNvSpPr/>
          <p:nvPr/>
        </p:nvSpPr>
        <p:spPr>
          <a:xfrm>
            <a:off x="7741525" y="2636787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97" name="Shape 297"/>
          <p:cNvCxnSpPr>
            <a:stCxn id="294" idx="3"/>
            <a:endCxn id="296" idx="3"/>
          </p:cNvCxnSpPr>
          <p:nvPr/>
        </p:nvCxnSpPr>
        <p:spPr>
          <a:xfrm rot="-5400000">
            <a:off x="6985225" y="2716575"/>
            <a:ext cx="731700" cy="10668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98" name="Shape 298"/>
          <p:cNvSpPr/>
          <p:nvPr/>
        </p:nvSpPr>
        <p:spPr>
          <a:xfrm flipH="1">
            <a:off x="4836475" y="1701550"/>
            <a:ext cx="1820100" cy="247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x, y</a:t>
            </a:r>
          </a:p>
        </p:txBody>
      </p:sp>
      <p:sp>
        <p:nvSpPr>
          <p:cNvPr id="299" name="Shape 299"/>
          <p:cNvSpPr/>
          <p:nvPr/>
        </p:nvSpPr>
        <p:spPr>
          <a:xfrm flipH="1">
            <a:off x="4836475" y="1283987"/>
            <a:ext cx="1820100" cy="4518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&lt;&lt;abstract&gt;&gt;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Shape</a:t>
            </a:r>
          </a:p>
        </p:txBody>
      </p:sp>
      <p:sp>
        <p:nvSpPr>
          <p:cNvPr id="300" name="Shape 300"/>
          <p:cNvSpPr/>
          <p:nvPr/>
        </p:nvSpPr>
        <p:spPr>
          <a:xfrm flipH="1">
            <a:off x="4836475" y="1948749"/>
            <a:ext cx="1820100" cy="667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  <a:t>abstract double area()</a:t>
            </a:r>
            <a:b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</a:br>
            <a:r>
              <a:rPr lang="en-GB" i="1">
                <a:solidFill>
                  <a:srgbClr val="38761D"/>
                </a:solidFill>
                <a:latin typeface="Economica"/>
                <a:ea typeface="Economica"/>
                <a:cs typeface="Economica"/>
                <a:sym typeface="Economica"/>
              </a:rPr>
              <a:t>void paint(Graphics g)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void move(double x, double y)</a:t>
            </a:r>
          </a:p>
        </p:txBody>
      </p:sp>
      <p:sp>
        <p:nvSpPr>
          <p:cNvPr id="301" name="Shape 301"/>
          <p:cNvSpPr/>
          <p:nvPr/>
        </p:nvSpPr>
        <p:spPr>
          <a:xfrm flipH="1">
            <a:off x="5603575" y="2636787"/>
            <a:ext cx="285900" cy="247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302" name="Shape 302"/>
          <p:cNvCxnSpPr>
            <a:stCxn id="294" idx="3"/>
            <a:endCxn id="301" idx="3"/>
          </p:cNvCxnSpPr>
          <p:nvPr/>
        </p:nvCxnSpPr>
        <p:spPr>
          <a:xfrm rot="5400000" flipH="1">
            <a:off x="5916175" y="2714325"/>
            <a:ext cx="731700" cy="1071300"/>
          </a:xfrm>
          <a:prstGeom prst="bentConnector3">
            <a:avLst>
              <a:gd name="adj1" fmla="val 50009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Superclass example - Java</a:t>
            </a:r>
          </a:p>
        </p:txBody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abstract class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Polygon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dirty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protected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double x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dirty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protected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double y;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public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abstract double area()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public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abstract int </a:t>
            </a:r>
            <a:r>
              <a:rPr lang="en-GB" sz="1400" b="1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numberOfSides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public void move(double dx, double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x += dx;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y +=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29</a:t>
            </a:fld>
            <a:endParaRPr lang="en-GB"/>
          </a:p>
        </p:txBody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311700" y="3663625"/>
            <a:ext cx="8520600" cy="1368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“Subclasses” implement the abstract methods, inherit everything else.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Fields declared </a:t>
            </a:r>
            <a:r>
              <a:rPr lang="en-GB" dirty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protected</a:t>
            </a:r>
            <a:r>
              <a:rPr lang="en-GB" dirty="0"/>
              <a:t> can be accessed by subclasses.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Complex client/supplier relationships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Superclass example - Python</a:t>
            </a:r>
          </a:p>
        </p:txBody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from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abc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import ABC,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abstractmethod</a:t>
            </a:r>
            <a:endParaRPr lang="en-GB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class Polygon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(ABC)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def __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__(self, x, y):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self.x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x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y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b="1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@abstractmethod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def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area(self)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pass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b="1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@abstractmethod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def </a:t>
            </a:r>
            <a:r>
              <a:rPr lang="en-GB" sz="1400" b="1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number_of_sides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(self)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pass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def move(self, dx,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self.x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+= dx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+=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endParaRPr lang="en-GB" sz="14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Shape 30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2326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Subclass example - Java</a:t>
            </a:r>
          </a:p>
        </p:txBody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public class Square </a:t>
            </a: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extends</a:t>
            </a: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 Polygon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private double size;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public Square(double size)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	this.size = size;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 public double area() { return size * size; 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 public int numberOfSides() { return 4; 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A subclass </a:t>
            </a:r>
            <a:r>
              <a:rPr lang="en-GB">
                <a:solidFill>
                  <a:srgbClr val="FF0000"/>
                </a:solidFill>
              </a:rPr>
              <a:t>extends</a:t>
            </a:r>
            <a:r>
              <a:rPr lang="en-GB"/>
              <a:t> the superclass.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Abstract methods must be implemented: area() and numberOfSides()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/>
              <a:t>Everything else is “inherited”: x, y, move()</a:t>
            </a:r>
          </a:p>
        </p:txBody>
      </p:sp>
      <p:sp>
        <p:nvSpPr>
          <p:cNvPr id="317" name="Shape 31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31</a:t>
            </a:fld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311700" y="193650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Subclass example - Python</a:t>
            </a:r>
          </a:p>
        </p:txBody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311700" y="1065739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class Square</a:t>
            </a:r>
            <a:r>
              <a:rPr lang="en-US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(Polygon):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def __</a:t>
            </a:r>
            <a:r>
              <a:rPr lang="en-US" sz="1400" dirty="0" err="1"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__(self, size):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4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= size</a:t>
            </a:r>
          </a:p>
          <a:p>
            <a:pPr>
              <a:spcAft>
                <a:spcPts val="0"/>
              </a:spcAft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@abstractmethod</a:t>
            </a:r>
            <a:endParaRPr lang="en-US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def area(self):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14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* </a:t>
            </a:r>
            <a:r>
              <a:rPr lang="en-US" sz="14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endParaRPr lang="en-US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Aft>
                <a:spcPts val="0"/>
              </a:spcAft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b="1" dirty="0">
                <a:solidFill>
                  <a:srgbClr val="38761D"/>
                </a:solidFill>
                <a:latin typeface="Courier New" panose="02070309020205020404" pitchFamily="49" charset="0"/>
                <a:ea typeface="Ubuntu Mono"/>
                <a:cs typeface="Courier New" panose="02070309020205020404" pitchFamily="49" charset="0"/>
                <a:sym typeface="Ubuntu Mono"/>
              </a:rPr>
              <a:t>@abstractmethod</a:t>
            </a:r>
            <a:endParaRPr lang="en-US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def </a:t>
            </a:r>
            <a:r>
              <a:rPr lang="en-US" sz="1400" dirty="0" err="1">
                <a:latin typeface="Courier New"/>
                <a:ea typeface="Courier New"/>
                <a:cs typeface="Courier New"/>
                <a:sym typeface="Courier New"/>
              </a:rPr>
              <a:t>numberOfSides</a:t>
            </a: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(self):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Courier New"/>
                <a:ea typeface="Courier New"/>
                <a:cs typeface="Courier New"/>
                <a:sym typeface="Courier New"/>
              </a:rPr>
              <a:t>        return 4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A subclass </a:t>
            </a:r>
            <a:r>
              <a:rPr lang="en-GB" dirty="0">
                <a:solidFill>
                  <a:srgbClr val="FF0000"/>
                </a:solidFill>
              </a:rPr>
              <a:t>extends</a:t>
            </a:r>
            <a:r>
              <a:rPr lang="en-GB" dirty="0"/>
              <a:t> the superclass.</a:t>
            </a:r>
          </a:p>
        </p:txBody>
      </p:sp>
      <p:sp>
        <p:nvSpPr>
          <p:cNvPr id="317" name="Shape 31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3523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Inheritance</a:t>
            </a:r>
          </a:p>
        </p:txBody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Although Square did not define a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move()</a:t>
            </a:r>
            <a:r>
              <a:rPr lang="en-GB"/>
              <a:t> method, Polygon’s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move()</a:t>
            </a:r>
            <a:r>
              <a:rPr lang="en-GB"/>
              <a:t> method was inherited:</a:t>
            </a:r>
            <a:br>
              <a:rPr lang="en-GB"/>
            </a:br>
            <a:br>
              <a:rPr lang="en-GB"/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Square square = new Square(10);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square.move(2, 3);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endParaRPr lang="en-GB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Inheritance is a form of </a:t>
            </a:r>
            <a:r>
              <a:rPr lang="en-GB" b="1"/>
              <a:t>code reuse</a:t>
            </a:r>
            <a:r>
              <a:rPr lang="en-GB"/>
              <a:t>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Don’t repeat code across classes. Put it in a superclass and inherit it.</a:t>
            </a: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33</a:t>
            </a:fld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311700" y="161761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Method overriding - Java</a:t>
            </a:r>
          </a:p>
        </p:txBody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311700" y="106042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Non-abstract methods can also be overridden.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The superclass’s version of the method can be called with 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super</a:t>
            </a:r>
            <a:r>
              <a:rPr lang="en-GB" dirty="0"/>
              <a:t>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class Square extends Polygon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public void move(double dx, double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GB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super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.move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(dx,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(“I’m a square and I’m moving!”);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1" name="Shape 3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34</a:t>
            </a:fld>
            <a:endParaRPr 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311700" y="161761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Method overriding - Python</a:t>
            </a:r>
          </a:p>
        </p:txBody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311700" y="106042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Non-abstract methods can also be overridden.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The superclass’s version of the method can be called with 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super</a:t>
            </a:r>
            <a:r>
              <a:rPr lang="en-GB" dirty="0"/>
              <a:t>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class Square(Polygon):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    ...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    def move(self, dx, 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        super().move(dx, </a:t>
            </a: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dy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        print("I'm a square and I'm moving!")</a:t>
            </a:r>
            <a:endParaRPr lang="en-GB" dirty="0"/>
          </a:p>
        </p:txBody>
      </p:sp>
      <p:sp>
        <p:nvSpPr>
          <p:cNvPr id="331" name="Shape 3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4299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Constructors - Java</a:t>
            </a:r>
          </a:p>
        </p:txBody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311700" y="1166749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har char="●"/>
            </a:pPr>
            <a:r>
              <a:rPr lang="en-GB" dirty="0"/>
              <a:t>The subclass constructor must call the superclass constructor first.</a:t>
            </a:r>
          </a:p>
          <a:p>
            <a:pPr lv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abstract class Polygon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protected double x, y;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public 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Polygon(double x, double y)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this.x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x;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this.y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y;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class Square extends Polygon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private double size;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public Square(double x, double y, double size)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super(x, y)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this.size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size;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38" name="Shape 33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36</a:t>
            </a:fld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Constructors - Python</a:t>
            </a:r>
          </a:p>
        </p:txBody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endParaRPr lang="en-GB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class Polygon: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def __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__(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self, x, 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self.x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x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self.y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y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endParaRPr lang="en-GB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class Square(Polygon):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def __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__(self, x, y, size):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super().__</a:t>
            </a:r>
            <a:r>
              <a:rPr lang="en-GB" sz="1400" b="1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__(x, y)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self.size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= size</a:t>
            </a:r>
          </a:p>
        </p:txBody>
      </p:sp>
      <p:sp>
        <p:nvSpPr>
          <p:cNvPr id="338" name="Shape 33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9202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DEMO</a:t>
            </a:r>
          </a:p>
        </p:txBody>
      </p:sp>
      <p:sp>
        <p:nvSpPr>
          <p:cNvPr id="344" name="Shape 3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38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63450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Specification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11700" y="894750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/>
              <a:t>Blackjack is a game with one dealer and many players. Players don’t play each other, they play against the dealer. You draw cards one at a time aiming to accumulate a higher hand value than the dealer without going over 21 (busting). A blackjack is a special hand with an ace and a 10-valued card (10, Jack, Queen, King). A blackjack beats any hand except for another blackjack. The game proceeds as follows: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GB" sz="1600" dirty="0"/>
              <a:t>The deck is shuffled.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GB" sz="1600" dirty="0"/>
              <a:t>Each player and the dealer are dealt 2 cards.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GB" sz="1600" dirty="0"/>
              <a:t>Anyone with a blackjack stands (accepts no further cards).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GB" sz="1600" dirty="0"/>
              <a:t>Each player and the dealer has a turn.</a:t>
            </a:r>
          </a:p>
          <a:p>
            <a:pPr marL="914400" lvl="1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en-GB" sz="1600" dirty="0"/>
              <a:t>A player’s turn: draw cards until they bust or choose to stand.</a:t>
            </a:r>
          </a:p>
          <a:p>
            <a:pPr marL="914400" lvl="1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en-GB" sz="1600" dirty="0"/>
              <a:t>A dealer’s turn: draw cards until they bust or the value is greater than 16.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GB" sz="1600" dirty="0"/>
              <a:t>The winners are decided.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Class diagram</a:t>
            </a:r>
          </a:p>
        </p:txBody>
      </p:sp>
      <p:sp>
        <p:nvSpPr>
          <p:cNvPr id="89" name="Shape 89"/>
          <p:cNvSpPr/>
          <p:nvPr/>
        </p:nvSpPr>
        <p:spPr>
          <a:xfrm>
            <a:off x="605275" y="2699359"/>
            <a:ext cx="1604400" cy="77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deck</a:t>
            </a:r>
          </a:p>
          <a:p>
            <a:pPr lv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hand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players</a:t>
            </a:r>
          </a:p>
        </p:txBody>
      </p:sp>
      <p:sp>
        <p:nvSpPr>
          <p:cNvPr id="90" name="Shape 90"/>
          <p:cNvSpPr/>
          <p:nvPr/>
        </p:nvSpPr>
        <p:spPr>
          <a:xfrm>
            <a:off x="605275" y="23470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Dealer</a:t>
            </a:r>
          </a:p>
        </p:txBody>
      </p:sp>
      <p:sp>
        <p:nvSpPr>
          <p:cNvPr id="91" name="Shape 91"/>
          <p:cNvSpPr/>
          <p:nvPr/>
        </p:nvSpPr>
        <p:spPr>
          <a:xfrm>
            <a:off x="605275" y="3464615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4679050" y="2911362"/>
            <a:ext cx="1604400" cy="35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cards</a:t>
            </a:r>
          </a:p>
        </p:txBody>
      </p:sp>
      <p:sp>
        <p:nvSpPr>
          <p:cNvPr id="93" name="Shape 93"/>
          <p:cNvSpPr/>
          <p:nvPr/>
        </p:nvSpPr>
        <p:spPr>
          <a:xfrm>
            <a:off x="4679036" y="2559007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Hand</a:t>
            </a:r>
          </a:p>
        </p:txBody>
      </p:sp>
      <p:sp>
        <p:nvSpPr>
          <p:cNvPr id="94" name="Shape 94"/>
          <p:cNvSpPr/>
          <p:nvPr/>
        </p:nvSpPr>
        <p:spPr>
          <a:xfrm>
            <a:off x="4679048" y="3240448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6771600" y="4147153"/>
            <a:ext cx="1604400" cy="484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number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suit</a:t>
            </a:r>
          </a:p>
        </p:txBody>
      </p:sp>
      <p:sp>
        <p:nvSpPr>
          <p:cNvPr id="96" name="Shape 96"/>
          <p:cNvSpPr/>
          <p:nvPr/>
        </p:nvSpPr>
        <p:spPr>
          <a:xfrm>
            <a:off x="6771597" y="37948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Card</a:t>
            </a:r>
          </a:p>
        </p:txBody>
      </p:sp>
      <p:sp>
        <p:nvSpPr>
          <p:cNvPr id="97" name="Shape 97"/>
          <p:cNvSpPr/>
          <p:nvPr/>
        </p:nvSpPr>
        <p:spPr>
          <a:xfrm>
            <a:off x="6771597" y="463164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cxnSp>
        <p:nvCxnSpPr>
          <p:cNvPr id="98" name="Shape 98"/>
          <p:cNvCxnSpPr>
            <a:stCxn id="89" idx="3"/>
            <a:endCxn id="92" idx="1"/>
          </p:cNvCxnSpPr>
          <p:nvPr/>
        </p:nvCxnSpPr>
        <p:spPr>
          <a:xfrm>
            <a:off x="2209675" y="3086209"/>
            <a:ext cx="2469300" cy="1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99" name="Shape 99"/>
          <p:cNvCxnSpPr>
            <a:stCxn id="92" idx="3"/>
            <a:endCxn id="96" idx="3"/>
          </p:cNvCxnSpPr>
          <p:nvPr/>
        </p:nvCxnSpPr>
        <p:spPr>
          <a:xfrm>
            <a:off x="6283450" y="3087462"/>
            <a:ext cx="1290300" cy="707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00" name="Shape 100"/>
          <p:cNvSpPr txBox="1"/>
          <p:nvPr/>
        </p:nvSpPr>
        <p:spPr>
          <a:xfrm>
            <a:off x="6558743" y="4053412"/>
            <a:ext cx="215400" cy="26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*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7337580" y="3395584"/>
            <a:ext cx="215400" cy="26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*</a:t>
            </a:r>
          </a:p>
        </p:txBody>
      </p:sp>
      <p:sp>
        <p:nvSpPr>
          <p:cNvPr id="102" name="Shape 102"/>
          <p:cNvSpPr/>
          <p:nvPr/>
        </p:nvSpPr>
        <p:spPr>
          <a:xfrm>
            <a:off x="3536050" y="4223350"/>
            <a:ext cx="1604400" cy="35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cards</a:t>
            </a:r>
          </a:p>
        </p:txBody>
      </p:sp>
      <p:sp>
        <p:nvSpPr>
          <p:cNvPr id="103" name="Shape 103"/>
          <p:cNvSpPr/>
          <p:nvPr/>
        </p:nvSpPr>
        <p:spPr>
          <a:xfrm>
            <a:off x="3536036" y="38710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Deck</a:t>
            </a:r>
          </a:p>
        </p:txBody>
      </p:sp>
      <p:sp>
        <p:nvSpPr>
          <p:cNvPr id="104" name="Shape 104"/>
          <p:cNvSpPr/>
          <p:nvPr/>
        </p:nvSpPr>
        <p:spPr>
          <a:xfrm>
            <a:off x="3536036" y="457569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cxnSp>
        <p:nvCxnSpPr>
          <p:cNvPr id="105" name="Shape 105"/>
          <p:cNvCxnSpPr>
            <a:stCxn id="91" idx="2"/>
            <a:endCxn id="102" idx="1"/>
          </p:cNvCxnSpPr>
          <p:nvPr/>
        </p:nvCxnSpPr>
        <p:spPr>
          <a:xfrm>
            <a:off x="1407475" y="3580115"/>
            <a:ext cx="2128500" cy="8193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06" name="Shape 106"/>
          <p:cNvSpPr/>
          <p:nvPr/>
        </p:nvSpPr>
        <p:spPr>
          <a:xfrm>
            <a:off x="2662675" y="1708750"/>
            <a:ext cx="1604400" cy="484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name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hand</a:t>
            </a:r>
          </a:p>
        </p:txBody>
      </p:sp>
      <p:sp>
        <p:nvSpPr>
          <p:cNvPr id="107" name="Shape 107"/>
          <p:cNvSpPr/>
          <p:nvPr/>
        </p:nvSpPr>
        <p:spPr>
          <a:xfrm>
            <a:off x="2662675" y="1356400"/>
            <a:ext cx="1604400" cy="3522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Economica"/>
                <a:ea typeface="Economica"/>
                <a:cs typeface="Economica"/>
                <a:sym typeface="Economica"/>
              </a:rPr>
              <a:t>Player</a:t>
            </a:r>
          </a:p>
        </p:txBody>
      </p:sp>
      <p:sp>
        <p:nvSpPr>
          <p:cNvPr id="108" name="Shape 108"/>
          <p:cNvSpPr/>
          <p:nvPr/>
        </p:nvSpPr>
        <p:spPr>
          <a:xfrm>
            <a:off x="2662675" y="2160540"/>
            <a:ext cx="1604400" cy="115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Economica"/>
              <a:ea typeface="Economica"/>
              <a:cs typeface="Economica"/>
              <a:sym typeface="Economica"/>
            </a:endParaRPr>
          </a:p>
        </p:txBody>
      </p:sp>
      <p:cxnSp>
        <p:nvCxnSpPr>
          <p:cNvPr id="109" name="Shape 109"/>
          <p:cNvCxnSpPr>
            <a:stCxn id="90" idx="3"/>
            <a:endCxn id="106" idx="1"/>
          </p:cNvCxnSpPr>
          <p:nvPr/>
        </p:nvCxnSpPr>
        <p:spPr>
          <a:xfrm rot="10800000" flipH="1">
            <a:off x="1407475" y="1951000"/>
            <a:ext cx="1255200" cy="396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0" name="Shape 110"/>
          <p:cNvCxnSpPr>
            <a:stCxn id="106" idx="3"/>
            <a:endCxn id="93" idx="3"/>
          </p:cNvCxnSpPr>
          <p:nvPr/>
        </p:nvCxnSpPr>
        <p:spPr>
          <a:xfrm>
            <a:off x="4267075" y="1951000"/>
            <a:ext cx="1214100" cy="6081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1" name="Shape 111"/>
          <p:cNvCxnSpPr>
            <a:stCxn id="102" idx="3"/>
            <a:endCxn id="95" idx="1"/>
          </p:cNvCxnSpPr>
          <p:nvPr/>
        </p:nvCxnSpPr>
        <p:spPr>
          <a:xfrm rot="10800000" flipH="1">
            <a:off x="5140450" y="4389550"/>
            <a:ext cx="1631100" cy="99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12" name="Shape 112"/>
          <p:cNvSpPr txBox="1"/>
          <p:nvPr/>
        </p:nvSpPr>
        <p:spPr>
          <a:xfrm>
            <a:off x="2453588" y="1624657"/>
            <a:ext cx="215400" cy="26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*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5</a:t>
            </a:fld>
            <a:endParaRPr lang="en-GB"/>
          </a:p>
        </p:txBody>
      </p:sp>
      <p:cxnSp>
        <p:nvCxnSpPr>
          <p:cNvPr id="114" name="Shape 114"/>
          <p:cNvCxnSpPr>
            <a:stCxn id="108" idx="2"/>
            <a:endCxn id="103" idx="3"/>
          </p:cNvCxnSpPr>
          <p:nvPr/>
        </p:nvCxnSpPr>
        <p:spPr>
          <a:xfrm>
            <a:off x="3464875" y="2276040"/>
            <a:ext cx="873300" cy="15951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Relationships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7093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The dealer “has a” deck. The dealer “deals from” the deck.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Char char="●"/>
            </a:pPr>
            <a:r>
              <a:rPr lang="en-GB" dirty="0">
                <a:solidFill>
                  <a:srgbClr val="FF0000"/>
                </a:solidFill>
              </a:rPr>
              <a:t>The dealer and the players “draw cards from” the deck.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The dealer and the players “have a” hand.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The dealer “manages” many players.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The deck and the hands “have” many cards.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Problem</a:t>
            </a:r>
            <a:r>
              <a:rPr lang="en-GB" dirty="0"/>
              <a:t>: A player wants to draw cards from the deck but doesn’t have a deck.</a:t>
            </a:r>
            <a:br>
              <a:rPr lang="en-GB" dirty="0"/>
            </a:br>
            <a:r>
              <a:rPr lang="en-GB" b="1" dirty="0"/>
              <a:t>Solution</a:t>
            </a:r>
            <a:r>
              <a:rPr lang="en-GB" dirty="0"/>
              <a:t>: Pass the deck as a parameter.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class Player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public void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drawCard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Deck deck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Location table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7</a:t>
            </a:fld>
            <a:endParaRPr lang="en-GB"/>
          </a:p>
        </p:txBody>
      </p:sp>
      <p:graphicFrame>
        <p:nvGraphicFramePr>
          <p:cNvPr id="129" name="Shape 129"/>
          <p:cNvGraphicFramePr/>
          <p:nvPr/>
        </p:nvGraphicFramePr>
        <p:xfrm>
          <a:off x="443850" y="1085850"/>
          <a:ext cx="8171100" cy="3200190"/>
        </p:xfrm>
        <a:graphic>
          <a:graphicData uri="http://schemas.openxmlformats.org/drawingml/2006/table">
            <a:tbl>
              <a:tblPr>
                <a:noFill/>
                <a:tableStyleId>{91CEAB62-9CF0-40F6-B501-C95D4C2566F0}</a:tableStyleId>
              </a:tblPr>
              <a:tblGrid>
                <a:gridCol w="136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1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1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1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Classes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Dealer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Deck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Player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Hand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Card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Fields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deck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hand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players</a:t>
                      </a:r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cards</a:t>
                      </a:r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name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hand</a:t>
                      </a:r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cards</a:t>
                      </a:r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number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suit</a:t>
                      </a:r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Goals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shuffle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deal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haveTurn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decide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*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Sample I/O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Jack has JC 3S: 13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Choice (d/s): d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Jack has JC 3S 4S: 17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Choice (d/s): d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Jack busts with JC 3S 4S QS: 27!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Jill has 2D 7C: 9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Choice (d/s): d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Jill has 2D 7C 10C: 19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Choice (d/s): 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Dealer has 8H QC: 18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Jack loses with JC 3S 4S QS: 27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Jill wins with 2D 7C 10C: 19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DEMO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9</a:t>
            </a:fld>
            <a:endParaRPr lang="en-GB"/>
          </a:p>
        </p:txBody>
      </p:sp>
      <p:sp>
        <p:nvSpPr>
          <p:cNvPr id="143" name="Shape 143"/>
          <p:cNvSpPr txBox="1"/>
          <p:nvPr/>
        </p:nvSpPr>
        <p:spPr>
          <a:xfrm>
            <a:off x="490250" y="2892700"/>
            <a:ext cx="6825300" cy="78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2100">
                <a:latin typeface="Economica"/>
                <a:ea typeface="Economica"/>
                <a:cs typeface="Economica"/>
                <a:sym typeface="Economica"/>
              </a:rPr>
              <a:t>This demo is of similar complexity to Assignment 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2594</Words>
  <Application>Microsoft Office PowerPoint</Application>
  <PresentationFormat>On-screen Show (16:9)</PresentationFormat>
  <Paragraphs>382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Courier New</vt:lpstr>
      <vt:lpstr>Economica</vt:lpstr>
      <vt:lpstr>Open Sans</vt:lpstr>
      <vt:lpstr>Arial</vt:lpstr>
      <vt:lpstr>luxe</vt:lpstr>
      <vt:lpstr>System Design</vt:lpstr>
      <vt:lpstr>This week</vt:lpstr>
      <vt:lpstr>Complex client/supplier relationships</vt:lpstr>
      <vt:lpstr>Specification</vt:lpstr>
      <vt:lpstr>Class diagram</vt:lpstr>
      <vt:lpstr>Relationships</vt:lpstr>
      <vt:lpstr>Location table</vt:lpstr>
      <vt:lpstr>Sample I/O</vt:lpstr>
      <vt:lpstr>DEMO</vt:lpstr>
      <vt:lpstr>Interfaces</vt:lpstr>
      <vt:lpstr>Interfaces - Java</vt:lpstr>
      <vt:lpstr>Interfaces - Python</vt:lpstr>
      <vt:lpstr>Implementing an interface - Java</vt:lpstr>
      <vt:lpstr>Implementing an interface - Python</vt:lpstr>
      <vt:lpstr>The “is a” relationship</vt:lpstr>
      <vt:lpstr>The Payoff: Polymorphism</vt:lpstr>
      <vt:lpstr>Polymorphism #1 - Java</vt:lpstr>
      <vt:lpstr>Polymorphism #1 - Python</vt:lpstr>
      <vt:lpstr>Polymorphism #2</vt:lpstr>
      <vt:lpstr>The List interface - Java</vt:lpstr>
      <vt:lpstr>The List interface - Python</vt:lpstr>
      <vt:lpstr>Implementing multiple interfaces</vt:lpstr>
      <vt:lpstr>DEMO</vt:lpstr>
      <vt:lpstr>Superclasses</vt:lpstr>
      <vt:lpstr>Superclasses</vt:lpstr>
      <vt:lpstr>Superclasses - Python</vt:lpstr>
      <vt:lpstr>Superclass / Subclass</vt:lpstr>
      <vt:lpstr>Multiple inheritance not supported</vt:lpstr>
      <vt:lpstr>Superclass example - Java</vt:lpstr>
      <vt:lpstr>Superclass example - Python</vt:lpstr>
      <vt:lpstr>Subclass example - Java</vt:lpstr>
      <vt:lpstr>Subclass example - Python</vt:lpstr>
      <vt:lpstr>Inheritance</vt:lpstr>
      <vt:lpstr>Method overriding - Java</vt:lpstr>
      <vt:lpstr>Method overriding - Python</vt:lpstr>
      <vt:lpstr>Constructors - Java</vt:lpstr>
      <vt:lpstr>Constructors - Python</vt:lpstr>
      <vt:lpstr>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Design</dc:title>
  <cp:lastModifiedBy>Vishesh Sompura</cp:lastModifiedBy>
  <cp:revision>11</cp:revision>
  <dcterms:modified xsi:type="dcterms:W3CDTF">2023-02-05T11:53:09Z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a6c3db-1667-4f49-995a-8b9973972958_Enabled">
    <vt:lpwstr>true</vt:lpwstr>
  </property>
  <property fmtid="{D5CDD505-2E9C-101B-9397-08002B2CF9AE}" pid="3" name="MSIP_Label_51a6c3db-1667-4f49-995a-8b9973972958_SetDate">
    <vt:lpwstr>2023-01-16T11:32:21Z</vt:lpwstr>
  </property>
  <property fmtid="{D5CDD505-2E9C-101B-9397-08002B2CF9AE}" pid="4" name="MSIP_Label_51a6c3db-1667-4f49-995a-8b9973972958_Method">
    <vt:lpwstr>Standard</vt:lpwstr>
  </property>
  <property fmtid="{D5CDD505-2E9C-101B-9397-08002B2CF9AE}" pid="5" name="MSIP_Label_51a6c3db-1667-4f49-995a-8b9973972958_Name">
    <vt:lpwstr>UTS-Internal</vt:lpwstr>
  </property>
  <property fmtid="{D5CDD505-2E9C-101B-9397-08002B2CF9AE}" pid="6" name="MSIP_Label_51a6c3db-1667-4f49-995a-8b9973972958_SiteId">
    <vt:lpwstr>e8911c26-cf9f-4a9c-878e-527807be8791</vt:lpwstr>
  </property>
  <property fmtid="{D5CDD505-2E9C-101B-9397-08002B2CF9AE}" pid="7" name="MSIP_Label_51a6c3db-1667-4f49-995a-8b9973972958_ActionId">
    <vt:lpwstr>362efcd3-91df-422b-92a7-7e66b0fe79b3</vt:lpwstr>
  </property>
  <property fmtid="{D5CDD505-2E9C-101B-9397-08002B2CF9AE}" pid="8" name="MSIP_Label_51a6c3db-1667-4f49-995a-8b9973972958_ContentBits">
    <vt:lpwstr>0</vt:lpwstr>
  </property>
</Properties>
</file>