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94" r:id="rId7"/>
    <p:sldId id="261" r:id="rId8"/>
    <p:sldId id="295" r:id="rId9"/>
    <p:sldId id="262" r:id="rId10"/>
    <p:sldId id="263" r:id="rId11"/>
    <p:sldId id="264" r:id="rId12"/>
    <p:sldId id="265" r:id="rId13"/>
    <p:sldId id="296" r:id="rId14"/>
    <p:sldId id="266" r:id="rId15"/>
    <p:sldId id="297" r:id="rId16"/>
    <p:sldId id="267" r:id="rId17"/>
    <p:sldId id="298" r:id="rId18"/>
    <p:sldId id="268" r:id="rId19"/>
    <p:sldId id="299" r:id="rId20"/>
    <p:sldId id="269" r:id="rId21"/>
    <p:sldId id="300" r:id="rId22"/>
    <p:sldId id="301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302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303" r:id="rId47"/>
    <p:sldId id="304" r:id="rId48"/>
    <p:sldId id="305" r:id="rId49"/>
    <p:sldId id="292" r:id="rId50"/>
    <p:sldId id="293" r:id="rId51"/>
  </p:sldIdLst>
  <p:sldSz cx="9144000" cy="5143500" type="screen16x9"/>
  <p:notesSz cx="6858000" cy="9144000"/>
  <p:embeddedFontLst>
    <p:embeddedFont>
      <p:font typeface="Cascadia Mono" panose="020B0609020000020004" pitchFamily="49" charset="0"/>
      <p:regular r:id="rId53"/>
      <p:bold r:id="rId54"/>
      <p:italic r:id="rId55"/>
      <p:boldItalic r:id="rId56"/>
    </p:embeddedFont>
    <p:embeddedFont>
      <p:font typeface="Economica" panose="02000506040000020004" pitchFamily="2" charset="77"/>
      <p:regular r:id="rId57"/>
      <p:bold r:id="rId58"/>
      <p:italic r:id="rId59"/>
      <p:boldItalic r:id="rId60"/>
    </p:embeddedFont>
    <p:embeddedFont>
      <p:font typeface="Open Sans" panose="020B0606030504020204" pitchFamily="34" charset="0"/>
      <p:regular r:id="rId61"/>
      <p:bold r:id="rId62"/>
      <p:italic r:id="rId63"/>
      <p:boldItalic r:id="rId6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C28"/>
    <a:srgbClr val="3131FF"/>
    <a:srgbClr val="5A5AFF"/>
    <a:srgbClr val="FF9900"/>
    <a:srgbClr val="709D5D"/>
    <a:srgbClr val="9900FF"/>
    <a:srgbClr val="CD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CA0802-7B32-C149-B161-DAF5A488DCDB}" v="5" dt="2023-01-24T02:42:19.200"/>
  </p1510:revLst>
</p1510:revInfo>
</file>

<file path=ppt/tableStyles.xml><?xml version="1.0" encoding="utf-8"?>
<a:tblStyleLst xmlns:a="http://schemas.openxmlformats.org/drawingml/2006/main" def="{2F44BCDA-DA77-4BE8-BB27-CB00754FDA30}">
  <a:tblStyle styleId="{2F44BCDA-DA77-4BE8-BB27-CB00754FDA30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8"/>
    <p:restoredTop sz="94694"/>
  </p:normalViewPr>
  <p:slideViewPr>
    <p:cSldViewPr snapToGrid="0">
      <p:cViewPr varScale="1">
        <p:scale>
          <a:sx n="161" d="100"/>
          <a:sy n="161" d="100"/>
        </p:scale>
        <p:origin x="8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font" Target="fonts/font11.fntdata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1.fntdata"/><Relationship Id="rId58" Type="http://schemas.openxmlformats.org/officeDocument/2006/relationships/font" Target="fonts/font6.fntdata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font" Target="fonts/font9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4.fntdata"/><Relationship Id="rId64" Type="http://schemas.openxmlformats.org/officeDocument/2006/relationships/font" Target="fonts/font12.fntdata"/><Relationship Id="rId69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7.fntdata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2.fntdata"/><Relationship Id="rId62" Type="http://schemas.openxmlformats.org/officeDocument/2006/relationships/font" Target="fonts/font10.fntdata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font" Target="fonts/font5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60" Type="http://schemas.openxmlformats.org/officeDocument/2006/relationships/font" Target="fonts/font8.fntdata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font" Target="fonts/font3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tarth Vaishnav" userId="00c84dd0-a1f9-4499-821e-da5ee1e43979" providerId="ADAL" clId="{BDCA0802-7B32-C149-B161-DAF5A488DCDB}"/>
    <pc:docChg chg="undo custSel modSld">
      <pc:chgData name="Gitarth Vaishnav" userId="00c84dd0-a1f9-4499-821e-da5ee1e43979" providerId="ADAL" clId="{BDCA0802-7B32-C149-B161-DAF5A488DCDB}" dt="2023-01-24T02:49:57.583" v="1348" actId="1076"/>
      <pc:docMkLst>
        <pc:docMk/>
      </pc:docMkLst>
      <pc:sldChg chg="modSp mod">
        <pc:chgData name="Gitarth Vaishnav" userId="00c84dd0-a1f9-4499-821e-da5ee1e43979" providerId="ADAL" clId="{BDCA0802-7B32-C149-B161-DAF5A488DCDB}" dt="2023-01-23T07:21:46.080" v="3" actId="948"/>
        <pc:sldMkLst>
          <pc:docMk/>
          <pc:sldMk cId="0" sldId="262"/>
        </pc:sldMkLst>
        <pc:spChg chg="mod">
          <ac:chgData name="Gitarth Vaishnav" userId="00c84dd0-a1f9-4499-821e-da5ee1e43979" providerId="ADAL" clId="{BDCA0802-7B32-C149-B161-DAF5A488DCDB}" dt="2023-01-23T07:21:46.080" v="3" actId="948"/>
          <ac:spMkLst>
            <pc:docMk/>
            <pc:sldMk cId="0" sldId="262"/>
            <ac:spMk id="103" creationId="{00000000-0000-0000-0000-000000000000}"/>
          </ac:spMkLst>
        </pc:spChg>
      </pc:sldChg>
      <pc:sldChg chg="modSp mod">
        <pc:chgData name="Gitarth Vaishnav" userId="00c84dd0-a1f9-4499-821e-da5ee1e43979" providerId="ADAL" clId="{BDCA0802-7B32-C149-B161-DAF5A488DCDB}" dt="2023-01-24T02:41:34.352" v="984" actId="20577"/>
        <pc:sldMkLst>
          <pc:docMk/>
          <pc:sldMk cId="0" sldId="270"/>
        </pc:sldMkLst>
        <pc:graphicFrameChg chg="modGraphic">
          <ac:chgData name="Gitarth Vaishnav" userId="00c84dd0-a1f9-4499-821e-da5ee1e43979" providerId="ADAL" clId="{BDCA0802-7B32-C149-B161-DAF5A488DCDB}" dt="2023-01-24T02:41:34.352" v="984" actId="20577"/>
          <ac:graphicFrameMkLst>
            <pc:docMk/>
            <pc:sldMk cId="0" sldId="270"/>
            <ac:graphicFrameMk id="176" creationId="{00000000-0000-0000-0000-000000000000}"/>
          </ac:graphicFrameMkLst>
        </pc:graphicFrameChg>
      </pc:sldChg>
      <pc:sldChg chg="addSp modSp mod">
        <pc:chgData name="Gitarth Vaishnav" userId="00c84dd0-a1f9-4499-821e-da5ee1e43979" providerId="ADAL" clId="{BDCA0802-7B32-C149-B161-DAF5A488DCDB}" dt="2023-01-24T02:43:05.098" v="1180" actId="123"/>
        <pc:sldMkLst>
          <pc:docMk/>
          <pc:sldMk cId="0" sldId="273"/>
        </pc:sldMkLst>
        <pc:spChg chg="add mod">
          <ac:chgData name="Gitarth Vaishnav" userId="00c84dd0-a1f9-4499-821e-da5ee1e43979" providerId="ADAL" clId="{BDCA0802-7B32-C149-B161-DAF5A488DCDB}" dt="2023-01-24T02:43:05.098" v="1180" actId="123"/>
          <ac:spMkLst>
            <pc:docMk/>
            <pc:sldMk cId="0" sldId="273"/>
            <ac:spMk id="2" creationId="{D4B3E347-F63F-61E9-B5A6-3BA70C532F18}"/>
          </ac:spMkLst>
        </pc:spChg>
      </pc:sldChg>
      <pc:sldChg chg="modSp mod">
        <pc:chgData name="Gitarth Vaishnav" userId="00c84dd0-a1f9-4499-821e-da5ee1e43979" providerId="ADAL" clId="{BDCA0802-7B32-C149-B161-DAF5A488DCDB}" dt="2023-01-24T02:41:58.505" v="986" actId="20577"/>
        <pc:sldMkLst>
          <pc:docMk/>
          <pc:sldMk cId="0" sldId="276"/>
        </pc:sldMkLst>
        <pc:spChg chg="mod">
          <ac:chgData name="Gitarth Vaishnav" userId="00c84dd0-a1f9-4499-821e-da5ee1e43979" providerId="ADAL" clId="{BDCA0802-7B32-C149-B161-DAF5A488DCDB}" dt="2023-01-24T02:41:58.505" v="986" actId="20577"/>
          <ac:spMkLst>
            <pc:docMk/>
            <pc:sldMk cId="0" sldId="276"/>
            <ac:spMk id="2" creationId="{DFB107AE-4DF5-AAE9-D46B-8DD4611D5853}"/>
          </ac:spMkLst>
        </pc:spChg>
      </pc:sldChg>
      <pc:sldChg chg="modSp mod">
        <pc:chgData name="Gitarth Vaishnav" userId="00c84dd0-a1f9-4499-821e-da5ee1e43979" providerId="ADAL" clId="{BDCA0802-7B32-C149-B161-DAF5A488DCDB}" dt="2023-01-24T02:43:21.184" v="1181" actId="14100"/>
        <pc:sldMkLst>
          <pc:docMk/>
          <pc:sldMk cId="0" sldId="278"/>
        </pc:sldMkLst>
        <pc:cxnChg chg="mod">
          <ac:chgData name="Gitarth Vaishnav" userId="00c84dd0-a1f9-4499-821e-da5ee1e43979" providerId="ADAL" clId="{BDCA0802-7B32-C149-B161-DAF5A488DCDB}" dt="2023-01-24T02:43:21.184" v="1181" actId="14100"/>
          <ac:cxnSpMkLst>
            <pc:docMk/>
            <pc:sldMk cId="0" sldId="278"/>
            <ac:cxnSpMk id="233" creationId="{00000000-0000-0000-0000-000000000000}"/>
          </ac:cxnSpMkLst>
        </pc:cxnChg>
      </pc:sldChg>
      <pc:sldChg chg="modSp mod">
        <pc:chgData name="Gitarth Vaishnav" userId="00c84dd0-a1f9-4499-821e-da5ee1e43979" providerId="ADAL" clId="{BDCA0802-7B32-C149-B161-DAF5A488DCDB}" dt="2023-01-24T02:46:21.637" v="1283" actId="20577"/>
        <pc:sldMkLst>
          <pc:docMk/>
          <pc:sldMk cId="0" sldId="280"/>
        </pc:sldMkLst>
        <pc:spChg chg="mod">
          <ac:chgData name="Gitarth Vaishnav" userId="00c84dd0-a1f9-4499-821e-da5ee1e43979" providerId="ADAL" clId="{BDCA0802-7B32-C149-B161-DAF5A488DCDB}" dt="2023-01-24T02:46:00.020" v="1268" actId="20577"/>
          <ac:spMkLst>
            <pc:docMk/>
            <pc:sldMk cId="0" sldId="280"/>
            <ac:spMk id="3" creationId="{508EF56B-2370-AA0A-A59E-5150BA2D4D26}"/>
          </ac:spMkLst>
        </pc:spChg>
        <pc:spChg chg="mod">
          <ac:chgData name="Gitarth Vaishnav" userId="00c84dd0-a1f9-4499-821e-da5ee1e43979" providerId="ADAL" clId="{BDCA0802-7B32-C149-B161-DAF5A488DCDB}" dt="2023-01-24T02:46:21.637" v="1283" actId="20577"/>
          <ac:spMkLst>
            <pc:docMk/>
            <pc:sldMk cId="0" sldId="280"/>
            <ac:spMk id="6" creationId="{13BB9E13-0CD8-9A7A-770B-AA3F6472874A}"/>
          </ac:spMkLst>
        </pc:spChg>
      </pc:sldChg>
      <pc:sldChg chg="modSp mod">
        <pc:chgData name="Gitarth Vaishnav" userId="00c84dd0-a1f9-4499-821e-da5ee1e43979" providerId="ADAL" clId="{BDCA0802-7B32-C149-B161-DAF5A488DCDB}" dt="2023-01-24T02:47:45.492" v="1346" actId="313"/>
        <pc:sldMkLst>
          <pc:docMk/>
          <pc:sldMk cId="0" sldId="282"/>
        </pc:sldMkLst>
        <pc:spChg chg="mod">
          <ac:chgData name="Gitarth Vaishnav" userId="00c84dd0-a1f9-4499-821e-da5ee1e43979" providerId="ADAL" clId="{BDCA0802-7B32-C149-B161-DAF5A488DCDB}" dt="2023-01-24T02:47:37.801" v="1344" actId="207"/>
          <ac:spMkLst>
            <pc:docMk/>
            <pc:sldMk cId="0" sldId="282"/>
            <ac:spMk id="4" creationId="{9F8B7D07-0427-31CD-4E28-3C84CCA7CA23}"/>
          </ac:spMkLst>
        </pc:spChg>
        <pc:spChg chg="mod">
          <ac:chgData name="Gitarth Vaishnav" userId="00c84dd0-a1f9-4499-821e-da5ee1e43979" providerId="ADAL" clId="{BDCA0802-7B32-C149-B161-DAF5A488DCDB}" dt="2023-01-24T02:47:45.492" v="1346" actId="313"/>
          <ac:spMkLst>
            <pc:docMk/>
            <pc:sldMk cId="0" sldId="282"/>
            <ac:spMk id="260" creationId="{00000000-0000-0000-0000-000000000000}"/>
          </ac:spMkLst>
        </pc:spChg>
        <pc:cxnChg chg="mod">
          <ac:chgData name="Gitarth Vaishnav" userId="00c84dd0-a1f9-4499-821e-da5ee1e43979" providerId="ADAL" clId="{BDCA0802-7B32-C149-B161-DAF5A488DCDB}" dt="2023-01-24T02:47:41.711" v="1345" actId="14100"/>
          <ac:cxnSpMkLst>
            <pc:docMk/>
            <pc:sldMk cId="0" sldId="282"/>
            <ac:cxnSpMk id="3" creationId="{2DD874E1-B140-35F6-0CB7-084A45B85A88}"/>
          </ac:cxnSpMkLst>
        </pc:cxnChg>
      </pc:sldChg>
      <pc:sldChg chg="modSp mod">
        <pc:chgData name="Gitarth Vaishnav" userId="00c84dd0-a1f9-4499-821e-da5ee1e43979" providerId="ADAL" clId="{BDCA0802-7B32-C149-B161-DAF5A488DCDB}" dt="2023-01-24T02:49:57.583" v="1348" actId="1076"/>
        <pc:sldMkLst>
          <pc:docMk/>
          <pc:sldMk cId="0" sldId="292"/>
        </pc:sldMkLst>
        <pc:spChg chg="mod">
          <ac:chgData name="Gitarth Vaishnav" userId="00c84dd0-a1f9-4499-821e-da5ee1e43979" providerId="ADAL" clId="{BDCA0802-7B32-C149-B161-DAF5A488DCDB}" dt="2023-01-24T02:49:57.583" v="1348" actId="1076"/>
          <ac:spMkLst>
            <pc:docMk/>
            <pc:sldMk cId="0" sldId="292"/>
            <ac:spMk id="356" creationId="{00000000-0000-0000-0000-000000000000}"/>
          </ac:spMkLst>
        </pc:spChg>
        <pc:cxnChg chg="mod">
          <ac:chgData name="Gitarth Vaishnav" userId="00c84dd0-a1f9-4499-821e-da5ee1e43979" providerId="ADAL" clId="{BDCA0802-7B32-C149-B161-DAF5A488DCDB}" dt="2023-01-24T02:49:53.469" v="1347" actId="1076"/>
          <ac:cxnSpMkLst>
            <pc:docMk/>
            <pc:sldMk cId="0" sldId="292"/>
            <ac:cxnSpMk id="355" creationId="{00000000-0000-0000-0000-000000000000}"/>
          </ac:cxnSpMkLst>
        </pc:cxnChg>
      </pc:sldChg>
      <pc:sldChg chg="modSp mod">
        <pc:chgData name="Gitarth Vaishnav" userId="00c84dd0-a1f9-4499-821e-da5ee1e43979" providerId="ADAL" clId="{BDCA0802-7B32-C149-B161-DAF5A488DCDB}" dt="2023-01-24T02:19:29.667" v="190" actId="20577"/>
        <pc:sldMkLst>
          <pc:docMk/>
          <pc:sldMk cId="882533803" sldId="294"/>
        </pc:sldMkLst>
        <pc:spChg chg="mod">
          <ac:chgData name="Gitarth Vaishnav" userId="00c84dd0-a1f9-4499-821e-da5ee1e43979" providerId="ADAL" clId="{BDCA0802-7B32-C149-B161-DAF5A488DCDB}" dt="2023-01-24T02:19:29.667" v="190" actId="20577"/>
          <ac:spMkLst>
            <pc:docMk/>
            <pc:sldMk cId="882533803" sldId="294"/>
            <ac:spMk id="89" creationId="{00000000-0000-0000-0000-000000000000}"/>
          </ac:spMkLst>
        </pc:spChg>
      </pc:sldChg>
      <pc:sldChg chg="modSp mod">
        <pc:chgData name="Gitarth Vaishnav" userId="00c84dd0-a1f9-4499-821e-da5ee1e43979" providerId="ADAL" clId="{BDCA0802-7B32-C149-B161-DAF5A488DCDB}" dt="2023-01-24T02:19:53.312" v="196" actId="20577"/>
        <pc:sldMkLst>
          <pc:docMk/>
          <pc:sldMk cId="1927622724" sldId="295"/>
        </pc:sldMkLst>
        <pc:spChg chg="mod">
          <ac:chgData name="Gitarth Vaishnav" userId="00c84dd0-a1f9-4499-821e-da5ee1e43979" providerId="ADAL" clId="{BDCA0802-7B32-C149-B161-DAF5A488DCDB}" dt="2023-01-24T02:19:53.312" v="196" actId="20577"/>
          <ac:spMkLst>
            <pc:docMk/>
            <pc:sldMk cId="1927622724" sldId="295"/>
            <ac:spMk id="3" creationId="{215F096D-4988-4C31-B966-B4BBC84403A2}"/>
          </ac:spMkLst>
        </pc:spChg>
      </pc:sldChg>
      <pc:sldChg chg="modSp mod">
        <pc:chgData name="Gitarth Vaishnav" userId="00c84dd0-a1f9-4499-821e-da5ee1e43979" providerId="ADAL" clId="{BDCA0802-7B32-C149-B161-DAF5A488DCDB}" dt="2023-01-23T07:26:15.653" v="126" actId="123"/>
        <pc:sldMkLst>
          <pc:docMk/>
          <pc:sldMk cId="1123787011" sldId="296"/>
        </pc:sldMkLst>
        <pc:spChg chg="mod">
          <ac:chgData name="Gitarth Vaishnav" userId="00c84dd0-a1f9-4499-821e-da5ee1e43979" providerId="ADAL" clId="{BDCA0802-7B32-C149-B161-DAF5A488DCDB}" dt="2023-01-23T07:23:01.551" v="9" actId="20577"/>
          <ac:spMkLst>
            <pc:docMk/>
            <pc:sldMk cId="1123787011" sldId="296"/>
            <ac:spMk id="132" creationId="{00000000-0000-0000-0000-000000000000}"/>
          </ac:spMkLst>
        </pc:spChg>
        <pc:graphicFrameChg chg="modGraphic">
          <ac:chgData name="Gitarth Vaishnav" userId="00c84dd0-a1f9-4499-821e-da5ee1e43979" providerId="ADAL" clId="{BDCA0802-7B32-C149-B161-DAF5A488DCDB}" dt="2023-01-23T07:26:15.653" v="126" actId="123"/>
          <ac:graphicFrameMkLst>
            <pc:docMk/>
            <pc:sldMk cId="1123787011" sldId="296"/>
            <ac:graphicFrameMk id="134" creationId="{00000000-0000-0000-0000-000000000000}"/>
          </ac:graphicFrameMkLst>
        </pc:graphicFrameChg>
      </pc:sldChg>
      <pc:sldChg chg="modSp mod">
        <pc:chgData name="Gitarth Vaishnav" userId="00c84dd0-a1f9-4499-821e-da5ee1e43979" providerId="ADAL" clId="{BDCA0802-7B32-C149-B161-DAF5A488DCDB}" dt="2023-01-24T02:21:47.378" v="213" actId="20577"/>
        <pc:sldMkLst>
          <pc:docMk/>
          <pc:sldMk cId="2349242466" sldId="297"/>
        </pc:sldMkLst>
        <pc:spChg chg="mod">
          <ac:chgData name="Gitarth Vaishnav" userId="00c84dd0-a1f9-4499-821e-da5ee1e43979" providerId="ADAL" clId="{BDCA0802-7B32-C149-B161-DAF5A488DCDB}" dt="2023-01-24T02:21:47.378" v="213" actId="20577"/>
          <ac:spMkLst>
            <pc:docMk/>
            <pc:sldMk cId="2349242466" sldId="297"/>
            <ac:spMk id="145" creationId="{00000000-0000-0000-0000-000000000000}"/>
          </ac:spMkLst>
        </pc:spChg>
      </pc:sldChg>
      <pc:sldChg chg="addSp modSp mod">
        <pc:chgData name="Gitarth Vaishnav" userId="00c84dd0-a1f9-4499-821e-da5ee1e43979" providerId="ADAL" clId="{BDCA0802-7B32-C149-B161-DAF5A488DCDB}" dt="2023-01-24T02:31:38.842" v="570" actId="20577"/>
        <pc:sldMkLst>
          <pc:docMk/>
          <pc:sldMk cId="1627068341" sldId="298"/>
        </pc:sldMkLst>
        <pc:spChg chg="mod">
          <ac:chgData name="Gitarth Vaishnav" userId="00c84dd0-a1f9-4499-821e-da5ee1e43979" providerId="ADAL" clId="{BDCA0802-7B32-C149-B161-DAF5A488DCDB}" dt="2023-01-24T02:28:11.664" v="505" actId="20577"/>
          <ac:spMkLst>
            <pc:docMk/>
            <pc:sldMk cId="1627068341" sldId="298"/>
            <ac:spMk id="3" creationId="{7776BD7C-19D4-FB15-6F4E-B017FAFECF12}"/>
          </ac:spMkLst>
        </pc:spChg>
        <pc:spChg chg="add mod">
          <ac:chgData name="Gitarth Vaishnav" userId="00c84dd0-a1f9-4499-821e-da5ee1e43979" providerId="ADAL" clId="{BDCA0802-7B32-C149-B161-DAF5A488DCDB}" dt="2023-01-24T02:28:39.094" v="511" actId="14100"/>
          <ac:spMkLst>
            <pc:docMk/>
            <pc:sldMk cId="1627068341" sldId="298"/>
            <ac:spMk id="4" creationId="{A137EAF7-63F3-E6D3-CA00-7645D95C2B20}"/>
          </ac:spMkLst>
        </pc:spChg>
        <pc:spChg chg="add mod">
          <ac:chgData name="Gitarth Vaishnav" userId="00c84dd0-a1f9-4499-821e-da5ee1e43979" providerId="ADAL" clId="{BDCA0802-7B32-C149-B161-DAF5A488DCDB}" dt="2023-01-24T02:31:38.842" v="570" actId="20577"/>
          <ac:spMkLst>
            <pc:docMk/>
            <pc:sldMk cId="1627068341" sldId="298"/>
            <ac:spMk id="5" creationId="{17BF6220-B7CE-2703-C0E0-37DBE20527F0}"/>
          </ac:spMkLst>
        </pc:spChg>
        <pc:spChg chg="mod">
          <ac:chgData name="Gitarth Vaishnav" userId="00c84dd0-a1f9-4499-821e-da5ee1e43979" providerId="ADAL" clId="{BDCA0802-7B32-C149-B161-DAF5A488DCDB}" dt="2023-01-24T02:30:39.116" v="516" actId="14100"/>
          <ac:spMkLst>
            <pc:docMk/>
            <pc:sldMk cId="1627068341" sldId="298"/>
            <ac:spMk id="151" creationId="{00000000-0000-0000-0000-000000000000}"/>
          </ac:spMkLst>
        </pc:spChg>
        <pc:cxnChg chg="add mod">
          <ac:chgData name="Gitarth Vaishnav" userId="00c84dd0-a1f9-4499-821e-da5ee1e43979" providerId="ADAL" clId="{BDCA0802-7B32-C149-B161-DAF5A488DCDB}" dt="2023-01-24T02:24:44.557" v="372" actId="1076"/>
          <ac:cxnSpMkLst>
            <pc:docMk/>
            <pc:sldMk cId="1627068341" sldId="298"/>
            <ac:cxnSpMk id="2" creationId="{81611396-9A05-7CEA-142F-6937FF4C7073}"/>
          </ac:cxnSpMkLst>
        </pc:cxnChg>
      </pc:sldChg>
      <pc:sldChg chg="addSp modSp mod">
        <pc:chgData name="Gitarth Vaishnav" userId="00c84dd0-a1f9-4499-821e-da5ee1e43979" providerId="ADAL" clId="{BDCA0802-7B32-C149-B161-DAF5A488DCDB}" dt="2023-01-24T02:40:57.612" v="969" actId="33524"/>
        <pc:sldMkLst>
          <pc:docMk/>
          <pc:sldMk cId="160147990" sldId="299"/>
        </pc:sldMkLst>
        <pc:spChg chg="add mod">
          <ac:chgData name="Gitarth Vaishnav" userId="00c84dd0-a1f9-4499-821e-da5ee1e43979" providerId="ADAL" clId="{BDCA0802-7B32-C149-B161-DAF5A488DCDB}" dt="2023-01-24T02:40:57.612" v="969" actId="33524"/>
          <ac:spMkLst>
            <pc:docMk/>
            <pc:sldMk cId="160147990" sldId="299"/>
            <ac:spMk id="2" creationId="{018F5C21-6715-5463-7582-0589E76AEE72}"/>
          </ac:spMkLst>
        </pc:spChg>
        <pc:spChg chg="mod">
          <ac:chgData name="Gitarth Vaishnav" userId="00c84dd0-a1f9-4499-821e-da5ee1e43979" providerId="ADAL" clId="{BDCA0802-7B32-C149-B161-DAF5A488DCDB}" dt="2023-01-24T02:39:35.552" v="798" actId="21"/>
          <ac:spMkLst>
            <pc:docMk/>
            <pc:sldMk cId="160147990" sldId="299"/>
            <ac:spMk id="160" creationId="{00000000-0000-0000-0000-000000000000}"/>
          </ac:spMkLst>
        </pc:spChg>
      </pc:sldChg>
      <pc:sldChg chg="modSp mod">
        <pc:chgData name="Gitarth Vaishnav" userId="00c84dd0-a1f9-4499-821e-da5ee1e43979" providerId="ADAL" clId="{BDCA0802-7B32-C149-B161-DAF5A488DCDB}" dt="2023-01-24T02:41:09.110" v="970" actId="313"/>
        <pc:sldMkLst>
          <pc:docMk/>
          <pc:sldMk cId="2053084072" sldId="300"/>
        </pc:sldMkLst>
        <pc:spChg chg="mod">
          <ac:chgData name="Gitarth Vaishnav" userId="00c84dd0-a1f9-4499-821e-da5ee1e43979" providerId="ADAL" clId="{BDCA0802-7B32-C149-B161-DAF5A488DCDB}" dt="2023-01-24T02:41:09.110" v="970" actId="313"/>
          <ac:spMkLst>
            <pc:docMk/>
            <pc:sldMk cId="2053084072" sldId="300"/>
            <ac:spMk id="167" creationId="{00000000-0000-0000-0000-000000000000}"/>
          </ac:spMkLst>
        </pc:spChg>
      </pc:sldChg>
      <pc:sldChg chg="modSp mod">
        <pc:chgData name="Gitarth Vaishnav" userId="00c84dd0-a1f9-4499-821e-da5ee1e43979" providerId="ADAL" clId="{BDCA0802-7B32-C149-B161-DAF5A488DCDB}" dt="2023-01-24T02:46:43.739" v="1285" actId="20577"/>
        <pc:sldMkLst>
          <pc:docMk/>
          <pc:sldMk cId="2816902265" sldId="302"/>
        </pc:sldMkLst>
        <pc:spChg chg="mod">
          <ac:chgData name="Gitarth Vaishnav" userId="00c84dd0-a1f9-4499-821e-da5ee1e43979" providerId="ADAL" clId="{BDCA0802-7B32-C149-B161-DAF5A488DCDB}" dt="2023-01-24T02:46:43.739" v="1285" actId="20577"/>
          <ac:spMkLst>
            <pc:docMk/>
            <pc:sldMk cId="2816902265" sldId="302"/>
            <ac:spMk id="23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72765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21656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41219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3323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67831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44339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3355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Shape 3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Shape 3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Shape 3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289087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Shape 3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653899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245393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Shape 3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5547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8896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744012" y="756700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" name="Shape 11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flipH="1">
            <a:off x="7595937" y="4602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7" name="Shape 17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000"/>
            </a:lvl1pPr>
            <a:lvl2pPr lvl="1">
              <a:spcBef>
                <a:spcPts val="0"/>
              </a:spcBef>
              <a:buSzPct val="100000"/>
              <a:defRPr sz="3000"/>
            </a:lvl2pPr>
            <a:lvl3pPr lvl="2">
              <a:spcBef>
                <a:spcPts val="0"/>
              </a:spcBef>
              <a:buSzPct val="100000"/>
              <a:defRPr sz="3000"/>
            </a:lvl3pPr>
            <a:lvl4pPr lvl="3">
              <a:spcBef>
                <a:spcPts val="0"/>
              </a:spcBef>
              <a:buSzPct val="100000"/>
              <a:defRPr sz="3000"/>
            </a:lvl4pPr>
            <a:lvl5pPr lvl="4">
              <a:spcBef>
                <a:spcPts val="0"/>
              </a:spcBef>
              <a:buSzPct val="100000"/>
              <a:defRPr sz="3000"/>
            </a:lvl5pPr>
            <a:lvl6pPr lvl="5">
              <a:spcBef>
                <a:spcPts val="0"/>
              </a:spcBef>
              <a:buSzPct val="100000"/>
              <a:defRPr sz="3000"/>
            </a:lvl6pPr>
            <a:lvl7pPr lvl="6">
              <a:spcBef>
                <a:spcPts val="0"/>
              </a:spcBef>
              <a:buSzPct val="100000"/>
              <a:defRPr sz="3000"/>
            </a:lvl7pPr>
            <a:lvl8pPr lvl="7">
              <a:spcBef>
                <a:spcPts val="0"/>
              </a:spcBef>
              <a:buSzPct val="100000"/>
              <a:defRPr sz="3000"/>
            </a:lvl8pPr>
            <a:lvl9pPr lvl="8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311700" y="1399399"/>
            <a:ext cx="2808000" cy="2784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3" name="Shape 4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574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pen Sans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‹#›</a:t>
            </a:fld>
            <a:endParaRPr lang="en-GB" sz="10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Methods and Strings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Interaction between procedures and functions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A procedure can call a function.</a:t>
            </a:r>
            <a:br>
              <a:rPr lang="en-GB"/>
            </a:br>
            <a:endParaRPr lang="en-GB"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A function can call a function.</a:t>
            </a:r>
            <a:br>
              <a:rPr lang="en-GB"/>
            </a:br>
            <a:endParaRPr lang="en-GB"/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 b="1"/>
              <a:t>But</a:t>
            </a:r>
            <a:r>
              <a:rPr lang="en-GB"/>
              <a:t> a function should not call a procedure</a:t>
            </a:r>
            <a:br>
              <a:rPr lang="en-GB"/>
            </a:br>
            <a:br>
              <a:rPr lang="en-GB"/>
            </a:br>
            <a:r>
              <a:rPr lang="en-GB"/>
              <a:t>Functions should not have side effects</a:t>
            </a:r>
            <a:br>
              <a:rPr lang="en-GB"/>
            </a:br>
            <a:r>
              <a:rPr lang="en-GB"/>
              <a:t>Calling a procedure may introduce side effects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10</a:t>
            </a:fld>
            <a:endParaRPr lang="en-GB"/>
          </a:p>
        </p:txBody>
      </p:sp>
      <p:sp>
        <p:nvSpPr>
          <p:cNvPr id="112" name="Shape 112"/>
          <p:cNvSpPr/>
          <p:nvPr/>
        </p:nvSpPr>
        <p:spPr>
          <a:xfrm>
            <a:off x="6760175" y="1245675"/>
            <a:ext cx="1686000" cy="8214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b="1">
                <a:latin typeface="Open Sans"/>
                <a:ea typeface="Open Sans"/>
                <a:cs typeface="Open Sans"/>
                <a:sym typeface="Open Sans"/>
              </a:rPr>
              <a:t>Procedure</a:t>
            </a:r>
          </a:p>
        </p:txBody>
      </p:sp>
      <p:sp>
        <p:nvSpPr>
          <p:cNvPr id="113" name="Shape 113"/>
          <p:cNvSpPr/>
          <p:nvPr/>
        </p:nvSpPr>
        <p:spPr>
          <a:xfrm>
            <a:off x="6760175" y="2617275"/>
            <a:ext cx="1686000" cy="8214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b="1">
                <a:latin typeface="Open Sans"/>
                <a:ea typeface="Open Sans"/>
                <a:cs typeface="Open Sans"/>
                <a:sym typeface="Open Sans"/>
              </a:rPr>
              <a:t>Function</a:t>
            </a:r>
          </a:p>
        </p:txBody>
      </p:sp>
      <p:sp>
        <p:nvSpPr>
          <p:cNvPr id="114" name="Shape 114"/>
          <p:cNvSpPr/>
          <p:nvPr/>
        </p:nvSpPr>
        <p:spPr>
          <a:xfrm>
            <a:off x="6760175" y="3988875"/>
            <a:ext cx="1686000" cy="8214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b="1">
                <a:latin typeface="Open Sans"/>
                <a:ea typeface="Open Sans"/>
                <a:cs typeface="Open Sans"/>
                <a:sym typeface="Open Sans"/>
              </a:rPr>
              <a:t>Function</a:t>
            </a:r>
          </a:p>
        </p:txBody>
      </p:sp>
      <p:cxnSp>
        <p:nvCxnSpPr>
          <p:cNvPr id="115" name="Shape 115"/>
          <p:cNvCxnSpPr>
            <a:stCxn id="112" idx="2"/>
            <a:endCxn id="113" idx="0"/>
          </p:cNvCxnSpPr>
          <p:nvPr/>
        </p:nvCxnSpPr>
        <p:spPr>
          <a:xfrm>
            <a:off x="7603175" y="2067075"/>
            <a:ext cx="0" cy="5502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16" name="Shape 116"/>
          <p:cNvCxnSpPr>
            <a:stCxn id="113" idx="2"/>
            <a:endCxn id="114" idx="0"/>
          </p:cNvCxnSpPr>
          <p:nvPr/>
        </p:nvCxnSpPr>
        <p:spPr>
          <a:xfrm>
            <a:off x="7603175" y="3438675"/>
            <a:ext cx="0" cy="5502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17" name="Shape 117"/>
          <p:cNvCxnSpPr>
            <a:stCxn id="114" idx="1"/>
            <a:endCxn id="112" idx="1"/>
          </p:cNvCxnSpPr>
          <p:nvPr/>
        </p:nvCxnSpPr>
        <p:spPr>
          <a:xfrm rot="10800000" flipH="1">
            <a:off x="6760175" y="1656375"/>
            <a:ext cx="600" cy="2743200"/>
          </a:xfrm>
          <a:prstGeom prst="curvedConnector3">
            <a:avLst>
              <a:gd name="adj1" fmla="val -70433333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18" name="Shape 118"/>
          <p:cNvSpPr/>
          <p:nvPr/>
        </p:nvSpPr>
        <p:spPr>
          <a:xfrm>
            <a:off x="6120850" y="2756175"/>
            <a:ext cx="423300" cy="423300"/>
          </a:xfrm>
          <a:prstGeom prst="mathMultiply">
            <a:avLst>
              <a:gd name="adj1" fmla="val 23520"/>
            </a:avLst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 txBox="1"/>
          <p:nvPr/>
        </p:nvSpPr>
        <p:spPr>
          <a:xfrm>
            <a:off x="7601075" y="1943900"/>
            <a:ext cx="690600" cy="55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600">
                <a:solidFill>
                  <a:srgbClr val="6AA84F"/>
                </a:solidFill>
              </a:rPr>
              <a:t>✔</a:t>
            </a:r>
          </a:p>
        </p:txBody>
      </p:sp>
      <p:sp>
        <p:nvSpPr>
          <p:cNvPr id="120" name="Shape 120"/>
          <p:cNvSpPr txBox="1"/>
          <p:nvPr/>
        </p:nvSpPr>
        <p:spPr>
          <a:xfrm>
            <a:off x="7601075" y="3315500"/>
            <a:ext cx="690600" cy="55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3600">
                <a:solidFill>
                  <a:srgbClr val="6AA84F"/>
                </a:solidFill>
              </a:rPr>
              <a:t>✔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String functions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11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Strings - Java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In java, String is a class, providing a set of useful functions.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-GB"/>
              <a:t>e.g.</a:t>
            </a:r>
          </a:p>
          <a:p>
            <a:pPr lvl="0" rtl="0">
              <a:spcBef>
                <a:spcPts val="0"/>
              </a:spcBef>
              <a:buNone/>
            </a:pP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String s = </a:t>
            </a:r>
            <a:r>
              <a:rPr lang="en-GB" sz="1400" b="1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“hello world”</a:t>
            </a: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System.out.println(s.length());		</a:t>
            </a:r>
            <a:r>
              <a:rPr lang="en-GB" sz="1400" b="1">
                <a:solidFill>
                  <a:srgbClr val="38761D"/>
                </a:solidFill>
              </a:rPr>
              <a:t>prints 11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System.out.println(s.charAt(1));		</a:t>
            </a:r>
            <a:r>
              <a:rPr lang="en-GB" sz="1400" b="1">
                <a:solidFill>
                  <a:srgbClr val="38761D"/>
                </a:solidFill>
              </a:rPr>
              <a:t>prints “e”</a:t>
            </a:r>
            <a:br>
              <a:rPr lang="en-GB" sz="1400" b="1">
                <a:solidFill>
                  <a:srgbClr val="38761D"/>
                </a:solidFill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String[] words = s.split(“ “);			</a:t>
            </a:r>
            <a:r>
              <a:rPr lang="en-GB" sz="1400" b="1">
                <a:solidFill>
                  <a:srgbClr val="38761D"/>
                </a:solidFill>
              </a:rPr>
              <a:t>returns { “hello”, “world” }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12</a:t>
            </a:fld>
            <a:endParaRPr lang="en-GB"/>
          </a:p>
        </p:txBody>
      </p:sp>
      <p:graphicFrame>
        <p:nvGraphicFramePr>
          <p:cNvPr id="134" name="Shape 134"/>
          <p:cNvGraphicFramePr/>
          <p:nvPr/>
        </p:nvGraphicFramePr>
        <p:xfrm>
          <a:off x="952500" y="1695450"/>
          <a:ext cx="7239000" cy="1188630"/>
        </p:xfrm>
        <a:graphic>
          <a:graphicData uri="http://schemas.openxmlformats.org/drawingml/2006/table">
            <a:tbl>
              <a:tblPr>
                <a:noFill/>
                <a:tableStyleId>{2F44BCDA-DA77-4BE8-BB27-CB00754FDA30}</a:tableStyleId>
              </a:tblPr>
              <a:tblGrid>
                <a:gridCol w="2862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6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int length()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returns the length of the string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char charAt(int i)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returns the character at position i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String[] split(String separator)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returns an array of substrings split by the separator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35" name="Shape 135"/>
          <p:cNvCxnSpPr/>
          <p:nvPr/>
        </p:nvCxnSpPr>
        <p:spPr>
          <a:xfrm rot="10800000">
            <a:off x="3923625" y="4029941"/>
            <a:ext cx="5619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6" name="Shape 136"/>
          <p:cNvCxnSpPr/>
          <p:nvPr/>
        </p:nvCxnSpPr>
        <p:spPr>
          <a:xfrm rot="10800000">
            <a:off x="3923625" y="4258541"/>
            <a:ext cx="5619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7" name="Shape 137"/>
          <p:cNvCxnSpPr/>
          <p:nvPr/>
        </p:nvCxnSpPr>
        <p:spPr>
          <a:xfrm rot="10800000">
            <a:off x="3923625" y="4487141"/>
            <a:ext cx="5619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Strings - Python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311700" y="1225224"/>
            <a:ext cx="8520600" cy="37614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28600" lvl="0" rtl="0">
              <a:spcBef>
                <a:spcPts val="0"/>
              </a:spcBef>
            </a:pPr>
            <a:endParaRPr lang="en-GB"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e.g.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Words = []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s = </a:t>
            </a:r>
            <a:r>
              <a:rPr lang="en-GB" sz="1400" b="1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“hello world”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len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(s))	        			</a:t>
            </a:r>
            <a:r>
              <a:rPr lang="en-GB" sz="1400" b="1" dirty="0">
                <a:solidFill>
                  <a:srgbClr val="38761D"/>
                </a:solidFill>
              </a:rPr>
              <a:t>prints 11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print(s[1])	 			</a:t>
            </a:r>
            <a:r>
              <a:rPr lang="en-GB" sz="1400" b="1" dirty="0">
                <a:solidFill>
                  <a:srgbClr val="38761D"/>
                </a:solidFill>
              </a:rPr>
              <a:t>prints “e”</a:t>
            </a:r>
            <a:br>
              <a:rPr lang="en-GB" sz="1400" b="1" dirty="0">
                <a:solidFill>
                  <a:srgbClr val="38761D"/>
                </a:solidFill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words =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s.split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()				</a:t>
            </a:r>
            <a:r>
              <a:rPr lang="en-GB" sz="1400" b="1" dirty="0">
                <a:solidFill>
                  <a:srgbClr val="38761D"/>
                </a:solidFill>
              </a:rPr>
              <a:t>returns [‘hello’, ‘world’]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13</a:t>
            </a:fld>
            <a:endParaRPr lang="en-GB"/>
          </a:p>
        </p:txBody>
      </p:sp>
      <p:graphicFrame>
        <p:nvGraphicFramePr>
          <p:cNvPr id="134" name="Shape 134"/>
          <p:cNvGraphicFramePr/>
          <p:nvPr>
            <p:extLst>
              <p:ext uri="{D42A27DB-BD31-4B8C-83A1-F6EECF244321}">
                <p14:modId xmlns:p14="http://schemas.microsoft.com/office/powerpoint/2010/main" val="395265189"/>
              </p:ext>
            </p:extLst>
          </p:nvPr>
        </p:nvGraphicFramePr>
        <p:xfrm>
          <a:off x="952500" y="1375824"/>
          <a:ext cx="7239000" cy="1828710"/>
        </p:xfrm>
        <a:graphic>
          <a:graphicData uri="http://schemas.openxmlformats.org/drawingml/2006/table">
            <a:tbl>
              <a:tblPr>
                <a:noFill/>
                <a:tableStyleId>{2F44BCDA-DA77-4BE8-BB27-CB00754FDA30}</a:tableStyleId>
              </a:tblPr>
              <a:tblGrid>
                <a:gridCol w="2862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6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027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 err="1"/>
                        <a:t>len</a:t>
                      </a:r>
                      <a:r>
                        <a:rPr lang="en-GB" dirty="0"/>
                        <a:t>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returns the length of the string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 err="1"/>
                        <a:t>varName</a:t>
                      </a:r>
                      <a:r>
                        <a:rPr lang="en-GB" dirty="0"/>
                        <a:t>[Index]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returns the character at position Index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split()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just" rtl="0">
                        <a:spcBef>
                          <a:spcPts val="0"/>
                        </a:spcBef>
                        <a:buNone/>
                      </a:pPr>
                      <a:r>
                        <a:rPr lang="en-GB" dirty="0">
                          <a:solidFill>
                            <a:schemeClr val="dk1"/>
                          </a:solidFill>
                        </a:rPr>
                        <a:t>returns a list of substrings split by the separator, if no separator is provided, it would separate words/characters with any number of space in between.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35" name="Shape 135"/>
          <p:cNvCxnSpPr/>
          <p:nvPr/>
        </p:nvCxnSpPr>
        <p:spPr>
          <a:xfrm rot="10800000">
            <a:off x="3923625" y="4029941"/>
            <a:ext cx="5619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6" name="Shape 136"/>
          <p:cNvCxnSpPr/>
          <p:nvPr/>
        </p:nvCxnSpPr>
        <p:spPr>
          <a:xfrm rot="10800000">
            <a:off x="3923625" y="4258541"/>
            <a:ext cx="5619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7" name="Shape 137"/>
          <p:cNvCxnSpPr/>
          <p:nvPr/>
        </p:nvCxnSpPr>
        <p:spPr>
          <a:xfrm rot="10800000">
            <a:off x="3923625" y="4487141"/>
            <a:ext cx="5619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none" w="lg" len="lg"/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1123787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“string loop” pattern - Java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/>
              <a:t>Goal</a:t>
            </a:r>
            <a:r>
              <a:rPr lang="en-GB" dirty="0"/>
              <a:t>: Loop over the characters in a string.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for (int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&lt; 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&lt;str&gt;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.length();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++) {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&lt;use character </a:t>
            </a:r>
            <a:r>
              <a:rPr lang="en-GB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str.charAt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)&gt;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GB" b="1" dirty="0"/>
              <a:t>Example</a:t>
            </a:r>
            <a:r>
              <a:rPr lang="en-GB" dirty="0"/>
              <a:t>:</a:t>
            </a:r>
            <a:br>
              <a:rPr lang="en-GB" dirty="0"/>
            </a:br>
            <a:r>
              <a:rPr lang="en-GB" dirty="0"/>
              <a:t>Count the number of l’s</a:t>
            </a:r>
            <a:br>
              <a:rPr lang="en-GB" dirty="0"/>
            </a:br>
            <a:r>
              <a:rPr lang="en-GB" dirty="0"/>
              <a:t>in the word “hello”.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144" name="Shape 1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14</a:t>
            </a:fld>
            <a:endParaRPr lang="en-GB"/>
          </a:p>
        </p:txBody>
      </p:sp>
      <p:sp>
        <p:nvSpPr>
          <p:cNvPr id="145" name="Shape 145"/>
          <p:cNvSpPr txBox="1"/>
          <p:nvPr/>
        </p:nvSpPr>
        <p:spPr>
          <a:xfrm>
            <a:off x="3567900" y="2886425"/>
            <a:ext cx="5415000" cy="212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String s = “hello”;</a:t>
            </a:r>
            <a:b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count = 0;</a:t>
            </a:r>
            <a:b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for (int i = 0; i &lt; s.length(); i++) {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if (s.charAt(i) == ‘l’)</a:t>
            </a:r>
            <a:b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count++;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System.out.println(“Number of l’s = “ + count);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“string loop” pattern - Python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/>
              <a:t>Goal</a:t>
            </a:r>
            <a:r>
              <a:rPr lang="en-GB" dirty="0"/>
              <a:t>: Loop over the characters in a string.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endParaRPr lang="en-GB" b="1" dirty="0"/>
          </a:p>
          <a:p>
            <a:pPr lvl="0" rtl="0">
              <a:spcBef>
                <a:spcPts val="0"/>
              </a:spcBef>
              <a:buNone/>
            </a:pPr>
            <a:r>
              <a:rPr lang="en-GB" b="1" dirty="0"/>
              <a:t>Example</a:t>
            </a:r>
            <a:r>
              <a:rPr lang="en-GB" dirty="0"/>
              <a:t>:</a:t>
            </a:r>
            <a:br>
              <a:rPr lang="en-GB" dirty="0"/>
            </a:br>
            <a:r>
              <a:rPr lang="en-GB" dirty="0"/>
              <a:t>Count the number of l’s</a:t>
            </a:r>
            <a:br>
              <a:rPr lang="en-GB" dirty="0"/>
            </a:br>
            <a:r>
              <a:rPr lang="en-GB" dirty="0"/>
              <a:t>in the word “hello”.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144" name="Shape 1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15</a:t>
            </a:fld>
            <a:endParaRPr lang="en-GB"/>
          </a:p>
        </p:txBody>
      </p:sp>
      <p:sp>
        <p:nvSpPr>
          <p:cNvPr id="145" name="Shape 145"/>
          <p:cNvSpPr txBox="1"/>
          <p:nvPr/>
        </p:nvSpPr>
        <p:spPr>
          <a:xfrm>
            <a:off x="3331807" y="3014100"/>
            <a:ext cx="5415000" cy="212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 = 'hello'</a:t>
            </a:r>
          </a:p>
          <a:p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count=0</a:t>
            </a:r>
          </a:p>
          <a:p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 s:</a:t>
            </a:r>
          </a:p>
          <a:p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</a:t>
            </a:r>
            <a:r>
              <a:rPr lang="en-US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'l':</a:t>
            </a:r>
          </a:p>
          <a:p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count=count+1</a:t>
            </a:r>
          </a:p>
          <a:p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print('Number of ls = ', count)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2AC0AC6-EFF6-28FC-1C30-0D22B6F54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475510"/>
              </p:ext>
            </p:extLst>
          </p:nvPr>
        </p:nvGraphicFramePr>
        <p:xfrm>
          <a:off x="998144" y="1740449"/>
          <a:ext cx="8521700" cy="831301"/>
        </p:xfrm>
        <a:graphic>
          <a:graphicData uri="http://schemas.openxmlformats.org/drawingml/2006/table">
            <a:tbl>
              <a:tblPr firstRow="1" firstCol="1" bandRow="1">
                <a:tableStyleId>{2F44BCDA-DA77-4BE8-BB27-CB00754FDA30}</a:tableStyleId>
              </a:tblPr>
              <a:tblGrid>
                <a:gridCol w="8521700">
                  <a:extLst>
                    <a:ext uri="{9D8B030D-6E8A-4147-A177-3AD203B41FA5}">
                      <a16:colId xmlns:a16="http://schemas.microsoft.com/office/drawing/2014/main" val="1317745361"/>
                    </a:ext>
                  </a:extLst>
                </a:gridCol>
              </a:tblGrid>
              <a:tr h="831301"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AU" sz="1800" kern="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for </a:t>
                      </a:r>
                      <a:r>
                        <a:rPr lang="en-AU" sz="1800" kern="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en-AU" sz="1800" kern="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in </a:t>
                      </a:r>
                      <a:r>
                        <a:rPr lang="en-AU" sz="1800" kern="0" dirty="0">
                          <a:solidFill>
                            <a:srgbClr val="3131FF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&lt;str&gt;:</a:t>
                      </a:r>
                      <a:endParaRPr lang="en-IN" sz="1800" kern="100" dirty="0">
                        <a:solidFill>
                          <a:srgbClr val="3131FF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AU" sz="1800" kern="0" dirty="0">
                          <a:solidFill>
                            <a:srgbClr val="3131FF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       &lt;use character </a:t>
                      </a:r>
                      <a:r>
                        <a:rPr lang="en-AU" sz="1800" kern="0" dirty="0" err="1">
                          <a:solidFill>
                            <a:srgbClr val="3131FF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en-AU" sz="1800" kern="0" dirty="0">
                          <a:solidFill>
                            <a:srgbClr val="3131FF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</a:t>
                      </a:r>
                      <a:endParaRPr lang="en-IN" sz="1800" kern="100" dirty="0">
                        <a:solidFill>
                          <a:srgbClr val="3131FF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15636" marR="15636" marT="15636" marB="15636" anchor="ctr">
                    <a:lnL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136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242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“for-each” loop - Java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Create a array of values</a:t>
            </a:r>
            <a:br>
              <a:rPr lang="en-GB" dirty="0"/>
            </a:br>
            <a:r>
              <a:rPr lang="en-GB" dirty="0"/>
              <a:t>	String[] array = { “car”, “truck”, “bus”, “van” };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These two code fragments </a:t>
            </a:r>
            <a:r>
              <a:rPr lang="en-GB" b="1" dirty="0">
                <a:solidFill>
                  <a:srgbClr val="0000FF"/>
                </a:solidFill>
              </a:rPr>
              <a:t>do the same thing</a:t>
            </a:r>
            <a:r>
              <a:rPr lang="en-GB" dirty="0"/>
              <a:t>: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	for (int </a:t>
            </a:r>
            <a:r>
              <a:rPr lang="en-GB" dirty="0" err="1"/>
              <a:t>i</a:t>
            </a:r>
            <a:r>
              <a:rPr lang="en-GB" dirty="0"/>
              <a:t> = 0; </a:t>
            </a:r>
            <a:r>
              <a:rPr lang="en-GB" dirty="0" err="1"/>
              <a:t>i</a:t>
            </a:r>
            <a:r>
              <a:rPr lang="en-GB" dirty="0"/>
              <a:t> &lt; </a:t>
            </a:r>
            <a:r>
              <a:rPr lang="en-GB" dirty="0" err="1"/>
              <a:t>array.length</a:t>
            </a:r>
            <a:r>
              <a:rPr lang="en-GB" dirty="0"/>
              <a:t>; </a:t>
            </a:r>
            <a:r>
              <a:rPr lang="en-GB" dirty="0" err="1"/>
              <a:t>i</a:t>
            </a:r>
            <a:r>
              <a:rPr lang="en-GB" dirty="0"/>
              <a:t>++)				</a:t>
            </a:r>
            <a:r>
              <a:rPr lang="en-GB" sz="1400" b="1" dirty="0"/>
              <a:t>Array loop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System.out.println</a:t>
            </a:r>
            <a:r>
              <a:rPr lang="en-GB" dirty="0"/>
              <a:t>(array[</a:t>
            </a:r>
            <a:r>
              <a:rPr lang="en-GB" dirty="0" err="1"/>
              <a:t>i</a:t>
            </a:r>
            <a:r>
              <a:rPr lang="en-GB" dirty="0"/>
              <a:t>]);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FF9900"/>
                </a:solidFill>
              </a:rPr>
              <a:t>for</a:t>
            </a:r>
            <a:r>
              <a:rPr lang="en-GB" dirty="0"/>
              <a:t> (</a:t>
            </a:r>
            <a:r>
              <a:rPr lang="en-GB" dirty="0">
                <a:solidFill>
                  <a:srgbClr val="0000FF"/>
                </a:solidFill>
              </a:rPr>
              <a:t>String word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:</a:t>
            </a:r>
            <a:r>
              <a:rPr lang="en-GB" dirty="0"/>
              <a:t> </a:t>
            </a:r>
            <a:r>
              <a:rPr lang="en-GB" dirty="0">
                <a:solidFill>
                  <a:srgbClr val="38761D"/>
                </a:solidFill>
              </a:rPr>
              <a:t>array</a:t>
            </a:r>
            <a:r>
              <a:rPr lang="en-GB" dirty="0"/>
              <a:t>)						</a:t>
            </a:r>
            <a:r>
              <a:rPr lang="en-GB" sz="1400" b="1" dirty="0"/>
              <a:t>For-each loop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System.out.println</a:t>
            </a:r>
            <a:r>
              <a:rPr lang="en-GB" dirty="0"/>
              <a:t>(word);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 dirty="0"/>
              <a:t>Read</a:t>
            </a:r>
            <a:r>
              <a:rPr lang="en-GB" dirty="0"/>
              <a:t>: </a:t>
            </a:r>
            <a:r>
              <a:rPr lang="en-GB" b="1" dirty="0">
                <a:solidFill>
                  <a:srgbClr val="FF9900"/>
                </a:solidFill>
              </a:rPr>
              <a:t>For</a:t>
            </a:r>
            <a:r>
              <a:rPr lang="en-GB" dirty="0"/>
              <a:t> </a:t>
            </a:r>
            <a:r>
              <a:rPr lang="en-GB" dirty="0">
                <a:solidFill>
                  <a:srgbClr val="0000FF"/>
                </a:solidFill>
              </a:rPr>
              <a:t>each word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in</a:t>
            </a:r>
            <a:r>
              <a:rPr lang="en-GB" dirty="0"/>
              <a:t> </a:t>
            </a:r>
            <a:r>
              <a:rPr lang="en-GB" dirty="0">
                <a:solidFill>
                  <a:srgbClr val="38761D"/>
                </a:solidFill>
              </a:rPr>
              <a:t>array</a:t>
            </a:r>
            <a:r>
              <a:rPr lang="en-GB" dirty="0"/>
              <a:t>, print that word.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16</a:t>
            </a:fld>
            <a:endParaRPr lang="en-GB"/>
          </a:p>
        </p:txBody>
      </p:sp>
      <p:cxnSp>
        <p:nvCxnSpPr>
          <p:cNvPr id="153" name="Shape 153"/>
          <p:cNvCxnSpPr/>
          <p:nvPr/>
        </p:nvCxnSpPr>
        <p:spPr>
          <a:xfrm rot="10800000">
            <a:off x="4777325" y="2821017"/>
            <a:ext cx="10809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54" name="Shape 154"/>
          <p:cNvCxnSpPr/>
          <p:nvPr/>
        </p:nvCxnSpPr>
        <p:spPr>
          <a:xfrm rot="10800000">
            <a:off x="4777325" y="3648408"/>
            <a:ext cx="10809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“for-each” loop - Python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311699" y="1225225"/>
            <a:ext cx="8520599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-GB" dirty="0"/>
              <a:t>Create a list of values</a:t>
            </a:r>
            <a:br>
              <a:rPr lang="en-GB" dirty="0"/>
            </a:br>
            <a:r>
              <a:rPr lang="en-GB" dirty="0"/>
              <a:t>	</a:t>
            </a:r>
            <a:r>
              <a:rPr lang="en-US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['</a:t>
            </a:r>
            <a:r>
              <a:rPr lang="en-US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car','truck','bus','van</a:t>
            </a:r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This code fragment </a:t>
            </a:r>
            <a:r>
              <a:rPr lang="en-GB" b="1" dirty="0">
                <a:solidFill>
                  <a:srgbClr val="0000FF"/>
                </a:solidFill>
              </a:rPr>
              <a:t>do the similar to that of “foreach loop” </a:t>
            </a:r>
            <a:r>
              <a:rPr lang="en-GB" dirty="0"/>
              <a:t>: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						</a:t>
            </a:r>
            <a:br>
              <a:rPr lang="en-GB" dirty="0"/>
            </a:br>
            <a:r>
              <a:rPr lang="en-GB" dirty="0"/>
              <a:t>		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	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17</a:t>
            </a:fld>
            <a:endParaRPr lang="en-GB"/>
          </a:p>
        </p:txBody>
      </p:sp>
      <p:cxnSp>
        <p:nvCxnSpPr>
          <p:cNvPr id="153" name="Shape 153"/>
          <p:cNvCxnSpPr/>
          <p:nvPr/>
        </p:nvCxnSpPr>
        <p:spPr>
          <a:xfrm rot="10800000">
            <a:off x="4777325" y="2821017"/>
            <a:ext cx="10809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776BD7C-19D4-FB15-6F4E-B017FAFECF12}"/>
              </a:ext>
            </a:extLst>
          </p:cNvPr>
          <p:cNvSpPr txBox="1"/>
          <p:nvPr/>
        </p:nvSpPr>
        <p:spPr>
          <a:xfrm>
            <a:off x="1206480" y="2649938"/>
            <a:ext cx="762582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600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sz="1600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en-US" sz="16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)):               </a:t>
            </a:r>
          </a:p>
          <a:p>
            <a:r>
              <a:rPr lang="en-US" sz="16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print(</a:t>
            </a:r>
            <a:r>
              <a:rPr lang="en-US" sz="1600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en-US" sz="16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endParaRPr lang="en-US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</a:p>
          <a:p>
            <a:endParaRPr lang="en-US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b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	</a:t>
            </a:r>
            <a:endParaRPr lang="en-US" b="1" dirty="0">
              <a:solidFill>
                <a:schemeClr val="dk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2" name="Shape 153">
            <a:extLst>
              <a:ext uri="{FF2B5EF4-FFF2-40B4-BE49-F238E27FC236}">
                <a16:creationId xmlns:a16="http://schemas.microsoft.com/office/drawing/2014/main" id="{81611396-9A05-7CEA-142F-6937FF4C7073}"/>
              </a:ext>
            </a:extLst>
          </p:cNvPr>
          <p:cNvCxnSpPr/>
          <p:nvPr/>
        </p:nvCxnSpPr>
        <p:spPr>
          <a:xfrm rot="10800000">
            <a:off x="3792688" y="4022989"/>
            <a:ext cx="10809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4" name="Shape 151">
            <a:extLst>
              <a:ext uri="{FF2B5EF4-FFF2-40B4-BE49-F238E27FC236}">
                <a16:creationId xmlns:a16="http://schemas.microsoft.com/office/drawing/2014/main" id="{A137EAF7-63F3-E6D3-CA00-7645D95C2B20}"/>
              </a:ext>
            </a:extLst>
          </p:cNvPr>
          <p:cNvSpPr txBox="1">
            <a:spLocks/>
          </p:cNvSpPr>
          <p:nvPr/>
        </p:nvSpPr>
        <p:spPr>
          <a:xfrm>
            <a:off x="4873588" y="3741386"/>
            <a:ext cx="3896701" cy="7664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algn="just"/>
            <a:r>
              <a:rPr lang="en-US" sz="1100" dirty="0">
                <a:solidFill>
                  <a:schemeClr val="dk1"/>
                </a:solidFill>
                <a:latin typeface="+mn-lt"/>
                <a:ea typeface="Open Sans"/>
                <a:cs typeface="Open Sans"/>
                <a:sym typeface="Open Sans"/>
              </a:rPr>
              <a:t>looping through list elements directly </a:t>
            </a:r>
            <a:r>
              <a:rPr lang="en-US" sz="1100" dirty="0">
                <a:solidFill>
                  <a:schemeClr val="dk1"/>
                </a:solidFill>
                <a:latin typeface="+mn-lt"/>
                <a:ea typeface="Open Sans"/>
                <a:cs typeface="Open Sans"/>
              </a:rPr>
              <a:t>this is a better way to loop when index is not required </a:t>
            </a:r>
          </a:p>
        </p:txBody>
      </p:sp>
      <p:sp>
        <p:nvSpPr>
          <p:cNvPr id="5" name="Shape 151">
            <a:extLst>
              <a:ext uri="{FF2B5EF4-FFF2-40B4-BE49-F238E27FC236}">
                <a16:creationId xmlns:a16="http://schemas.microsoft.com/office/drawing/2014/main" id="{17BF6220-B7CE-2703-C0E0-37DBE20527F0}"/>
              </a:ext>
            </a:extLst>
          </p:cNvPr>
          <p:cNvSpPr txBox="1">
            <a:spLocks/>
          </p:cNvSpPr>
          <p:nvPr/>
        </p:nvSpPr>
        <p:spPr>
          <a:xfrm>
            <a:off x="5858226" y="2645815"/>
            <a:ext cx="2912064" cy="7664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algn="just"/>
            <a:r>
              <a:rPr lang="en-GB" sz="1100" dirty="0">
                <a:latin typeface="+mn-lt"/>
              </a:rPr>
              <a:t>looping through list using index, this is useful when the index needs to be used</a:t>
            </a:r>
            <a:endParaRPr lang="en-US" sz="1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7068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Looping over words in a string using “split” - Java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/>
              <a:t>Program</a:t>
            </a:r>
            <a:r>
              <a:rPr lang="en-GB"/>
              <a:t>: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String sentence = “Eat your vegetables”;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for (String word : sentence.split(“ “))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	System.out.println(“Next word = “ + word);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/>
              <a:t>Output</a:t>
            </a:r>
            <a:r>
              <a:rPr lang="en-GB"/>
              <a:t>: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Next word = Eat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Next word = your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Next word = vegetables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18</a:t>
            </a:fld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311700" y="309934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4000" dirty="0"/>
              <a:t>Looping over words in a string using “split” - Python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/>
              <a:t>Program</a:t>
            </a:r>
            <a:r>
              <a:rPr lang="en-GB" dirty="0"/>
              <a:t>: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sentence = 'Eat your vegetables'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 word in </a:t>
            </a:r>
            <a:r>
              <a:rPr lang="en-US" sz="1400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sentence.split</a:t>
            </a: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print('Next word = ', word)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 dirty="0"/>
              <a:t>Output</a:t>
            </a:r>
            <a:r>
              <a:rPr lang="en-GB" dirty="0"/>
              <a:t>: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Next word = Eat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Next word = your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Next word = vegetables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19</a:t>
            </a:fld>
            <a:endParaRPr lang="en-GB"/>
          </a:p>
        </p:txBody>
      </p:sp>
      <p:sp>
        <p:nvSpPr>
          <p:cNvPr id="2" name="Shape 151">
            <a:extLst>
              <a:ext uri="{FF2B5EF4-FFF2-40B4-BE49-F238E27FC236}">
                <a16:creationId xmlns:a16="http://schemas.microsoft.com/office/drawing/2014/main" id="{018F5C21-6715-5463-7582-0589E76AEE72}"/>
              </a:ext>
            </a:extLst>
          </p:cNvPr>
          <p:cNvSpPr txBox="1">
            <a:spLocks/>
          </p:cNvSpPr>
          <p:nvPr/>
        </p:nvSpPr>
        <p:spPr>
          <a:xfrm>
            <a:off x="4412974" y="1752582"/>
            <a:ext cx="4059483" cy="170623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algn="just"/>
            <a:r>
              <a:rPr lang="en-US" sz="1100" dirty="0">
                <a:solidFill>
                  <a:schemeClr val="tx1"/>
                </a:solidFill>
                <a:latin typeface="+mn-lt"/>
                <a:cs typeface="Courier New" panose="02070309020205020404" pitchFamily="49" charset="0"/>
              </a:rPr>
              <a:t>D</a:t>
            </a:r>
            <a:r>
              <a:rPr lang="en-US" sz="1100" b="0" dirty="0">
                <a:solidFill>
                  <a:schemeClr val="tx1"/>
                </a:solidFill>
                <a:effectLst/>
                <a:latin typeface="+mn-lt"/>
                <a:cs typeface="Courier New" panose="02070309020205020404" pitchFamily="49" charset="0"/>
              </a:rPr>
              <a:t>o not specify delimiter/separator if it is just space(s) (any amount of space). </a:t>
            </a:r>
          </a:p>
          <a:p>
            <a:pPr algn="just"/>
            <a:r>
              <a:rPr lang="en-US" sz="1100" b="0" dirty="0">
                <a:solidFill>
                  <a:schemeClr val="tx1"/>
                </a:solidFill>
                <a:effectLst/>
                <a:latin typeface="+mn-lt"/>
                <a:cs typeface="Courier New" panose="02070309020205020404" pitchFamily="49" charset="0"/>
              </a:rPr>
              <a:t>If you need to split with definitive number of space(s), please specify delimiter/separator.</a:t>
            </a:r>
          </a:p>
          <a:p>
            <a:pPr algn="just"/>
            <a:r>
              <a:rPr lang="en-US" sz="1100" dirty="0">
                <a:solidFill>
                  <a:schemeClr val="tx1"/>
                </a:solidFill>
                <a:latin typeface="+mn-lt"/>
                <a:cs typeface="Courier New" panose="02070309020205020404" pitchFamily="49" charset="0"/>
              </a:rPr>
              <a:t>If you have a specific separator like ‘,’ or ‘|’ or ‘.’ or anything else, please specify delimiter/separator.</a:t>
            </a:r>
            <a:endParaRPr lang="en-US" sz="1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14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This week...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Methods: functions vs procedures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String functions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Process: break it down, build it up.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Split by one or more spaces - Java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If you have a string with extra spaces between words: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String sentence = “Eat     your  vegetables”;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Use the regular expression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“ +”</a:t>
            </a:r>
            <a:r>
              <a:rPr lang="en-GB" dirty="0"/>
              <a:t> as the separator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for (String word : </a:t>
            </a:r>
            <a:r>
              <a:rPr lang="en-GB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sentence.split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(“ +“)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(“Next word = “ + word);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 dirty="0"/>
              <a:t>Output</a:t>
            </a:r>
            <a:r>
              <a:rPr lang="en-GB" dirty="0"/>
              <a:t>: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Next word = Eat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Next word = your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Next word = vegetables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20</a:t>
            </a:fld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Split by one or more spaces - Python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311700" y="1147225"/>
            <a:ext cx="8757872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If you have a string with extra spaces between words: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sentence = ‘Eat     your  vegetables’</a:t>
            </a:r>
          </a:p>
          <a:p>
            <a:pPr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for word in </a:t>
            </a:r>
            <a:r>
              <a:rPr lang="en-US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sentence.split</a:t>
            </a:r>
            <a:r>
              <a:rPr lang="en-US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		print('Next word = ', word)</a:t>
            </a:r>
          </a:p>
          <a:p>
            <a:pPr>
              <a:spcAft>
                <a:spcPts val="0"/>
              </a:spcAft>
            </a:pPr>
            <a:endParaRPr lang="en-US" dirty="0"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Note: Python split method considers any whitespace as the separator/delimiter when a separator is not specified.</a:t>
            </a:r>
            <a:endParaRPr lang="en-US" dirty="0"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lang="en-GB" b="1" dirty="0"/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Output</a:t>
            </a:r>
            <a:r>
              <a:rPr lang="en-GB" dirty="0"/>
              <a:t>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Next word = Eat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Next word = your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Next word = vegetables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084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More String functions... - Java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br>
              <a:rPr lang="en-GB" sz="1400"/>
            </a:br>
            <a:r>
              <a:rPr lang="en-GB" sz="1400"/>
              <a:t>For more, see the documentation: https://docs.oracle.com/javase/7/docs/api/java/lang/String.html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22</a:t>
            </a:fld>
            <a:endParaRPr lang="en-GB"/>
          </a:p>
        </p:txBody>
      </p:sp>
      <p:graphicFrame>
        <p:nvGraphicFramePr>
          <p:cNvPr id="176" name="Shape 176"/>
          <p:cNvGraphicFramePr/>
          <p:nvPr/>
        </p:nvGraphicFramePr>
        <p:xfrm>
          <a:off x="546650" y="1162050"/>
          <a:ext cx="8044250" cy="3169680"/>
        </p:xfrm>
        <a:graphic>
          <a:graphicData uri="http://schemas.openxmlformats.org/drawingml/2006/table">
            <a:tbl>
              <a:tblPr>
                <a:noFill/>
                <a:tableStyleId>{2F44BCDA-DA77-4BE8-BB27-CB00754FDA30}</a:tableStyleId>
              </a:tblPr>
              <a:tblGrid>
                <a:gridCol w="4022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boolean contains(String s)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does this string contain s?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int indexOf(String s)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returns the position where s is found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boolean startsWith(String s)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does this string start with s?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boolean endsWith(String s)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does this string end with s?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boolean equals(String s)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does this string equal s?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String substring(start, end)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returns a substring from start to end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String toUpperCase() / String toLowerCase()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returns the string in upper/lower case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String trim()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returns the string without leading/trailing spaces.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028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311700" y="86684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More String functions... - Python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311700" y="917984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br>
              <a:rPr lang="en-GB" sz="1400" dirty="0"/>
            </a:br>
            <a:endParaRPr lang="en-GB" sz="1400" dirty="0"/>
          </a:p>
          <a:p>
            <a:pPr lvl="0" rtl="0">
              <a:spcBef>
                <a:spcPts val="0"/>
              </a:spcBef>
              <a:buNone/>
            </a:pPr>
            <a:r>
              <a:rPr lang="en-GB" sz="1400" dirty="0"/>
              <a:t>For more, see the documentation: https://docs.python.org/3/library/string.html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23</a:t>
            </a:fld>
            <a:endParaRPr lang="en-GB"/>
          </a:p>
        </p:txBody>
      </p:sp>
      <p:graphicFrame>
        <p:nvGraphicFramePr>
          <p:cNvPr id="176" name="Shape 176"/>
          <p:cNvGraphicFramePr/>
          <p:nvPr>
            <p:extLst>
              <p:ext uri="{D42A27DB-BD31-4B8C-83A1-F6EECF244321}">
                <p14:modId xmlns:p14="http://schemas.microsoft.com/office/powerpoint/2010/main" val="40958549"/>
              </p:ext>
            </p:extLst>
          </p:nvPr>
        </p:nvGraphicFramePr>
        <p:xfrm>
          <a:off x="428207" y="883966"/>
          <a:ext cx="8044250" cy="3779250"/>
        </p:xfrm>
        <a:graphic>
          <a:graphicData uri="http://schemas.openxmlformats.org/drawingml/2006/table">
            <a:tbl>
              <a:tblPr>
                <a:noFill/>
                <a:tableStyleId>{2F44BCDA-DA77-4BE8-BB27-CB00754FDA30}</a:tableStyleId>
              </a:tblPr>
              <a:tblGrid>
                <a:gridCol w="4022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“find” or use “in” operator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does this string contain s?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>
                          <a:solidFill>
                            <a:schemeClr val="dk1"/>
                          </a:solidFill>
                        </a:rPr>
                        <a:t>index()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returns the position where s is found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 err="1"/>
                        <a:t>startswith</a:t>
                      </a:r>
                      <a:r>
                        <a:rPr lang="en-GB" dirty="0"/>
                        <a:t>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does this string start with s?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 err="1"/>
                        <a:t>endswith</a:t>
                      </a:r>
                      <a:r>
                        <a:rPr lang="en-GB" dirty="0"/>
                        <a:t>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does this string end with s?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“==“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does this string equal s?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“in”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returns a substring from start to end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upper() / lower()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returns the string in upper/lower case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strip()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returns the string without leading/trailing spaces.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 err="1"/>
                        <a:t>lstrip</a:t>
                      </a:r>
                      <a:r>
                        <a:rPr lang="en-GB" dirty="0"/>
                        <a:t>() , </a:t>
                      </a:r>
                      <a:r>
                        <a:rPr lang="en-GB" dirty="0" err="1"/>
                        <a:t>rstrip</a:t>
                      </a:r>
                      <a:r>
                        <a:rPr lang="en-GB" dirty="0"/>
                        <a:t>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returns the string without leading, trailing spaces respectively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2173738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Functional patterns</a:t>
            </a:r>
          </a:p>
        </p:txBody>
      </p:sp>
      <p:sp>
        <p:nvSpPr>
          <p:cNvPr id="182" name="Shape 18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24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When to use a function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000">
                <a:latin typeface="Arial"/>
                <a:ea typeface="Arial"/>
                <a:cs typeface="Arial"/>
                <a:sym typeface="Arial"/>
              </a:rPr>
              <a:t>If it produces a value, make it a function.</a:t>
            </a: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25</a:t>
            </a:fld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Read functions</a:t>
            </a: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The read pattern returns a value, so it is a function.</a:t>
            </a:r>
            <a:br>
              <a:rPr lang="en-GB"/>
            </a:br>
            <a:r>
              <a:rPr lang="en-GB"/>
              <a:t>The name has the form read&lt;X&gt;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readAge</a:t>
            </a: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b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System.out.print(“Age: “);</a:t>
            </a:r>
            <a:b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return In.nextInt();</a:t>
            </a:r>
            <a:b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readName</a:t>
            </a: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b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System.out.print(“Name: “);</a:t>
            </a:r>
            <a:b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return In.nextLine();</a:t>
            </a:r>
            <a:b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196" name="Shape 19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26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4B3E347-F63F-61E9-B5A6-3BA70C532F18}"/>
              </a:ext>
            </a:extLst>
          </p:cNvPr>
          <p:cNvSpPr/>
          <p:nvPr/>
        </p:nvSpPr>
        <p:spPr>
          <a:xfrm>
            <a:off x="5273180" y="3691681"/>
            <a:ext cx="3747977" cy="10742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dirty="0">
                <a:solidFill>
                  <a:schemeClr val="tx1"/>
                </a:solidFill>
              </a:rPr>
              <a:t>Python already has ‘input()’ function to get user input, hence, this is not required in python. However, type casting is required.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The “old” read loop pattern</a:t>
            </a:r>
          </a:p>
        </p:txBody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/>
              <a:t>Specification</a:t>
            </a:r>
            <a:r>
              <a:rPr lang="en-GB"/>
              <a:t>: Read and ages until the user enters -1. 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System.out.print(“Age: “);</a:t>
            </a:r>
            <a:b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int age = In.nextInt();</a:t>
            </a:r>
            <a:b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while (age != -1) {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&lt;use age&gt;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	System.out.print(“Age: “);</a:t>
            </a:r>
            <a:b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	age = In.nextInt();</a:t>
            </a:r>
            <a:b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  <a:buNone/>
            </a:pPr>
            <a:r>
              <a:rPr lang="en-GB" b="1"/>
              <a:t>Problem</a:t>
            </a:r>
            <a:r>
              <a:rPr lang="en-GB"/>
              <a:t>: There is </a:t>
            </a:r>
            <a:r>
              <a:rPr lang="en-GB">
                <a:solidFill>
                  <a:srgbClr val="FF0000"/>
                </a:solidFill>
              </a:rPr>
              <a:t>repeated code</a:t>
            </a:r>
            <a:r>
              <a:rPr lang="en-GB"/>
              <a:t>.</a:t>
            </a:r>
            <a:br>
              <a:rPr lang="en-GB"/>
            </a:br>
            <a:r>
              <a:rPr lang="en-GB"/>
              <a:t>		   Don’t repeat code. Put it in a method.</a:t>
            </a:r>
          </a:p>
        </p:txBody>
      </p:sp>
      <p:sp>
        <p:nvSpPr>
          <p:cNvPr id="203" name="Shape 20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27</a:t>
            </a:fld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Read loop with read functions</a:t>
            </a:r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28</a:t>
            </a:fld>
            <a:endParaRPr lang="en-GB"/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age = </a:t>
            </a:r>
            <a: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readAge();</a:t>
            </a:r>
            <a:b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while (age != -1) {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&lt;use age&gt;</a:t>
            </a:r>
            <a:b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age = </a:t>
            </a:r>
            <a: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readAge();</a:t>
            </a:r>
            <a:b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int readAge() {</a:t>
            </a:r>
            <a:b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	System.out.print(“Age: “);</a:t>
            </a:r>
            <a:b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	return In.nextInt();</a:t>
            </a:r>
            <a:b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/>
              <a:t>Problem</a:t>
            </a:r>
            <a:r>
              <a:rPr lang="en-GB"/>
              <a:t>: There is still </a:t>
            </a:r>
            <a:r>
              <a:rPr lang="en-GB">
                <a:solidFill>
                  <a:srgbClr val="000000"/>
                </a:solidFill>
              </a:rPr>
              <a:t>repeated code</a:t>
            </a:r>
            <a:r>
              <a:rPr lang="en-GB"/>
              <a:t>: age = readAge();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Merged read loop</a:t>
            </a:r>
          </a:p>
        </p:txBody>
      </p:sp>
      <p:sp>
        <p:nvSpPr>
          <p:cNvPr id="216" name="Shape 21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29</a:t>
            </a:fld>
            <a:endParaRPr lang="en-GB"/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age;</a:t>
            </a:r>
            <a:b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while (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(age = </a:t>
            </a:r>
            <a:r>
              <a:rPr lang="en-GB" sz="1400" b="1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readAge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()) != -1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&lt;use age&gt;</a:t>
            </a:r>
            <a:b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lang="en-GB" sz="14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readAge</a:t>
            </a:r>
            <a: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b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</a:t>
            </a:r>
            <a: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(“Age: “);</a:t>
            </a:r>
            <a:b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return </a:t>
            </a:r>
            <a:r>
              <a:rPr lang="en-GB" sz="14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In.nextInt</a:t>
            </a:r>
            <a: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b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 dirty="0"/>
              <a:t>Key</a:t>
            </a:r>
            <a:r>
              <a:rPr lang="en-GB" dirty="0"/>
              <a:t>: call </a:t>
            </a:r>
            <a:r>
              <a:rPr lang="en-GB" dirty="0" err="1"/>
              <a:t>readAge</a:t>
            </a:r>
            <a:r>
              <a:rPr lang="en-GB" dirty="0"/>
              <a:t>() inside the while condition.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i="1" dirty="0"/>
              <a:t>Exercise: can you make this into a pattern?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FB107AE-4DF5-AAE9-D46B-8DD4611D5853}"/>
              </a:ext>
            </a:extLst>
          </p:cNvPr>
          <p:cNvSpPr/>
          <p:nvPr/>
        </p:nvSpPr>
        <p:spPr>
          <a:xfrm>
            <a:off x="5273180" y="3691681"/>
            <a:ext cx="3747977" cy="10742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Taking user input as a part of condition expression of while loop is not possible in python.</a:t>
            </a:r>
          </a:p>
        </p:txBody>
      </p:sp>
      <p:pic>
        <p:nvPicPr>
          <p:cNvPr id="4" name="Graphic 3" descr="Information with solid fill">
            <a:extLst>
              <a:ext uri="{FF2B5EF4-FFF2-40B4-BE49-F238E27FC236}">
                <a16:creationId xmlns:a16="http://schemas.microsoft.com/office/drawing/2014/main" id="{ECD3722C-AD78-9CD1-7161-C192BCA877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73180" y="3824588"/>
            <a:ext cx="366824" cy="3668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Methods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3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Merged read loop</a:t>
            </a:r>
          </a:p>
        </p:txBody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Whenever you need a read loop, always use the </a:t>
            </a:r>
            <a:r>
              <a:rPr lang="en-GB" b="1" dirty="0"/>
              <a:t>merged</a:t>
            </a:r>
            <a:r>
              <a:rPr lang="en-GB" dirty="0"/>
              <a:t> read loop.</a:t>
            </a:r>
            <a:br>
              <a:rPr lang="en-GB" dirty="0"/>
            </a:br>
            <a:endParaRPr lang="en-GB" dirty="0"/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Example: reading characters:</a:t>
            </a:r>
            <a:br>
              <a:rPr lang="en-GB" dirty="0"/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char c;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while ((c =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readChar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()) 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!=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‘.’)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&lt;use c&gt;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22860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Example: reading strings:</a:t>
            </a:r>
            <a:br>
              <a:rPr lang="en-GB" dirty="0"/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String s;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while (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!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(s =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readString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())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.equals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(“end”))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&lt;use s&gt;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30</a:t>
            </a:fld>
            <a:endParaRPr lang="en-GB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The “any” pattern - Java</a:t>
            </a:r>
          </a:p>
        </p:txBody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311700" y="10728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/>
              <a:t>Goal</a:t>
            </a:r>
            <a:r>
              <a:rPr lang="en-GB" dirty="0"/>
              <a:t>: Determine if any item in a collection passes &lt;test&gt;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&lt;for each item&gt;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if (&lt;item passes test&gt;)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	return true;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return false;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 dirty="0"/>
              <a:t>Example</a:t>
            </a:r>
            <a:r>
              <a:rPr lang="en-GB" dirty="0"/>
              <a:t>: Test if any number in an array is negative: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anyNegative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(int[] array)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for (int item : array)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		if (item &lt; 0)</a:t>
            </a:r>
            <a:b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			return true;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return false;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31</a:t>
            </a:fld>
            <a:endParaRPr lang="en-GB"/>
          </a:p>
        </p:txBody>
      </p:sp>
      <p:sp>
        <p:nvSpPr>
          <p:cNvPr id="232" name="Shape 232"/>
          <p:cNvSpPr txBox="1"/>
          <p:nvPr/>
        </p:nvSpPr>
        <p:spPr>
          <a:xfrm>
            <a:off x="5069200" y="3415500"/>
            <a:ext cx="2561700" cy="11673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b="1">
                <a:latin typeface="Open Sans"/>
                <a:ea typeface="Open Sans"/>
                <a:cs typeface="Open Sans"/>
                <a:sym typeface="Open Sans"/>
              </a:rPr>
              <a:t>Key idea</a:t>
            </a: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:</a:t>
            </a:r>
          </a:p>
          <a:p>
            <a:pPr lvl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If any item is negative</a:t>
            </a:r>
            <a:br>
              <a:rPr lang="en-GB" sz="1800">
                <a:latin typeface="Open Sans"/>
                <a:ea typeface="Open Sans"/>
                <a:cs typeface="Open Sans"/>
                <a:sym typeface="Open Sans"/>
              </a:rPr>
            </a:b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return true.</a:t>
            </a:r>
          </a:p>
        </p:txBody>
      </p:sp>
      <p:cxnSp>
        <p:nvCxnSpPr>
          <p:cNvPr id="233" name="Shape 233"/>
          <p:cNvCxnSpPr>
            <a:cxnSpLocks/>
            <a:stCxn id="232" idx="1"/>
          </p:cNvCxnSpPr>
          <p:nvPr/>
        </p:nvCxnSpPr>
        <p:spPr>
          <a:xfrm flipH="1">
            <a:off x="3681454" y="3999150"/>
            <a:ext cx="1387746" cy="71525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The “any” pattern - Python</a:t>
            </a:r>
          </a:p>
        </p:txBody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311700" y="10728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/>
              <a:t>Goal</a:t>
            </a:r>
            <a:r>
              <a:rPr lang="en-GB" dirty="0"/>
              <a:t>: Determine if any item in a collection passes &lt;test&gt;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&lt;for each item&gt;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if (&lt;item passes test&gt;)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	return true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return false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 dirty="0"/>
              <a:t>Example</a:t>
            </a:r>
            <a:r>
              <a:rPr lang="en-GB" dirty="0"/>
              <a:t>: Test if any number in an array is negative: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list1 = [0,1,2,3,4,5]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anyNegative</a:t>
            </a: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(list1):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for item in list1: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item &lt; 0:</a:t>
            </a:r>
          </a:p>
          <a:p>
            <a:pPr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return True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False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32</a:t>
            </a:fld>
            <a:endParaRPr lang="en-GB"/>
          </a:p>
        </p:txBody>
      </p:sp>
      <p:sp>
        <p:nvSpPr>
          <p:cNvPr id="232" name="Shape 232"/>
          <p:cNvSpPr txBox="1"/>
          <p:nvPr/>
        </p:nvSpPr>
        <p:spPr>
          <a:xfrm>
            <a:off x="5069200" y="3415500"/>
            <a:ext cx="2561700" cy="11673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b="1">
                <a:latin typeface="Open Sans"/>
                <a:ea typeface="Open Sans"/>
                <a:cs typeface="Open Sans"/>
                <a:sym typeface="Open Sans"/>
              </a:rPr>
              <a:t>Key idea</a:t>
            </a: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:</a:t>
            </a:r>
          </a:p>
          <a:p>
            <a:pPr lvl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If any item is negative</a:t>
            </a:r>
            <a:br>
              <a:rPr lang="en-GB" sz="1800">
                <a:latin typeface="Open Sans"/>
                <a:ea typeface="Open Sans"/>
                <a:cs typeface="Open Sans"/>
                <a:sym typeface="Open Sans"/>
              </a:rPr>
            </a:br>
            <a:r>
              <a:rPr lang="en-GB" sz="1800">
                <a:latin typeface="Open Sans"/>
                <a:ea typeface="Open Sans"/>
                <a:cs typeface="Open Sans"/>
                <a:sym typeface="Open Sans"/>
              </a:rPr>
              <a:t>return true.</a:t>
            </a:r>
          </a:p>
        </p:txBody>
      </p:sp>
      <p:cxnSp>
        <p:nvCxnSpPr>
          <p:cNvPr id="233" name="Shape 233"/>
          <p:cNvCxnSpPr>
            <a:cxnSpLocks/>
            <a:stCxn id="232" idx="1"/>
          </p:cNvCxnSpPr>
          <p:nvPr/>
        </p:nvCxnSpPr>
        <p:spPr>
          <a:xfrm flipH="1">
            <a:off x="2865474" y="3999150"/>
            <a:ext cx="2203726" cy="498422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28169022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Homework:</a:t>
            </a:r>
          </a:p>
          <a:p>
            <a:pPr lvl="0">
              <a:spcBef>
                <a:spcPts val="0"/>
              </a:spcBef>
              <a:buNone/>
            </a:pPr>
            <a:r>
              <a:rPr lang="en-GB"/>
              <a:t>Two variations of the “any” pattern for you to work out...</a:t>
            </a:r>
          </a:p>
        </p:txBody>
      </p:sp>
      <p:sp>
        <p:nvSpPr>
          <p:cNvPr id="239" name="Shape 23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33</a:t>
            </a:fld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1. The “every” pattern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34</a:t>
            </a:fld>
            <a:endParaRPr lang="en-GB"/>
          </a:p>
        </p:txBody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311700" y="1072825"/>
            <a:ext cx="5887081" cy="1737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/>
              <a:t>Goal</a:t>
            </a:r>
            <a:r>
              <a:rPr lang="en-GB" dirty="0"/>
              <a:t>: Determine if all items in a collection pass &lt;test&gt;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&lt;for each item&gt;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if (! &lt;item passes test&gt;)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	return false;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return true;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311700" y="2601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2. The “none” pattern</a:t>
            </a:r>
          </a:p>
        </p:txBody>
      </p:sp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311700" y="3358825"/>
            <a:ext cx="5934928" cy="1627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/>
              <a:t>Goal</a:t>
            </a:r>
            <a:r>
              <a:rPr lang="en-GB" dirty="0"/>
              <a:t>: Determine if no items in a collection pass &lt;test&gt;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&lt;for each item&gt;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if (&lt;item passes test&gt;)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	return false;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return true;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8EF56B-2370-AA0A-A59E-5150BA2D4D26}"/>
              </a:ext>
            </a:extLst>
          </p:cNvPr>
          <p:cNvSpPr txBox="1"/>
          <p:nvPr/>
        </p:nvSpPr>
        <p:spPr>
          <a:xfrm>
            <a:off x="5087679" y="1543500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list1</a:t>
            </a:r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[0,1,2,3,4,5]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every1(list1):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for item in list1: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if not </a:t>
            </a:r>
            <a:r>
              <a:rPr lang="en-US" sz="1200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item.isDigit</a:t>
            </a:r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return False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True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B15C7C2-F3FB-5D06-2004-1FDFFBA82FC7}"/>
              </a:ext>
            </a:extLst>
          </p:cNvPr>
          <p:cNvCxnSpPr/>
          <p:nvPr/>
        </p:nvCxnSpPr>
        <p:spPr>
          <a:xfrm>
            <a:off x="4619847" y="1547037"/>
            <a:ext cx="0" cy="1206796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3BB9E13-0CD8-9A7A-770B-AA3F6472874A}"/>
              </a:ext>
            </a:extLst>
          </p:cNvPr>
          <p:cNvSpPr txBox="1"/>
          <p:nvPr/>
        </p:nvSpPr>
        <p:spPr>
          <a:xfrm>
            <a:off x="5087679" y="3798717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list2 = [0,1,2,3,4,5]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none1(list2):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for item in list2: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if </a:t>
            </a:r>
            <a:r>
              <a:rPr lang="en-US" sz="1200" b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item.isDigit</a:t>
            </a:r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return False</a:t>
            </a:r>
          </a:p>
          <a:p>
            <a:r>
              <a:rPr lang="en-US" sz="12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True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FACADE-27B1-3EDC-8328-E069CD68C27E}"/>
              </a:ext>
            </a:extLst>
          </p:cNvPr>
          <p:cNvCxnSpPr/>
          <p:nvPr/>
        </p:nvCxnSpPr>
        <p:spPr>
          <a:xfrm>
            <a:off x="4619847" y="3798717"/>
            <a:ext cx="0" cy="1206796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Boolean functions</a:t>
            </a:r>
          </a:p>
        </p:txBody>
      </p:sp>
      <p:sp>
        <p:nvSpPr>
          <p:cNvPr id="254" name="Shape 2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35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Bad </a:t>
            </a:r>
            <a:r>
              <a:rPr lang="en-GB" dirty="0" err="1"/>
              <a:t>boolean</a:t>
            </a:r>
            <a:r>
              <a:rPr lang="en-GB" dirty="0"/>
              <a:t> tests</a:t>
            </a:r>
          </a:p>
        </p:txBody>
      </p: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Bad: if (matches == true)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Good: if (matches)</a:t>
            </a:r>
          </a:p>
          <a:p>
            <a:pPr marL="914400" lvl="1" indent="-228600" rtl="0">
              <a:spcBef>
                <a:spcPts val="0"/>
              </a:spcBef>
              <a:spcAft>
                <a:spcPts val="0"/>
              </a:spcAft>
              <a:buChar char="○"/>
            </a:pPr>
            <a:r>
              <a:rPr lang="en-GB" dirty="0"/>
              <a:t>There is no need to compare a </a:t>
            </a:r>
            <a:r>
              <a:rPr lang="en-GB" dirty="0" err="1"/>
              <a:t>boolean</a:t>
            </a:r>
            <a:r>
              <a:rPr lang="en-GB" dirty="0"/>
              <a:t> to true or false</a:t>
            </a:r>
          </a:p>
          <a:p>
            <a:pPr marL="914400" lvl="1" indent="-228600" rtl="0">
              <a:spcBef>
                <a:spcPts val="0"/>
              </a:spcBef>
              <a:spcAft>
                <a:spcPts val="0"/>
              </a:spcAft>
              <a:buChar char="○"/>
            </a:pPr>
            <a:r>
              <a:rPr lang="en-GB" dirty="0"/>
              <a:t>A </a:t>
            </a:r>
            <a:r>
              <a:rPr lang="en-GB" dirty="0" err="1"/>
              <a:t>boolean</a:t>
            </a:r>
            <a:r>
              <a:rPr lang="en-GB" dirty="0"/>
              <a:t> </a:t>
            </a:r>
            <a:r>
              <a:rPr lang="en-GB" b="1" dirty="0"/>
              <a:t>is</a:t>
            </a:r>
            <a:r>
              <a:rPr lang="en-GB" dirty="0"/>
              <a:t> true or false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Bad: if (c == ‘x’ || ‘y’ || ‘z’)                           ← won’t compile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Good: if (c == ‘x’ || c == ‘y’ || c == ‘z’)</a:t>
            </a:r>
          </a:p>
          <a:p>
            <a:pPr marL="914400" lvl="1" indent="-228600" rtl="0">
              <a:spcBef>
                <a:spcPts val="0"/>
              </a:spcBef>
              <a:spcAft>
                <a:spcPts val="0"/>
              </a:spcAft>
              <a:buChar char="○"/>
            </a:pPr>
            <a:r>
              <a:rPr lang="en-GB" dirty="0"/>
              <a:t>Each OR component must be a full Boolean expression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1" name="Shape 2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36</a:t>
            </a:fld>
            <a:endParaRPr lang="en-GB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DD874E1-B140-35F6-0CB7-084A45B85A88}"/>
              </a:ext>
            </a:extLst>
          </p:cNvPr>
          <p:cNvCxnSpPr>
            <a:cxnSpLocks/>
          </p:cNvCxnSpPr>
          <p:nvPr/>
        </p:nvCxnSpPr>
        <p:spPr>
          <a:xfrm flipH="1" flipV="1">
            <a:off x="2798859" y="3578087"/>
            <a:ext cx="385592" cy="340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F8B7D07-0427-31CD-4E28-3C84CCA7CA23}"/>
              </a:ext>
            </a:extLst>
          </p:cNvPr>
          <p:cNvSpPr txBox="1"/>
          <p:nvPr/>
        </p:nvSpPr>
        <p:spPr>
          <a:xfrm>
            <a:off x="3296093" y="3960627"/>
            <a:ext cx="357254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/>
              <a:t>Use </a:t>
            </a:r>
            <a:r>
              <a:rPr lang="en-IN" sz="2000" b="1" dirty="0">
                <a:solidFill>
                  <a:srgbClr val="417C28"/>
                </a:solidFill>
              </a:rPr>
              <a:t>“or”, “and” </a:t>
            </a:r>
            <a:r>
              <a:rPr lang="en-IN" sz="2000" b="1" dirty="0"/>
              <a:t>in python instead of </a:t>
            </a:r>
            <a:r>
              <a:rPr lang="en-IN" sz="2000" b="1" dirty="0">
                <a:solidFill>
                  <a:srgbClr val="FF0000"/>
                </a:solidFill>
              </a:rPr>
              <a:t>“||” , “&amp;&amp;”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Boolean functions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A boolean function returns a boolean value:</a:t>
            </a:r>
            <a:br>
              <a:rPr lang="en-GB"/>
            </a:br>
            <a:r>
              <a:rPr lang="en-GB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 isDry(int rain) {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	return </a:t>
            </a:r>
            <a:r>
              <a:rPr lang="en-GB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rain == 0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The name of a boolean function is an adjectival phrase:</a:t>
            </a:r>
            <a:br>
              <a:rPr lang="en-GB"/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boolean dry(int rain)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boolean isDry(int rain)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boolean hasDry()</a:t>
            </a:r>
          </a:p>
        </p:txBody>
      </p:sp>
      <p:sp>
        <p:nvSpPr>
          <p:cNvPr id="268" name="Shape 26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37</a:t>
            </a:fld>
            <a:endParaRPr lang="en-GB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Bad boolean functions</a:t>
            </a:r>
          </a:p>
        </p:txBody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Bad:</a:t>
            </a:r>
            <a:br>
              <a:rPr lang="en-GB"/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boolean isDry(int rain) {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if (rain == 0)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	return true;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else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	return false;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Good:</a:t>
            </a:r>
            <a:br>
              <a:rPr lang="en-GB"/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boolean isDry(int rain) {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return rain == 0;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No need to test if (rain == 0). It is a boolean. Just return it.</a:t>
            </a:r>
          </a:p>
        </p:txBody>
      </p:sp>
      <p:sp>
        <p:nvSpPr>
          <p:cNvPr id="275" name="Shape 27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38</a:t>
            </a:fld>
            <a:endParaRPr lang="en-GB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Process:</a:t>
            </a:r>
            <a:br>
              <a:rPr lang="en-GB"/>
            </a:br>
            <a:r>
              <a:rPr lang="en-GB"/>
              <a:t>Break it down, build it up.</a:t>
            </a:r>
          </a:p>
        </p:txBody>
      </p:sp>
      <p:sp>
        <p:nvSpPr>
          <p:cNvPr id="281" name="Shape 28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39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Methods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We consider two kinds of methods: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-GB"/>
              <a:t>A </a:t>
            </a:r>
            <a:r>
              <a:rPr lang="en-GB" b="1"/>
              <a:t>procedure</a:t>
            </a:r>
            <a:r>
              <a:rPr lang="en-GB"/>
              <a:t> does something. It’s name is a verb.</a:t>
            </a:r>
          </a:p>
          <a:p>
            <a:pPr marL="457200" lvl="0" indent="-228600">
              <a:spcBef>
                <a:spcPts val="0"/>
              </a:spcBef>
              <a:buAutoNum type="arabicPeriod"/>
            </a:pPr>
            <a:r>
              <a:rPr lang="en-GB"/>
              <a:t>A </a:t>
            </a:r>
            <a:r>
              <a:rPr lang="en-GB" b="1"/>
              <a:t>function</a:t>
            </a:r>
            <a:r>
              <a:rPr lang="en-GB"/>
              <a:t> returns something. It’s name is a noun.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4</a:t>
            </a:fld>
            <a:endParaRPr lang="en-GB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Break down a program into functions</a:t>
            </a:r>
          </a:p>
        </p:txBody>
      </p:sp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/>
              <a:t>Specification</a:t>
            </a:r>
            <a:r>
              <a:rPr lang="en-GB"/>
              <a:t>: Read in a sentence. Show the number of words that contain a lowercase vowel.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en-GB" b="1"/>
              <a:t>Remember</a:t>
            </a:r>
            <a:r>
              <a:rPr lang="en-GB"/>
              <a:t>: Each goal goes in a separate method.</a:t>
            </a:r>
          </a:p>
        </p:txBody>
      </p:sp>
      <p:sp>
        <p:nvSpPr>
          <p:cNvPr id="288" name="Shape 28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40</a:t>
            </a:fld>
            <a:endParaRPr lang="en-GB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Levels of processing</a:t>
            </a:r>
          </a:p>
        </p:txBody>
      </p:sp>
      <p:sp>
        <p:nvSpPr>
          <p:cNvPr id="294" name="Shape 29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41</a:t>
            </a:fld>
            <a:endParaRPr lang="en-GB"/>
          </a:p>
        </p:txBody>
      </p:sp>
      <p:sp>
        <p:nvSpPr>
          <p:cNvPr id="295" name="Shape 295"/>
          <p:cNvSpPr/>
          <p:nvPr/>
        </p:nvSpPr>
        <p:spPr>
          <a:xfrm>
            <a:off x="2471900" y="2118474"/>
            <a:ext cx="4019400" cy="738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/>
              <a:t>Goal: How many matching words in this sentence?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351275" y="2266591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-GB" sz="1800" b="1"/>
              <a:t>Sentence level</a:t>
            </a:r>
          </a:p>
        </p:txBody>
      </p:sp>
      <p:sp>
        <p:nvSpPr>
          <p:cNvPr id="297" name="Shape 297"/>
          <p:cNvSpPr/>
          <p:nvPr/>
        </p:nvSpPr>
        <p:spPr>
          <a:xfrm>
            <a:off x="2471900" y="3044070"/>
            <a:ext cx="4019400" cy="738599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/>
              <a:t>Goal: Are there any lowercase vowels in this word?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351275" y="3192187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-GB" sz="1800" b="1"/>
              <a:t>Word level</a:t>
            </a:r>
          </a:p>
        </p:txBody>
      </p:sp>
      <p:sp>
        <p:nvSpPr>
          <p:cNvPr id="299" name="Shape 299"/>
          <p:cNvSpPr/>
          <p:nvPr/>
        </p:nvSpPr>
        <p:spPr>
          <a:xfrm>
            <a:off x="2471900" y="3969667"/>
            <a:ext cx="4019400" cy="738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/>
              <a:t>Goal: Is this character any of these: a/e/i/o/u?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351275" y="4117784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-GB" sz="1800" b="1"/>
              <a:t>Character level</a:t>
            </a:r>
          </a:p>
        </p:txBody>
      </p:sp>
      <p:sp>
        <p:nvSpPr>
          <p:cNvPr id="301" name="Shape 301"/>
          <p:cNvSpPr txBox="1">
            <a:spLocks noGrp="1"/>
          </p:cNvSpPr>
          <p:nvPr>
            <p:ph type="body" idx="1"/>
          </p:nvPr>
        </p:nvSpPr>
        <p:spPr>
          <a:xfrm>
            <a:off x="311700" y="1072825"/>
            <a:ext cx="8520600" cy="482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Read a sentence. Show the number of words that contain a lowercase vowel.</a:t>
            </a:r>
          </a:p>
        </p:txBody>
      </p:sp>
      <p:sp>
        <p:nvSpPr>
          <p:cNvPr id="302" name="Shape 302"/>
          <p:cNvSpPr txBox="1"/>
          <p:nvPr/>
        </p:nvSpPr>
        <p:spPr>
          <a:xfrm>
            <a:off x="6904475" y="2208741"/>
            <a:ext cx="2174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/>
              <a:t>count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6904475" y="3134337"/>
            <a:ext cx="2174700" cy="467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/>
              <a:t>any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6904475" y="4059934"/>
            <a:ext cx="2174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/>
              <a:t>any</a:t>
            </a:r>
          </a:p>
        </p:txBody>
      </p:sp>
      <p:sp>
        <p:nvSpPr>
          <p:cNvPr id="305" name="Shape 305"/>
          <p:cNvSpPr txBox="1"/>
          <p:nvPr/>
        </p:nvSpPr>
        <p:spPr>
          <a:xfrm>
            <a:off x="351275" y="1580791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>
                <a:latin typeface="Economica"/>
                <a:ea typeface="Economica"/>
                <a:cs typeface="Economica"/>
                <a:sym typeface="Economica"/>
              </a:rPr>
              <a:t>Level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3551675" y="1580791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>
                <a:latin typeface="Economica"/>
                <a:ea typeface="Economica"/>
                <a:cs typeface="Economica"/>
                <a:sym typeface="Economica"/>
              </a:rPr>
              <a:t>Goal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x="7056875" y="1580791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>
                <a:latin typeface="Economica"/>
                <a:ea typeface="Economica"/>
                <a:cs typeface="Economica"/>
                <a:sym typeface="Economica"/>
              </a:rPr>
              <a:t>Pattern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What is the form of each method?</a:t>
            </a:r>
          </a:p>
        </p:txBody>
      </p:sp>
      <p:sp>
        <p:nvSpPr>
          <p:cNvPr id="313" name="Shape 3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42</a:t>
            </a:fld>
            <a:endParaRPr lang="en-GB"/>
          </a:p>
        </p:txBody>
      </p:sp>
      <p:sp>
        <p:nvSpPr>
          <p:cNvPr id="314" name="Shape 314"/>
          <p:cNvSpPr/>
          <p:nvPr/>
        </p:nvSpPr>
        <p:spPr>
          <a:xfrm>
            <a:off x="2471900" y="2118474"/>
            <a:ext cx="4019400" cy="738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/>
              <a:t>Goal: How many matching words in this sentence?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351275" y="2266591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-GB" sz="1800" b="1"/>
              <a:t>Sentence level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6904475" y="2208741"/>
            <a:ext cx="2174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param: String sentence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/>
              <a:t>result: int</a:t>
            </a:r>
          </a:p>
        </p:txBody>
      </p:sp>
      <p:sp>
        <p:nvSpPr>
          <p:cNvPr id="317" name="Shape 317"/>
          <p:cNvSpPr/>
          <p:nvPr/>
        </p:nvSpPr>
        <p:spPr>
          <a:xfrm>
            <a:off x="2471900" y="3044070"/>
            <a:ext cx="4019400" cy="738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/>
              <a:t>Goal: Are there any lowercase vowels in this word?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351275" y="3192187"/>
            <a:ext cx="1826700" cy="467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-GB" sz="1800" b="1"/>
              <a:t>Word level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6904475" y="3134337"/>
            <a:ext cx="2174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param: String word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/>
              <a:t>result boolean</a:t>
            </a:r>
          </a:p>
        </p:txBody>
      </p:sp>
      <p:sp>
        <p:nvSpPr>
          <p:cNvPr id="320" name="Shape 320"/>
          <p:cNvSpPr/>
          <p:nvPr/>
        </p:nvSpPr>
        <p:spPr>
          <a:xfrm>
            <a:off x="2471900" y="3969667"/>
            <a:ext cx="4019400" cy="738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/>
              <a:t>Goal: Is this character any of these: a/e/i/o/u?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351275" y="4117784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-GB" sz="1800" b="1"/>
              <a:t>Character level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6904475" y="4059934"/>
            <a:ext cx="2174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</a:rPr>
              <a:t>param: char c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</a:rPr>
              <a:t>result boolean</a:t>
            </a:r>
          </a:p>
        </p:txBody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311700" y="1072825"/>
            <a:ext cx="8520600" cy="482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Read a sentence. Show the number of words that contain a lowercase vowel.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351275" y="1580791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>
                <a:latin typeface="Economica"/>
                <a:ea typeface="Economica"/>
                <a:cs typeface="Economica"/>
                <a:sym typeface="Economica"/>
              </a:rPr>
              <a:t>Level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3551675" y="1580791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>
                <a:latin typeface="Economica"/>
                <a:ea typeface="Economica"/>
                <a:cs typeface="Economica"/>
                <a:sym typeface="Economica"/>
              </a:rPr>
              <a:t>Goal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7056875" y="1580791"/>
            <a:ext cx="1826700" cy="46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1800" b="1">
                <a:latin typeface="Economica"/>
                <a:ea typeface="Economica"/>
                <a:cs typeface="Economica"/>
                <a:sym typeface="Economica"/>
              </a:rPr>
              <a:t>Form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Goal 1: how many matching words</a:t>
            </a:r>
          </a:p>
        </p:txBody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public static int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matchingWords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(String sentence) {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int count = 0;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for (String word :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sentence.split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 +”)) {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	if (</a:t>
            </a:r>
            <a:r>
              <a:rPr lang="en-GB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anyVowels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(word))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		count++;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}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return count;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333" name="Shape 3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43</a:t>
            </a:fld>
            <a:endParaRPr lang="en-GB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Goal 2: any vowels in this word?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public static boolean anyVowels(String word) {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	for (int i = 0; i &lt; word.length(); i++)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		if (</a:t>
            </a:r>
            <a:r>
              <a:rPr lang="en-GB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isVowel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(word.charAt(i)))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			return true;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	return false;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340" name="Shape 3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44</a:t>
            </a:fld>
            <a:endParaRPr lang="en-GB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Goal 3: is this character a lowercase vowel?</a:t>
            </a:r>
          </a:p>
        </p:txBody>
      </p:sp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public static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isVowel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(char c) {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char[] vowels = { ‘a’, ‘e’, ‘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’, ‘o’, ‘u’ };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for (char vowel : vowels)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	if (vowel == c)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		return true;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return false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b="1" dirty="0"/>
              <a:t>Simpler solution - use a String function:</a:t>
            </a:r>
            <a:br>
              <a:rPr lang="en-GB" b="1" dirty="0"/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public static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isVowel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(char c) {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return 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“</a:t>
            </a:r>
            <a:r>
              <a:rPr lang="en-GB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aeiou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”.contains(“”+c)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347" name="Shape 3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45</a:t>
            </a:fld>
            <a:endParaRPr lang="en-GB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Goal 1: how many matching words - Python</a:t>
            </a:r>
          </a:p>
        </p:txBody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i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matchingWords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(sentence):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count = 0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 word in </a:t>
            </a:r>
            <a:r>
              <a:rPr lang="en-US" i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sentence.split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():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i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anyVowels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(word):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 = count + 1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count</a:t>
            </a:r>
            <a:endParaRPr lang="en-GB" dirty="0">
              <a:solidFill>
                <a:schemeClr val="tx1"/>
              </a:solidFill>
              <a:latin typeface="Courier New" panose="02070309020205020404" pitchFamily="49" charset="0"/>
              <a:ea typeface="Courier New"/>
              <a:cs typeface="Courier New" panose="02070309020205020404" pitchFamily="49" charset="0"/>
              <a:sym typeface="Courier New"/>
            </a:endParaRPr>
          </a:p>
        </p:txBody>
      </p:sp>
      <p:sp>
        <p:nvSpPr>
          <p:cNvPr id="333" name="Shape 3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3831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Goal 2: any vowels in this word?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i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anyVowels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(word):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 c in word: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i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isVowel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(c):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True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  <a:endParaRPr lang="en-GB" dirty="0">
              <a:solidFill>
                <a:schemeClr val="tx1"/>
              </a:solidFill>
              <a:latin typeface="Courier New" panose="02070309020205020404" pitchFamily="49" charset="0"/>
              <a:ea typeface="Courier New"/>
              <a:cs typeface="Courier New" panose="02070309020205020404" pitchFamily="49" charset="0"/>
              <a:sym typeface="Courier New"/>
            </a:endParaRPr>
          </a:p>
        </p:txBody>
      </p:sp>
      <p:sp>
        <p:nvSpPr>
          <p:cNvPr id="340" name="Shape 3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1442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Goal 3: is this character a lowercase vowel?</a:t>
            </a:r>
          </a:p>
        </p:txBody>
      </p:sp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i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isVowel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(c):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c in '</a:t>
            </a:r>
            <a:r>
              <a:rPr lang="en-US" i="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aeiou</a:t>
            </a:r>
            <a:r>
              <a:rPr lang="en-US" i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rgbClr val="2A00FF"/>
              </a:solidFill>
              <a:latin typeface="Cascadia Mono" panose="020B0609020000020004" pitchFamily="49" charset="0"/>
            </a:endParaRPr>
          </a:p>
        </p:txBody>
      </p:sp>
      <p:sp>
        <p:nvSpPr>
          <p:cNvPr id="347" name="Shape 3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0488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A complete program still needs procedures!</a:t>
            </a:r>
          </a:p>
        </p:txBody>
      </p:sp>
      <p:sp>
        <p:nvSpPr>
          <p:cNvPr id="353" name="Shape 35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Functions don’t have any “effect”.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To cause something to “happen” we need procedures.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e.g. “show” the number of matching words in the terminal:</a:t>
            </a:r>
            <a:br>
              <a:rPr lang="en-GB" dirty="0"/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public static void </a:t>
            </a:r>
            <a:r>
              <a:rPr lang="en-GB" sz="1400" b="1" dirty="0" err="1">
                <a:latin typeface="Courier New"/>
                <a:ea typeface="Courier New"/>
                <a:cs typeface="Courier New"/>
                <a:sym typeface="Courier New"/>
              </a:rPr>
              <a:t>showMatchingWords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(String sentence)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(“Matching words = “ + </a:t>
            </a:r>
            <a:r>
              <a:rPr lang="en-GB" sz="1400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matchingWords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(sentence));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Every program must have a main also have a main method:</a:t>
            </a:r>
            <a:br>
              <a:rPr lang="en-GB" dirty="0"/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public static void main(String[]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b="1" dirty="0" err="1">
                <a:latin typeface="Courier New"/>
                <a:ea typeface="Courier New"/>
                <a:cs typeface="Courier New"/>
                <a:sym typeface="Courier New"/>
              </a:rPr>
              <a:t>showMatchingWords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400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readSentence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());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354" name="Shape 3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49</a:t>
            </a:fld>
            <a:endParaRPr lang="en-GB"/>
          </a:p>
        </p:txBody>
      </p:sp>
      <p:cxnSp>
        <p:nvCxnSpPr>
          <p:cNvPr id="355" name="Shape 355"/>
          <p:cNvCxnSpPr/>
          <p:nvPr/>
        </p:nvCxnSpPr>
        <p:spPr>
          <a:xfrm>
            <a:off x="4062655" y="4657225"/>
            <a:ext cx="1578000" cy="248700"/>
          </a:xfrm>
          <a:prstGeom prst="bentConnector3">
            <a:avLst>
              <a:gd name="adj1" fmla="val 684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triangle" w="lg" len="lg"/>
            <a:tailEnd type="none" w="lg" len="lg"/>
          </a:ln>
        </p:spPr>
      </p:cxnSp>
      <p:sp>
        <p:nvSpPr>
          <p:cNvPr id="356" name="Shape 356"/>
          <p:cNvSpPr txBox="1"/>
          <p:nvPr/>
        </p:nvSpPr>
        <p:spPr>
          <a:xfrm>
            <a:off x="5640655" y="4657225"/>
            <a:ext cx="2604900" cy="43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b="1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read pattern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Procedures - Java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A procedure is a method that </a:t>
            </a:r>
            <a:r>
              <a:rPr lang="en-GB" dirty="0">
                <a:solidFill>
                  <a:srgbClr val="0000FF"/>
                </a:solidFill>
              </a:rPr>
              <a:t>does an action / has some “effect”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e.g. prints a value, changes a value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A procedure may </a:t>
            </a:r>
            <a:r>
              <a:rPr lang="en-GB" dirty="0">
                <a:solidFill>
                  <a:srgbClr val="38761D"/>
                </a:solidFill>
              </a:rPr>
              <a:t>take parameters</a:t>
            </a:r>
            <a:r>
              <a:rPr lang="en-GB" dirty="0"/>
              <a:t>, but should </a:t>
            </a:r>
            <a:r>
              <a:rPr lang="en-GB" dirty="0">
                <a:solidFill>
                  <a:srgbClr val="FF0000"/>
                </a:solidFill>
              </a:rPr>
              <a:t>return nothing</a:t>
            </a:r>
            <a:r>
              <a:rPr lang="en-GB" dirty="0"/>
              <a:t>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The name of a procedure is a </a:t>
            </a:r>
            <a:r>
              <a:rPr lang="en-GB" dirty="0">
                <a:solidFill>
                  <a:srgbClr val="9900FF"/>
                </a:solidFill>
              </a:rPr>
              <a:t>verb</a:t>
            </a:r>
            <a:r>
              <a:rPr lang="en-GB" dirty="0"/>
              <a:t> describing the goal.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public static </a:t>
            </a:r>
            <a:r>
              <a:rPr lang="en-GB" sz="14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400" dirty="0" err="1">
                <a:solidFill>
                  <a:srgbClr val="9900FF"/>
                </a:solidFill>
                <a:latin typeface="Courier New"/>
                <a:ea typeface="Courier New"/>
                <a:cs typeface="Courier New"/>
                <a:sym typeface="Courier New"/>
              </a:rPr>
              <a:t>showCircleArea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double radius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double area</a:t>
            </a:r>
            <a:r>
              <a:rPr lang="en-GB" sz="1400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GB" sz="1400" dirty="0" err="1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Math.PI</a:t>
            </a:r>
            <a:r>
              <a:rPr lang="en-GB" sz="1400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* radius * radius;</a:t>
            </a:r>
            <a:b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(“The area of the circle is “ + area);</a:t>
            </a:r>
            <a:b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A procedure may use </a:t>
            </a:r>
            <a:r>
              <a:rPr lang="en-GB" dirty="0">
                <a:solidFill>
                  <a:srgbClr val="FF9900"/>
                </a:solidFill>
              </a:rPr>
              <a:t>local variables</a:t>
            </a:r>
            <a:r>
              <a:rPr lang="en-GB" dirty="0"/>
              <a:t>. A local variable is temporary. It is deleted when the method exits.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5</a:t>
            </a:fld>
            <a:endParaRPr lang="en-GB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Interaction between procedures and functions</a:t>
            </a:r>
          </a:p>
        </p:txBody>
      </p:sp>
      <p:sp>
        <p:nvSpPr>
          <p:cNvPr id="362" name="Shape 36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46494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The functions do all the grunt work</a:t>
            </a:r>
          </a:p>
          <a:p>
            <a:pPr marL="914400" lvl="1" indent="-228600" rtl="0">
              <a:spcBef>
                <a:spcPts val="0"/>
              </a:spcBef>
              <a:buChar char="○"/>
            </a:pPr>
            <a:r>
              <a:rPr lang="en-GB"/>
              <a:t>split a sentence into words</a:t>
            </a:r>
          </a:p>
          <a:p>
            <a:pPr marL="914400" lvl="1" indent="-228600" rtl="0">
              <a:spcBef>
                <a:spcPts val="0"/>
              </a:spcBef>
              <a:buChar char="○"/>
            </a:pPr>
            <a:r>
              <a:rPr lang="en-GB"/>
              <a:t>count the vowel words</a:t>
            </a:r>
          </a:p>
          <a:p>
            <a:pPr marL="914400" lvl="1" indent="-228600" rtl="0">
              <a:spcBef>
                <a:spcPts val="0"/>
              </a:spcBef>
              <a:buChar char="○"/>
            </a:pPr>
            <a:r>
              <a:rPr lang="en-GB"/>
              <a:t>test if a word contains a vowel</a:t>
            </a:r>
          </a:p>
          <a:p>
            <a:pPr marL="914400" lvl="1" indent="-228600" rtl="0">
              <a:spcBef>
                <a:spcPts val="0"/>
              </a:spcBef>
              <a:buChar char="○"/>
            </a:pPr>
            <a:r>
              <a:rPr lang="en-GB"/>
              <a:t>test if a character is a vowel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/>
              <a:t>The procedures just present the result of that hard work.</a:t>
            </a:r>
          </a:p>
        </p:txBody>
      </p:sp>
      <p:sp>
        <p:nvSpPr>
          <p:cNvPr id="363" name="Shape 36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50</a:t>
            </a:fld>
            <a:endParaRPr lang="en-GB"/>
          </a:p>
        </p:txBody>
      </p:sp>
      <p:sp>
        <p:nvSpPr>
          <p:cNvPr id="364" name="Shape 364"/>
          <p:cNvSpPr/>
          <p:nvPr/>
        </p:nvSpPr>
        <p:spPr>
          <a:xfrm>
            <a:off x="5436675" y="1321875"/>
            <a:ext cx="3145200" cy="4404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b="1">
                <a:latin typeface="Open Sans"/>
                <a:ea typeface="Open Sans"/>
                <a:cs typeface="Open Sans"/>
                <a:sym typeface="Open Sans"/>
              </a:rPr>
              <a:t>Procedure: main</a:t>
            </a:r>
          </a:p>
        </p:txBody>
      </p:sp>
      <p:sp>
        <p:nvSpPr>
          <p:cNvPr id="365" name="Shape 365"/>
          <p:cNvSpPr/>
          <p:nvPr/>
        </p:nvSpPr>
        <p:spPr>
          <a:xfrm>
            <a:off x="5436675" y="2693475"/>
            <a:ext cx="3145200" cy="4404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b="1">
                <a:latin typeface="Open Sans"/>
                <a:ea typeface="Open Sans"/>
                <a:cs typeface="Open Sans"/>
                <a:sym typeface="Open Sans"/>
              </a:rPr>
              <a:t>Function: matchingWords</a:t>
            </a:r>
          </a:p>
        </p:txBody>
      </p:sp>
      <p:sp>
        <p:nvSpPr>
          <p:cNvPr id="366" name="Shape 366"/>
          <p:cNvSpPr/>
          <p:nvPr/>
        </p:nvSpPr>
        <p:spPr>
          <a:xfrm>
            <a:off x="5436675" y="3379275"/>
            <a:ext cx="3145200" cy="4404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b="1">
                <a:latin typeface="Open Sans"/>
                <a:ea typeface="Open Sans"/>
                <a:cs typeface="Open Sans"/>
                <a:sym typeface="Open Sans"/>
              </a:rPr>
              <a:t>Function: anyVowels</a:t>
            </a:r>
          </a:p>
        </p:txBody>
      </p:sp>
      <p:cxnSp>
        <p:nvCxnSpPr>
          <p:cNvPr id="367" name="Shape 367"/>
          <p:cNvCxnSpPr>
            <a:stCxn id="364" idx="2"/>
            <a:endCxn id="368" idx="0"/>
          </p:cNvCxnSpPr>
          <p:nvPr/>
        </p:nvCxnSpPr>
        <p:spPr>
          <a:xfrm>
            <a:off x="7009275" y="1762275"/>
            <a:ext cx="0" cy="2454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369" name="Shape 369"/>
          <p:cNvCxnSpPr>
            <a:stCxn id="365" idx="2"/>
            <a:endCxn id="366" idx="0"/>
          </p:cNvCxnSpPr>
          <p:nvPr/>
        </p:nvCxnSpPr>
        <p:spPr>
          <a:xfrm>
            <a:off x="7009275" y="3133875"/>
            <a:ext cx="0" cy="2454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368" name="Shape 368"/>
          <p:cNvSpPr/>
          <p:nvPr/>
        </p:nvSpPr>
        <p:spPr>
          <a:xfrm>
            <a:off x="5436675" y="2007675"/>
            <a:ext cx="3145200" cy="4404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b="1">
                <a:latin typeface="Open Sans"/>
                <a:ea typeface="Open Sans"/>
                <a:cs typeface="Open Sans"/>
                <a:sym typeface="Open Sans"/>
              </a:rPr>
              <a:t>Procedure: showMatchingWords</a:t>
            </a:r>
          </a:p>
        </p:txBody>
      </p:sp>
      <p:sp>
        <p:nvSpPr>
          <p:cNvPr id="370" name="Shape 370"/>
          <p:cNvSpPr/>
          <p:nvPr/>
        </p:nvSpPr>
        <p:spPr>
          <a:xfrm>
            <a:off x="5436675" y="4065075"/>
            <a:ext cx="3145200" cy="4404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b="1">
                <a:latin typeface="Open Sans"/>
                <a:ea typeface="Open Sans"/>
                <a:cs typeface="Open Sans"/>
                <a:sym typeface="Open Sans"/>
              </a:rPr>
              <a:t>Function: isVowel</a:t>
            </a:r>
          </a:p>
        </p:txBody>
      </p:sp>
      <p:cxnSp>
        <p:nvCxnSpPr>
          <p:cNvPr id="371" name="Shape 371"/>
          <p:cNvCxnSpPr>
            <a:stCxn id="368" idx="2"/>
            <a:endCxn id="365" idx="0"/>
          </p:cNvCxnSpPr>
          <p:nvPr/>
        </p:nvCxnSpPr>
        <p:spPr>
          <a:xfrm>
            <a:off x="7009275" y="2448075"/>
            <a:ext cx="0" cy="2454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372" name="Shape 372"/>
          <p:cNvCxnSpPr>
            <a:stCxn id="366" idx="2"/>
            <a:endCxn id="370" idx="0"/>
          </p:cNvCxnSpPr>
          <p:nvPr/>
        </p:nvCxnSpPr>
        <p:spPr>
          <a:xfrm>
            <a:off x="7009275" y="3819675"/>
            <a:ext cx="0" cy="2454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Procedures - Python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0" dirty="0" err="1">
                <a:solidFill>
                  <a:srgbClr val="CD83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showCircleArea</a:t>
            </a: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0" dirty="0">
                <a:solidFill>
                  <a:srgbClr val="709D5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radius</a:t>
            </a: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FF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area</a:t>
            </a: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0" dirty="0" err="1">
                <a:solidFill>
                  <a:srgbClr val="FF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r>
              <a:rPr lang="en-US" sz="1400" b="0" dirty="0">
                <a:solidFill>
                  <a:srgbClr val="FF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*radius*radius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0" dirty="0">
                <a:solidFill>
                  <a:srgbClr val="5A5A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print('The area of the circle is', area)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You need to import math module by typing ‘import math’.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533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Functions - Java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A function is a method that </a:t>
            </a:r>
            <a:r>
              <a:rPr lang="en-GB" dirty="0">
                <a:solidFill>
                  <a:srgbClr val="0000FF"/>
                </a:solidFill>
              </a:rPr>
              <a:t>returns a value</a:t>
            </a:r>
            <a:r>
              <a:rPr lang="en-GB" dirty="0"/>
              <a:t>.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A function should </a:t>
            </a:r>
            <a:r>
              <a:rPr lang="en-GB" b="1" dirty="0"/>
              <a:t>not</a:t>
            </a:r>
            <a:r>
              <a:rPr lang="en-GB" dirty="0"/>
              <a:t> have any side effects.</a:t>
            </a:r>
            <a:br>
              <a:rPr lang="en-GB" dirty="0"/>
            </a:br>
            <a:r>
              <a:rPr lang="en-GB" dirty="0"/>
              <a:t>e.g. It should </a:t>
            </a:r>
            <a:r>
              <a:rPr lang="en-GB" b="1" dirty="0"/>
              <a:t>not</a:t>
            </a:r>
            <a:r>
              <a:rPr lang="en-GB" dirty="0"/>
              <a:t> print a value. It should </a:t>
            </a:r>
            <a:r>
              <a:rPr lang="en-GB" b="1" dirty="0"/>
              <a:t>not</a:t>
            </a:r>
            <a:r>
              <a:rPr lang="en-GB" dirty="0"/>
              <a:t> change a value.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A function may </a:t>
            </a:r>
            <a:r>
              <a:rPr lang="en-GB" dirty="0">
                <a:solidFill>
                  <a:srgbClr val="38761D"/>
                </a:solidFill>
              </a:rPr>
              <a:t>take parameters</a:t>
            </a:r>
            <a:r>
              <a:rPr lang="en-GB" dirty="0"/>
              <a:t>.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The name of a function is a </a:t>
            </a:r>
            <a:r>
              <a:rPr lang="en-GB" dirty="0">
                <a:solidFill>
                  <a:srgbClr val="9900FF"/>
                </a:solidFill>
              </a:rPr>
              <a:t>noun</a:t>
            </a:r>
            <a:r>
              <a:rPr lang="en-GB" dirty="0"/>
              <a:t> describing what is returned.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public static </a:t>
            </a: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400" dirty="0" err="1">
                <a:solidFill>
                  <a:srgbClr val="9900FF"/>
                </a:solidFill>
                <a:latin typeface="Courier New"/>
                <a:ea typeface="Courier New"/>
                <a:cs typeface="Courier New"/>
                <a:sym typeface="Courier New"/>
              </a:rPr>
              <a:t>circleArea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double radius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double area</a:t>
            </a:r>
            <a:r>
              <a:rPr lang="en-GB" sz="1400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GB" sz="1400" dirty="0" err="1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Math.PI</a:t>
            </a:r>
            <a:r>
              <a:rPr lang="en-GB" sz="1400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* radius * radius;</a:t>
            </a:r>
            <a:b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return area;</a:t>
            </a:r>
            <a:b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A function may also use </a:t>
            </a:r>
            <a:r>
              <a:rPr lang="en-GB" dirty="0">
                <a:solidFill>
                  <a:srgbClr val="FF9900"/>
                </a:solidFill>
              </a:rPr>
              <a:t>local variables</a:t>
            </a:r>
            <a:r>
              <a:rPr lang="en-GB" dirty="0"/>
              <a:t>.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Functions - Python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GB"/>
              <a:t>8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5F096D-4988-4C31-B966-B4BBC84403A2}"/>
              </a:ext>
            </a:extLst>
          </p:cNvPr>
          <p:cNvSpPr txBox="1"/>
          <p:nvPr/>
        </p:nvSpPr>
        <p:spPr>
          <a:xfrm>
            <a:off x="311699" y="1520472"/>
            <a:ext cx="740106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0" dirty="0" err="1">
                <a:solidFill>
                  <a:srgbClr val="99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circleArea</a:t>
            </a:r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0" dirty="0">
                <a:solidFill>
                  <a:srgbClr val="709D5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radius</a:t>
            </a:r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FF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area</a:t>
            </a:r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0" dirty="0" err="1">
                <a:solidFill>
                  <a:srgbClr val="FF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r>
              <a:rPr lang="en-US" b="0" dirty="0">
                <a:solidFill>
                  <a:srgbClr val="FF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*radius*radius</a:t>
            </a:r>
          </a:p>
          <a:p>
            <a:r>
              <a:rPr lang="en-US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0" dirty="0">
                <a:solidFill>
                  <a:srgbClr val="5A5A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area</a:t>
            </a:r>
          </a:p>
          <a:p>
            <a:endParaRPr lang="en-US" dirty="0">
              <a:solidFill>
                <a:srgbClr val="5A5A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You need to import math module by typing ‘import math’.</a:t>
            </a:r>
          </a:p>
          <a:p>
            <a:endParaRPr lang="en-US" b="0" dirty="0">
              <a:solidFill>
                <a:srgbClr val="5A5AFF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622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Side effects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Function design rule</a:t>
            </a:r>
            <a:br>
              <a:rPr lang="en-GB" dirty="0"/>
            </a:br>
            <a:r>
              <a:rPr lang="en-GB" dirty="0"/>
              <a:t>A function returns a value and changes nothing</a:t>
            </a:r>
          </a:p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If a function changes something, this is called a “side effect”</a:t>
            </a:r>
          </a:p>
          <a:p>
            <a: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Side effects are bad:</a:t>
            </a:r>
          </a:p>
          <a:p>
            <a:pPr marL="914400" lvl="1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○"/>
            </a:pPr>
            <a:r>
              <a:rPr lang="en-GB" dirty="0"/>
              <a:t>the reader assumes the function changes nothing</a:t>
            </a:r>
          </a:p>
          <a:p>
            <a:pPr marL="914400" lvl="1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○"/>
            </a:pPr>
            <a:r>
              <a:rPr lang="en-GB" dirty="0"/>
              <a:t>the reader does not look inside the function</a:t>
            </a:r>
          </a:p>
          <a:p>
            <a:pPr marL="914400" lvl="1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○"/>
            </a:pPr>
            <a:r>
              <a:rPr lang="en-GB" dirty="0"/>
              <a:t>because a function changes nothing</a:t>
            </a:r>
          </a:p>
          <a:p>
            <a: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-GB" dirty="0"/>
              <a:t>Avoid programming by side effect.</a:t>
            </a:r>
            <a:br>
              <a:rPr lang="en-GB" dirty="0"/>
            </a:br>
            <a:r>
              <a:rPr lang="en-GB" dirty="0"/>
              <a:t>Unless it is a known pattern.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3524</Words>
  <Application>Microsoft Macintosh PowerPoint</Application>
  <PresentationFormat>On-screen Show (16:9)</PresentationFormat>
  <Paragraphs>411</Paragraphs>
  <Slides>50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Open Sans</vt:lpstr>
      <vt:lpstr>Arial</vt:lpstr>
      <vt:lpstr>Cascadia Mono</vt:lpstr>
      <vt:lpstr>Economica</vt:lpstr>
      <vt:lpstr>Courier New</vt:lpstr>
      <vt:lpstr>luxe</vt:lpstr>
      <vt:lpstr>Methods and Strings</vt:lpstr>
      <vt:lpstr>This week...</vt:lpstr>
      <vt:lpstr>Methods</vt:lpstr>
      <vt:lpstr>Methods</vt:lpstr>
      <vt:lpstr>Procedures - Java</vt:lpstr>
      <vt:lpstr>Procedures - Python</vt:lpstr>
      <vt:lpstr>Functions - Java</vt:lpstr>
      <vt:lpstr>Functions - Python</vt:lpstr>
      <vt:lpstr>Side effects</vt:lpstr>
      <vt:lpstr>Interaction between procedures and functions</vt:lpstr>
      <vt:lpstr>String functions</vt:lpstr>
      <vt:lpstr>Strings - Java</vt:lpstr>
      <vt:lpstr>Strings - Python</vt:lpstr>
      <vt:lpstr>The “string loop” pattern - Java</vt:lpstr>
      <vt:lpstr>The “string loop” pattern - Python</vt:lpstr>
      <vt:lpstr>The “for-each” loop - Java</vt:lpstr>
      <vt:lpstr>The “for-each” loop - Python</vt:lpstr>
      <vt:lpstr>Looping over words in a string using “split” - Java</vt:lpstr>
      <vt:lpstr>Looping over words in a string using “split” - Python</vt:lpstr>
      <vt:lpstr>Split by one or more spaces - Java</vt:lpstr>
      <vt:lpstr>Split by one or more spaces - Python</vt:lpstr>
      <vt:lpstr>More String functions... - Java</vt:lpstr>
      <vt:lpstr>More String functions... - Python</vt:lpstr>
      <vt:lpstr>Functional patterns</vt:lpstr>
      <vt:lpstr>When to use a function</vt:lpstr>
      <vt:lpstr>Read functions</vt:lpstr>
      <vt:lpstr>The “old” read loop pattern</vt:lpstr>
      <vt:lpstr>Read loop with read functions</vt:lpstr>
      <vt:lpstr>Merged read loop</vt:lpstr>
      <vt:lpstr>Merged read loop</vt:lpstr>
      <vt:lpstr>The “any” pattern - Java</vt:lpstr>
      <vt:lpstr>The “any” pattern - Python</vt:lpstr>
      <vt:lpstr>Homework: Two variations of the “any” pattern for you to work out...</vt:lpstr>
      <vt:lpstr>1. The “every” pattern</vt:lpstr>
      <vt:lpstr>Boolean functions</vt:lpstr>
      <vt:lpstr>Bad boolean tests</vt:lpstr>
      <vt:lpstr>Boolean functions</vt:lpstr>
      <vt:lpstr>Bad boolean functions</vt:lpstr>
      <vt:lpstr>Process: Break it down, build it up.</vt:lpstr>
      <vt:lpstr>Break down a program into functions</vt:lpstr>
      <vt:lpstr>Levels of processing</vt:lpstr>
      <vt:lpstr>What is the form of each method?</vt:lpstr>
      <vt:lpstr>Goal 1: how many matching words</vt:lpstr>
      <vt:lpstr>Goal 2: any vowels in this word?</vt:lpstr>
      <vt:lpstr>Goal 3: is this character a lowercase vowel?</vt:lpstr>
      <vt:lpstr>Goal 1: how many matching words - Python</vt:lpstr>
      <vt:lpstr>Goal 2: any vowels in this word?</vt:lpstr>
      <vt:lpstr>Goal 3: is this character a lowercase vowel?</vt:lpstr>
      <vt:lpstr>A complete program still needs procedures!</vt:lpstr>
      <vt:lpstr>Interaction between procedures and functions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and Strings</dc:title>
  <cp:lastModifiedBy>Gitarth Vaishnav</cp:lastModifiedBy>
  <cp:revision>9</cp:revision>
  <dcterms:modified xsi:type="dcterms:W3CDTF">2023-01-24T02:49:59Z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a6c3db-1667-4f49-995a-8b9973972958_Enabled">
    <vt:lpwstr>true</vt:lpwstr>
  </property>
  <property fmtid="{D5CDD505-2E9C-101B-9397-08002B2CF9AE}" pid="3" name="MSIP_Label_51a6c3db-1667-4f49-995a-8b9973972958_SetDate">
    <vt:lpwstr>2023-01-17T02:26:20Z</vt:lpwstr>
  </property>
  <property fmtid="{D5CDD505-2E9C-101B-9397-08002B2CF9AE}" pid="4" name="MSIP_Label_51a6c3db-1667-4f49-995a-8b9973972958_Method">
    <vt:lpwstr>Standard</vt:lpwstr>
  </property>
  <property fmtid="{D5CDD505-2E9C-101B-9397-08002B2CF9AE}" pid="5" name="MSIP_Label_51a6c3db-1667-4f49-995a-8b9973972958_Name">
    <vt:lpwstr>UTS-Internal</vt:lpwstr>
  </property>
  <property fmtid="{D5CDD505-2E9C-101B-9397-08002B2CF9AE}" pid="6" name="MSIP_Label_51a6c3db-1667-4f49-995a-8b9973972958_SiteId">
    <vt:lpwstr>e8911c26-cf9f-4a9c-878e-527807be8791</vt:lpwstr>
  </property>
  <property fmtid="{D5CDD505-2E9C-101B-9397-08002B2CF9AE}" pid="7" name="MSIP_Label_51a6c3db-1667-4f49-995a-8b9973972958_ActionId">
    <vt:lpwstr>92b28ac1-6169-4903-bb1f-492a60d04ef9</vt:lpwstr>
  </property>
  <property fmtid="{D5CDD505-2E9C-101B-9397-08002B2CF9AE}" pid="8" name="MSIP_Label_51a6c3db-1667-4f49-995a-8b9973972958_ContentBits">
    <vt:lpwstr>0</vt:lpwstr>
  </property>
</Properties>
</file>