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70"/>
  </p:notesMasterIdLst>
  <p:sldIdLst>
    <p:sldId id="256" r:id="rId2"/>
    <p:sldId id="257" r:id="rId3"/>
    <p:sldId id="30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00" r:id="rId12"/>
    <p:sldId id="265" r:id="rId13"/>
    <p:sldId id="266" r:id="rId14"/>
    <p:sldId id="267" r:id="rId15"/>
    <p:sldId id="325" r:id="rId16"/>
    <p:sldId id="268" r:id="rId17"/>
    <p:sldId id="312" r:id="rId18"/>
    <p:sldId id="269" r:id="rId19"/>
    <p:sldId id="313" r:id="rId20"/>
    <p:sldId id="270" r:id="rId21"/>
    <p:sldId id="314" r:id="rId22"/>
    <p:sldId id="271" r:id="rId23"/>
    <p:sldId id="272" r:id="rId24"/>
    <p:sldId id="323" r:id="rId25"/>
    <p:sldId id="324" r:id="rId26"/>
    <p:sldId id="273" r:id="rId27"/>
    <p:sldId id="303" r:id="rId28"/>
    <p:sldId id="304" r:id="rId29"/>
    <p:sldId id="275" r:id="rId30"/>
    <p:sldId id="276" r:id="rId31"/>
    <p:sldId id="277" r:id="rId32"/>
    <p:sldId id="315" r:id="rId33"/>
    <p:sldId id="278" r:id="rId34"/>
    <p:sldId id="279" r:id="rId35"/>
    <p:sldId id="305" r:id="rId36"/>
    <p:sldId id="280" r:id="rId37"/>
    <p:sldId id="306" r:id="rId38"/>
    <p:sldId id="281" r:id="rId39"/>
    <p:sldId id="307" r:id="rId40"/>
    <p:sldId id="282" r:id="rId41"/>
    <p:sldId id="308" r:id="rId42"/>
    <p:sldId id="283" r:id="rId43"/>
    <p:sldId id="309" r:id="rId44"/>
    <p:sldId id="318" r:id="rId45"/>
    <p:sldId id="284" r:id="rId46"/>
    <p:sldId id="310" r:id="rId47"/>
    <p:sldId id="285" r:id="rId48"/>
    <p:sldId id="311" r:id="rId49"/>
    <p:sldId id="286" r:id="rId50"/>
    <p:sldId id="287" r:id="rId51"/>
    <p:sldId id="288" r:id="rId52"/>
    <p:sldId id="316" r:id="rId53"/>
    <p:sldId id="289" r:id="rId54"/>
    <p:sldId id="317" r:id="rId55"/>
    <p:sldId id="290" r:id="rId56"/>
    <p:sldId id="291" r:id="rId57"/>
    <p:sldId id="292" r:id="rId58"/>
    <p:sldId id="293" r:id="rId59"/>
    <p:sldId id="294" r:id="rId60"/>
    <p:sldId id="295" r:id="rId61"/>
    <p:sldId id="296" r:id="rId62"/>
    <p:sldId id="319" r:id="rId63"/>
    <p:sldId id="320" r:id="rId64"/>
    <p:sldId id="321" r:id="rId65"/>
    <p:sldId id="322" r:id="rId66"/>
    <p:sldId id="297" r:id="rId67"/>
    <p:sldId id="298" r:id="rId68"/>
    <p:sldId id="299" r:id="rId6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1"/>
      <p:bold r:id="rId72"/>
      <p:italic r:id="rId73"/>
      <p:boldItalic r:id="rId74"/>
    </p:embeddedFont>
    <p:embeddedFont>
      <p:font typeface="Economica" panose="02000506040000020004" pitchFamily="2" charset="77"/>
      <p:regular r:id="rId75"/>
      <p:bold r:id="rId76"/>
      <p:italic r:id="rId77"/>
      <p:boldItalic r:id="rId78"/>
    </p:embeddedFont>
    <p:embeddedFont>
      <p:font typeface="Open Sans" panose="020B0606030504020204" pitchFamily="34" charset="0"/>
      <p:regular r:id="rId79"/>
      <p:bold r:id="rId80"/>
      <p:italic r:id="rId81"/>
      <p:boldItalic r:id="rId82"/>
    </p:embeddedFont>
    <p:embeddedFont>
      <p:font typeface="Ubuntu Mono" panose="020B0509030602030204" pitchFamily="49" charset="0"/>
      <p:regular r:id="rId83"/>
      <p:bold r:id="rId84"/>
      <p:italic r:id="rId85"/>
      <p:boldItalic r:id="rId8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59EE6F-63E0-5041-BA6B-71B5DF2B079F}" v="8" dt="2023-02-05T02:25:50.636"/>
  </p1510:revLst>
</p1510:revInfo>
</file>

<file path=ppt/tableStyles.xml><?xml version="1.0" encoding="utf-8"?>
<a:tblStyleLst xmlns:a="http://schemas.openxmlformats.org/drawingml/2006/main" def="{9FB36C5B-AB19-4315-946D-2CFE7AE07106}">
  <a:tblStyle styleId="{9FB36C5B-AB19-4315-946D-2CFE7AE07106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4"/>
    <p:restoredTop sz="89410"/>
  </p:normalViewPr>
  <p:slideViewPr>
    <p:cSldViewPr snapToGrid="0">
      <p:cViewPr varScale="1">
        <p:scale>
          <a:sx n="199" d="100"/>
          <a:sy n="199" d="100"/>
        </p:scale>
        <p:origin x="4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4.fntdata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4.fntdata"/><Relationship Id="rId79" Type="http://schemas.openxmlformats.org/officeDocument/2006/relationships/font" Target="fonts/font9.fntdata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.fntdata"/><Relationship Id="rId80" Type="http://schemas.openxmlformats.org/officeDocument/2006/relationships/font" Target="fonts/font10.fntdata"/><Relationship Id="rId85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5.fntdata"/><Relationship Id="rId83" Type="http://schemas.openxmlformats.org/officeDocument/2006/relationships/font" Target="fonts/font13.fntdata"/><Relationship Id="rId88" Type="http://schemas.openxmlformats.org/officeDocument/2006/relationships/viewProps" Target="viewProps.xml"/><Relationship Id="rId9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3.fntdata"/><Relationship Id="rId78" Type="http://schemas.openxmlformats.org/officeDocument/2006/relationships/font" Target="fonts/font8.fntdata"/><Relationship Id="rId81" Type="http://schemas.openxmlformats.org/officeDocument/2006/relationships/font" Target="fonts/font11.fntdata"/><Relationship Id="rId86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font" Target="fonts/font1.fntdata"/><Relationship Id="rId92" Type="http://schemas.microsoft.com/office/2015/10/relationships/revisionInfo" Target="revisionInfo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font" Target="fonts/font12.fntdata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tarth Vaishnav" userId="00c84dd0-a1f9-4499-821e-da5ee1e43979" providerId="ADAL" clId="{9559EE6F-63E0-5041-BA6B-71B5DF2B079F}"/>
    <pc:docChg chg="undo custSel addSld delSld modSld">
      <pc:chgData name="Gitarth Vaishnav" userId="00c84dd0-a1f9-4499-821e-da5ee1e43979" providerId="ADAL" clId="{9559EE6F-63E0-5041-BA6B-71B5DF2B079F}" dt="2023-02-05T02:33:49.747" v="635" actId="20577"/>
      <pc:docMkLst>
        <pc:docMk/>
      </pc:docMkLst>
      <pc:sldChg chg="modSp">
        <pc:chgData name="Gitarth Vaishnav" userId="00c84dd0-a1f9-4499-821e-da5ee1e43979" providerId="ADAL" clId="{9559EE6F-63E0-5041-BA6B-71B5DF2B079F}" dt="2023-02-05T02:21:50.441" v="48"/>
        <pc:sldMkLst>
          <pc:docMk/>
          <pc:sldMk cId="0" sldId="267"/>
        </pc:sldMkLst>
        <pc:graphicFrameChg chg="mod">
          <ac:chgData name="Gitarth Vaishnav" userId="00c84dd0-a1f9-4499-821e-da5ee1e43979" providerId="ADAL" clId="{9559EE6F-63E0-5041-BA6B-71B5DF2B079F}" dt="2023-02-05T02:21:50.441" v="48"/>
          <ac:graphicFrameMkLst>
            <pc:docMk/>
            <pc:sldMk cId="0" sldId="267"/>
            <ac:graphicFrameMk id="191" creationId="{00000000-0000-0000-0000-000000000000}"/>
          </ac:graphicFrameMkLst>
        </pc:graphicFrameChg>
      </pc:sldChg>
      <pc:sldChg chg="del">
        <pc:chgData name="Gitarth Vaishnav" userId="00c84dd0-a1f9-4499-821e-da5ee1e43979" providerId="ADAL" clId="{9559EE6F-63E0-5041-BA6B-71B5DF2B079F}" dt="2023-02-05T02:16:15.245" v="19" actId="2696"/>
        <pc:sldMkLst>
          <pc:docMk/>
          <pc:sldMk cId="647179251" sldId="301"/>
        </pc:sldMkLst>
      </pc:sldChg>
      <pc:sldChg chg="modSp mod">
        <pc:chgData name="Gitarth Vaishnav" userId="00c84dd0-a1f9-4499-821e-da5ee1e43979" providerId="ADAL" clId="{9559EE6F-63E0-5041-BA6B-71B5DF2B079F}" dt="2023-02-05T02:15:23.145" v="18" actId="20577"/>
        <pc:sldMkLst>
          <pc:docMk/>
          <pc:sldMk cId="3144570987" sldId="302"/>
        </pc:sldMkLst>
        <pc:spChg chg="mod">
          <ac:chgData name="Gitarth Vaishnav" userId="00c84dd0-a1f9-4499-821e-da5ee1e43979" providerId="ADAL" clId="{9559EE6F-63E0-5041-BA6B-71B5DF2B079F}" dt="2023-02-05T02:15:23.145" v="18" actId="20577"/>
          <ac:spMkLst>
            <pc:docMk/>
            <pc:sldMk cId="3144570987" sldId="302"/>
            <ac:spMk id="69" creationId="{00000000-0000-0000-0000-000000000000}"/>
          </ac:spMkLst>
        </pc:spChg>
      </pc:sldChg>
      <pc:sldChg chg="modSp mod">
        <pc:chgData name="Gitarth Vaishnav" userId="00c84dd0-a1f9-4499-821e-da5ee1e43979" providerId="ADAL" clId="{9559EE6F-63E0-5041-BA6B-71B5DF2B079F}" dt="2023-02-05T02:28:34.449" v="344" actId="20577"/>
        <pc:sldMkLst>
          <pc:docMk/>
          <pc:sldMk cId="3514715816" sldId="312"/>
        </pc:sldMkLst>
        <pc:spChg chg="mod">
          <ac:chgData name="Gitarth Vaishnav" userId="00c84dd0-a1f9-4499-821e-da5ee1e43979" providerId="ADAL" clId="{9559EE6F-63E0-5041-BA6B-71B5DF2B079F}" dt="2023-02-05T02:28:34.449" v="344" actId="20577"/>
          <ac:spMkLst>
            <pc:docMk/>
            <pc:sldMk cId="3514715816" sldId="312"/>
            <ac:spMk id="198" creationId="{00000000-0000-0000-0000-000000000000}"/>
          </ac:spMkLst>
        </pc:spChg>
      </pc:sldChg>
      <pc:sldChg chg="modSp mod">
        <pc:chgData name="Gitarth Vaishnav" userId="00c84dd0-a1f9-4499-821e-da5ee1e43979" providerId="ADAL" clId="{9559EE6F-63E0-5041-BA6B-71B5DF2B079F}" dt="2023-02-05T02:33:01.097" v="634" actId="207"/>
        <pc:sldMkLst>
          <pc:docMk/>
          <pc:sldMk cId="3421354757" sldId="313"/>
        </pc:sldMkLst>
        <pc:spChg chg="mod">
          <ac:chgData name="Gitarth Vaishnav" userId="00c84dd0-a1f9-4499-821e-da5ee1e43979" providerId="ADAL" clId="{9559EE6F-63E0-5041-BA6B-71B5DF2B079F}" dt="2023-02-05T02:33:01.097" v="634" actId="207"/>
          <ac:spMkLst>
            <pc:docMk/>
            <pc:sldMk cId="3421354757" sldId="313"/>
            <ac:spMk id="205" creationId="{00000000-0000-0000-0000-000000000000}"/>
          </ac:spMkLst>
        </pc:spChg>
      </pc:sldChg>
      <pc:sldChg chg="modSp mod">
        <pc:chgData name="Gitarth Vaishnav" userId="00c84dd0-a1f9-4499-821e-da5ee1e43979" providerId="ADAL" clId="{9559EE6F-63E0-5041-BA6B-71B5DF2B079F}" dt="2023-02-05T02:33:49.747" v="635" actId="20577"/>
        <pc:sldMkLst>
          <pc:docMk/>
          <pc:sldMk cId="3825562526" sldId="314"/>
        </pc:sldMkLst>
        <pc:spChg chg="mod">
          <ac:chgData name="Gitarth Vaishnav" userId="00c84dd0-a1f9-4499-821e-da5ee1e43979" providerId="ADAL" clId="{9559EE6F-63E0-5041-BA6B-71B5DF2B079F}" dt="2023-02-05T02:33:49.747" v="635" actId="20577"/>
          <ac:spMkLst>
            <pc:docMk/>
            <pc:sldMk cId="3825562526" sldId="314"/>
            <ac:spMk id="212" creationId="{00000000-0000-0000-0000-000000000000}"/>
          </ac:spMkLst>
        </pc:spChg>
      </pc:sldChg>
      <pc:sldChg chg="addSp delSp modSp add mod">
        <pc:chgData name="Gitarth Vaishnav" userId="00c84dd0-a1f9-4499-821e-da5ee1e43979" providerId="ADAL" clId="{9559EE6F-63E0-5041-BA6B-71B5DF2B079F}" dt="2023-02-05T02:26:59.285" v="249"/>
        <pc:sldMkLst>
          <pc:docMk/>
          <pc:sldMk cId="2631996272" sldId="325"/>
        </pc:sldMkLst>
        <pc:spChg chg="mod">
          <ac:chgData name="Gitarth Vaishnav" userId="00c84dd0-a1f9-4499-821e-da5ee1e43979" providerId="ADAL" clId="{9559EE6F-63E0-5041-BA6B-71B5DF2B079F}" dt="2023-02-05T02:16:53.525" v="38" actId="20577"/>
          <ac:spMkLst>
            <pc:docMk/>
            <pc:sldMk cId="2631996272" sldId="325"/>
            <ac:spMk id="189" creationId="{00000000-0000-0000-0000-000000000000}"/>
          </ac:spMkLst>
        </pc:spChg>
        <pc:spChg chg="mod">
          <ac:chgData name="Gitarth Vaishnav" userId="00c84dd0-a1f9-4499-821e-da5ee1e43979" providerId="ADAL" clId="{9559EE6F-63E0-5041-BA6B-71B5DF2B079F}" dt="2023-02-05T02:26:59.285" v="249"/>
          <ac:spMkLst>
            <pc:docMk/>
            <pc:sldMk cId="2631996272" sldId="325"/>
            <ac:spMk id="192" creationId="{00000000-0000-0000-0000-000000000000}"/>
          </ac:spMkLst>
        </pc:spChg>
        <pc:graphicFrameChg chg="add mod modGraphic">
          <ac:chgData name="Gitarth Vaishnav" userId="00c84dd0-a1f9-4499-821e-da5ee1e43979" providerId="ADAL" clId="{9559EE6F-63E0-5041-BA6B-71B5DF2B079F}" dt="2023-02-05T02:26:51.761" v="248" actId="20577"/>
          <ac:graphicFrameMkLst>
            <pc:docMk/>
            <pc:sldMk cId="2631996272" sldId="325"/>
            <ac:graphicFrameMk id="2" creationId="{22AD4C70-44F7-DC7A-9BD5-5DDDA837B396}"/>
          </ac:graphicFrameMkLst>
        </pc:graphicFrameChg>
        <pc:graphicFrameChg chg="del mod modGraphic">
          <ac:chgData name="Gitarth Vaishnav" userId="00c84dd0-a1f9-4499-821e-da5ee1e43979" providerId="ADAL" clId="{9559EE6F-63E0-5041-BA6B-71B5DF2B079F}" dt="2023-02-05T02:20:59.875" v="42" actId="478"/>
          <ac:graphicFrameMkLst>
            <pc:docMk/>
            <pc:sldMk cId="2631996272" sldId="325"/>
            <ac:graphicFrameMk id="191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0876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5299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4756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4752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7081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00367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66142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17594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45983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17759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69294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729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08481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45943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47468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4786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7630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050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1002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99637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780769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821659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012575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7" y="4602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" name="Shape 17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756700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29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399399"/>
            <a:ext cx="2808000" cy="2784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en-GB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Lists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Usage prior to Java 5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dirty="0"/>
              <a:t>In the good ole’ days, using a list was simple: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LinkedList list = new LinkedList();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 err="1">
                <a:latin typeface="Courier New"/>
                <a:ea typeface="Courier New"/>
                <a:cs typeface="Courier New"/>
                <a:sym typeface="Courier New"/>
              </a:rPr>
              <a:t>list.add</a:t>
            </a: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(“cats”);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 err="1">
                <a:latin typeface="Courier New"/>
                <a:ea typeface="Courier New"/>
                <a:cs typeface="Courier New"/>
                <a:sym typeface="Courier New"/>
              </a:rPr>
              <a:t>list.add</a:t>
            </a: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(“like”);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 err="1">
                <a:latin typeface="Courier New"/>
                <a:ea typeface="Courier New"/>
                <a:cs typeface="Courier New"/>
                <a:sym typeface="Courier New"/>
              </a:rPr>
              <a:t>list.add</a:t>
            </a: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(“milk”);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dirty="0"/>
              <a:t>But unsafe: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400" dirty="0" err="1">
                <a:latin typeface="Courier New"/>
                <a:ea typeface="Courier New"/>
                <a:cs typeface="Courier New"/>
                <a:sym typeface="Courier New"/>
              </a:rPr>
              <a:t>list.add</a:t>
            </a: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(new Burger());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 err="1">
                <a:latin typeface="Courier New"/>
                <a:ea typeface="Courier New"/>
                <a:cs typeface="Courier New"/>
                <a:sym typeface="Courier New"/>
              </a:rPr>
              <a:t>list.add</a:t>
            </a: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(new Dog());</a:t>
            </a:r>
          </a:p>
          <a:p>
            <a:pPr marL="457200" lvl="0" indent="-228600" rtl="0">
              <a:spcBef>
                <a:spcPts val="0"/>
              </a:spcBef>
              <a:buClr>
                <a:srgbClr val="FF0000"/>
              </a:buClr>
              <a:buChar char="●"/>
            </a:pPr>
            <a:r>
              <a:rPr lang="en-GB" dirty="0">
                <a:solidFill>
                  <a:srgbClr val="FF0000"/>
                </a:solidFill>
              </a:rPr>
              <a:t>Java 4 and earlier could not restrict elements to a particular type.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10</a:t>
            </a:fld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600" dirty="0"/>
              <a:t>Python Version of Linked List - Using deque() package.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287362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collections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initialising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deque() of arbitrary length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linked_lst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collections.deque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filling deque() with elements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linked_lst.append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(‘Cats')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linked_lst.append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(‘like')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linked_lst.append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(‘milk')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11</a:t>
            </a:fld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F53CB3-C31E-C24B-823F-0728CAC3E088}"/>
              </a:ext>
            </a:extLst>
          </p:cNvPr>
          <p:cNvSpPr txBox="1"/>
          <p:nvPr/>
        </p:nvSpPr>
        <p:spPr>
          <a:xfrm>
            <a:off x="311700" y="4098851"/>
            <a:ext cx="8520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7323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a built-in class in Python which is used for dequeuing, although it could be implemented under certain conditions and it works like a linked list.</a:t>
            </a:r>
            <a:endParaRPr lang="en-IN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880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Generics - Java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Java 5 added “generics”, also known as “type parameters”: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LinkedList</a:t>
            </a:r>
            <a:r>
              <a:rPr lang="en-GB" sz="1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&lt;String&gt;</a:t>
            </a: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 list = new LinkedList</a:t>
            </a:r>
            <a:r>
              <a:rPr lang="en-GB" sz="1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&lt;String&gt;</a:t>
            </a: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list.add(“cats”);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list.add(“like”);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list.add(“milk”);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We pass &lt;String&gt; as the type parameter to the class LinkedList.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Now, a linked list of &lt;String&gt; will permit only string elements: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list.add(new Burger());   </a:t>
            </a:r>
            <a:r>
              <a:rPr lang="en-GB" sz="14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GB" sz="1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compile error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Safe!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12</a:t>
            </a:fld>
            <a:endParaRPr lang="en-GB"/>
          </a:p>
        </p:txBody>
      </p:sp>
      <p:cxnSp>
        <p:nvCxnSpPr>
          <p:cNvPr id="177" name="Shape 177"/>
          <p:cNvCxnSpPr/>
          <p:nvPr/>
        </p:nvCxnSpPr>
        <p:spPr>
          <a:xfrm rot="10800000">
            <a:off x="3091250" y="3972964"/>
            <a:ext cx="6123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Type parameters vs Method parameters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dirty="0"/>
              <a:t>Method parameters go after a method and use round brackets:</a:t>
            </a:r>
            <a:br>
              <a:rPr lang="en-GB" dirty="0"/>
            </a:br>
            <a:r>
              <a:rPr lang="en-GB" dirty="0"/>
              <a:t>	</a:t>
            </a:r>
            <a:r>
              <a:rPr lang="en-GB" dirty="0" err="1">
                <a:latin typeface="Courier New"/>
                <a:ea typeface="Courier New"/>
                <a:cs typeface="Courier New"/>
                <a:sym typeface="Courier New"/>
              </a:rPr>
              <a:t>System.out.println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(“zoo”)</a:t>
            </a:r>
            <a:r>
              <a:rPr lang="en-GB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repeat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(5, “* “)</a:t>
            </a:r>
            <a:r>
              <a:rPr lang="en-GB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dirty="0"/>
              <a:t>Type parameters go after a type and use angled brackets:</a:t>
            </a:r>
            <a:br>
              <a:rPr lang="en-GB" dirty="0"/>
            </a:br>
            <a:r>
              <a:rPr lang="en-GB" dirty="0"/>
              <a:t>	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LinkedList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&lt;Customer&gt;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 customers;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 dirty="0" err="1">
                <a:latin typeface="Courier New"/>
                <a:ea typeface="Courier New"/>
                <a:cs typeface="Courier New"/>
                <a:sym typeface="Courier New"/>
              </a:rPr>
              <a:t>ArrayList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&lt;Card&gt;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 cards;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 dirty="0" err="1">
                <a:latin typeface="Courier New"/>
                <a:ea typeface="Courier New"/>
                <a:cs typeface="Courier New"/>
                <a:sym typeface="Courier New"/>
              </a:rPr>
              <a:t>TreeSet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&lt;String&gt;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 symbols;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dirty="0"/>
              <a:t>Type parameters must be classes. For primitives, use class wrappers:</a:t>
            </a:r>
            <a:br>
              <a:rPr lang="en-GB" dirty="0"/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LinkedList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&lt;Integer&gt;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 ages;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 dirty="0" err="1">
                <a:latin typeface="Courier New"/>
                <a:ea typeface="Courier New"/>
                <a:cs typeface="Courier New"/>
                <a:sym typeface="Courier New"/>
              </a:rPr>
              <a:t>ArrayList</a:t>
            </a:r>
            <a:r>
              <a:rPr lang="en-GB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&lt;Double&gt;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 rainfall;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13</a:t>
            </a:fld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LinkedList&lt;X&gt; and ArrayList&lt;X&gt; methods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14</a:t>
            </a:fld>
            <a:endParaRPr lang="en-GB"/>
          </a:p>
        </p:txBody>
      </p:sp>
      <p:graphicFrame>
        <p:nvGraphicFramePr>
          <p:cNvPr id="191" name="Shape 191"/>
          <p:cNvGraphicFramePr/>
          <p:nvPr>
            <p:extLst>
              <p:ext uri="{D42A27DB-BD31-4B8C-83A1-F6EECF244321}">
                <p14:modId xmlns:p14="http://schemas.microsoft.com/office/powerpoint/2010/main" val="2217140962"/>
              </p:ext>
            </p:extLst>
          </p:nvPr>
        </p:nvGraphicFramePr>
        <p:xfrm>
          <a:off x="952500" y="1085850"/>
          <a:ext cx="7239000" cy="3565890"/>
        </p:xfrm>
        <a:graphic>
          <a:graphicData uri="http://schemas.openxmlformats.org/drawingml/2006/table">
            <a:tbl>
              <a:tblPr>
                <a:noFill/>
                <a:tableStyleId>{9FB36C5B-AB19-4315-946D-2CFE7AE07106}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b="1"/>
                        <a:t>Method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b="1"/>
                        <a:t>Description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dirty="0"/>
                        <a:t>add(X element)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Add an element of type X to the end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add(int i, X element)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Add an element of type X at position i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remove(X element)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Remove this element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remove(int i)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Remove the element at position i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set(int i, X element)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Replace the element at position i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X get(int i)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Return the element at position i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int size()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Return the size of the list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clear()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dirty="0"/>
                        <a:t>Remove all elements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311700" y="4654225"/>
            <a:ext cx="8520600" cy="44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400"/>
              <a:t>For more, see: https://docs.oracle.com/javase/7/docs/api/java/lang/List.html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List methods - Python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15</a:t>
            </a:fld>
            <a:endParaRPr lang="en-GB"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311700" y="4654225"/>
            <a:ext cx="8520600" cy="44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400" dirty="0"/>
              <a:t>For more, see: https://</a:t>
            </a:r>
            <a:r>
              <a:rPr lang="en-GB" sz="1400" dirty="0" err="1"/>
              <a:t>www.geeksforgeeks.org</a:t>
            </a:r>
            <a:r>
              <a:rPr lang="en-GB" sz="1400" dirty="0"/>
              <a:t>/list-methods-in-python/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2AD4C70-44F7-DC7A-9BD5-5DDDA837B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305481"/>
              </p:ext>
            </p:extLst>
          </p:nvPr>
        </p:nvGraphicFramePr>
        <p:xfrm>
          <a:off x="2148089" y="1078423"/>
          <a:ext cx="5365337" cy="3513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504">
                  <a:extLst>
                    <a:ext uri="{9D8B030D-6E8A-4147-A177-3AD203B41FA5}">
                      <a16:colId xmlns:a16="http://schemas.microsoft.com/office/drawing/2014/main" val="3472631727"/>
                    </a:ext>
                  </a:extLst>
                </a:gridCol>
                <a:gridCol w="4650833">
                  <a:extLst>
                    <a:ext uri="{9D8B030D-6E8A-4147-A177-3AD203B41FA5}">
                      <a16:colId xmlns:a16="http://schemas.microsoft.com/office/drawing/2014/main" val="105557421"/>
                    </a:ext>
                  </a:extLst>
                </a:gridCol>
              </a:tblGrid>
              <a:tr h="151120">
                <a:tc>
                  <a:txBody>
                    <a:bodyPr/>
                    <a:lstStyle/>
                    <a:p>
                      <a:pPr marR="0" lvl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b="1" u="none" strike="noStrike" cap="none" dirty="0">
                          <a:solidFill>
                            <a:schemeClr val="tx1"/>
                          </a:solidFill>
                          <a:sym typeface="Arial"/>
                        </a:rPr>
                        <a:t>Method</a:t>
                      </a:r>
                      <a:endParaRPr lang="en-AU" sz="12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2014" marR="42014" marT="42014" marB="42014" anchor="ctr"/>
                </a:tc>
                <a:tc>
                  <a:txBody>
                    <a:bodyPr/>
                    <a:lstStyle/>
                    <a:p>
                      <a:pPr marR="0" lvl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b="1" u="none" strike="noStrike" cap="none" dirty="0">
                          <a:solidFill>
                            <a:schemeClr val="tx1"/>
                          </a:solidFill>
                          <a:sym typeface="Arial"/>
                        </a:rPr>
                        <a:t>Description</a:t>
                      </a:r>
                      <a:endParaRPr lang="en-AU" sz="12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2014" marR="42014" marT="42014" marB="42014" anchor="ctr"/>
                </a:tc>
                <a:extLst>
                  <a:ext uri="{0D108BD9-81ED-4DB2-BD59-A6C34878D82A}">
                    <a16:rowId xmlns:a16="http://schemas.microsoft.com/office/drawing/2014/main" val="2774562359"/>
                  </a:ext>
                </a:extLst>
              </a:tr>
              <a:tr h="144966">
                <a:tc>
                  <a:txBody>
                    <a:bodyPr/>
                    <a:lstStyle/>
                    <a:p>
                      <a:pPr marR="0" lvl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u="none" strike="noStrike" cap="none" dirty="0">
                          <a:solidFill>
                            <a:schemeClr val="tx1"/>
                          </a:solidFill>
                          <a:sym typeface="Arial"/>
                        </a:rPr>
                        <a:t>append()</a:t>
                      </a:r>
                      <a:endParaRPr lang="en-AU" sz="10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2014" marR="42014" marT="58819" marB="58819" anchor="ctr"/>
                </a:tc>
                <a:tc>
                  <a:txBody>
                    <a:bodyPr/>
                    <a:lstStyle/>
                    <a:p>
                      <a:pPr marR="0" lvl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u="none" strike="noStrike" cap="none" dirty="0">
                          <a:solidFill>
                            <a:schemeClr val="tx1"/>
                          </a:solidFill>
                          <a:sym typeface="Arial"/>
                        </a:rPr>
                        <a:t>Used for appending and adding elements to the end of the List. </a:t>
                      </a:r>
                      <a:endParaRPr lang="en-AU" sz="10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2014" marR="42014" marT="58819" marB="58819" anchor="ctr"/>
                </a:tc>
                <a:extLst>
                  <a:ext uri="{0D108BD9-81ED-4DB2-BD59-A6C34878D82A}">
                    <a16:rowId xmlns:a16="http://schemas.microsoft.com/office/drawing/2014/main" val="1821221552"/>
                  </a:ext>
                </a:extLst>
              </a:tr>
              <a:tr h="144966">
                <a:tc>
                  <a:txBody>
                    <a:bodyPr/>
                    <a:lstStyle/>
                    <a:p>
                      <a:pPr marR="0" lvl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u="none" strike="noStrike" cap="none" dirty="0">
                          <a:solidFill>
                            <a:schemeClr val="tx1"/>
                          </a:solidFill>
                          <a:sym typeface="Arial"/>
                        </a:rPr>
                        <a:t>copy()</a:t>
                      </a:r>
                      <a:endParaRPr lang="en-AU" sz="10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2014" marR="42014" marT="58819" marB="58819" anchor="ctr"/>
                </a:tc>
                <a:tc>
                  <a:txBody>
                    <a:bodyPr/>
                    <a:lstStyle/>
                    <a:p>
                      <a:pPr marR="0" lvl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u="none" strike="noStrike" cap="none">
                          <a:solidFill>
                            <a:schemeClr val="tx1"/>
                          </a:solidFill>
                          <a:sym typeface="Arial"/>
                        </a:rPr>
                        <a:t>It returns a shallow copy of a list</a:t>
                      </a:r>
                      <a:endParaRPr lang="en-AU" sz="1000" b="0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2014" marR="42014" marT="58819" marB="58819" anchor="ctr"/>
                </a:tc>
                <a:extLst>
                  <a:ext uri="{0D108BD9-81ED-4DB2-BD59-A6C34878D82A}">
                    <a16:rowId xmlns:a16="http://schemas.microsoft.com/office/drawing/2014/main" val="3477994145"/>
                  </a:ext>
                </a:extLst>
              </a:tr>
              <a:tr h="144966">
                <a:tc>
                  <a:txBody>
                    <a:bodyPr/>
                    <a:lstStyle/>
                    <a:p>
                      <a:pPr marR="0" lvl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clear()</a:t>
                      </a:r>
                    </a:p>
                  </a:txBody>
                  <a:tcPr marL="42014" marR="42014" marT="58819" marB="58819" anchor="ctr"/>
                </a:tc>
                <a:tc>
                  <a:txBody>
                    <a:bodyPr/>
                    <a:lstStyle/>
                    <a:p>
                      <a:pPr marR="0" lvl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u="none" strike="noStrike" cap="none" dirty="0">
                          <a:solidFill>
                            <a:schemeClr val="tx1"/>
                          </a:solidFill>
                          <a:sym typeface="Arial"/>
                        </a:rPr>
                        <a:t>This method is used for removing all items from the list. </a:t>
                      </a:r>
                      <a:endParaRPr lang="en-AU" sz="10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2014" marR="42014" marT="58819" marB="58819" anchor="ctr"/>
                </a:tc>
                <a:extLst>
                  <a:ext uri="{0D108BD9-81ED-4DB2-BD59-A6C34878D82A}">
                    <a16:rowId xmlns:a16="http://schemas.microsoft.com/office/drawing/2014/main" val="2498388798"/>
                  </a:ext>
                </a:extLst>
              </a:tr>
              <a:tr h="144966">
                <a:tc>
                  <a:txBody>
                    <a:bodyPr/>
                    <a:lstStyle/>
                    <a:p>
                      <a:pPr marR="0" lvl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count()</a:t>
                      </a:r>
                    </a:p>
                  </a:txBody>
                  <a:tcPr marL="42014" marR="42014" marT="58819" marB="58819" anchor="ctr"/>
                </a:tc>
                <a:tc>
                  <a:txBody>
                    <a:bodyPr/>
                    <a:lstStyle/>
                    <a:p>
                      <a:pPr marR="0" lvl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u="none" strike="noStrike" cap="none" dirty="0">
                          <a:solidFill>
                            <a:schemeClr val="tx1"/>
                          </a:solidFill>
                          <a:sym typeface="Arial"/>
                        </a:rPr>
                        <a:t>This methods count the elements</a:t>
                      </a:r>
                      <a:endParaRPr lang="en-AU" sz="10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2014" marR="42014" marT="58819" marB="58819" anchor="ctr"/>
                </a:tc>
                <a:extLst>
                  <a:ext uri="{0D108BD9-81ED-4DB2-BD59-A6C34878D82A}">
                    <a16:rowId xmlns:a16="http://schemas.microsoft.com/office/drawing/2014/main" val="671107268"/>
                  </a:ext>
                </a:extLst>
              </a:tr>
              <a:tr h="144966">
                <a:tc>
                  <a:txBody>
                    <a:bodyPr/>
                    <a:lstStyle/>
                    <a:p>
                      <a:pPr marR="0" lvl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extend()</a:t>
                      </a:r>
                    </a:p>
                  </a:txBody>
                  <a:tcPr marL="42014" marR="42014" marT="58819" marB="58819" anchor="ctr"/>
                </a:tc>
                <a:tc>
                  <a:txBody>
                    <a:bodyPr/>
                    <a:lstStyle/>
                    <a:p>
                      <a:pPr marR="0" lvl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u="none" strike="noStrike" cap="none" dirty="0">
                          <a:solidFill>
                            <a:schemeClr val="tx1"/>
                          </a:solidFill>
                          <a:sym typeface="Arial"/>
                        </a:rPr>
                        <a:t>Adds each element of the </a:t>
                      </a:r>
                      <a:r>
                        <a:rPr lang="en-AU" sz="1000" b="0" u="none" strike="noStrike" cap="none" dirty="0" err="1">
                          <a:solidFill>
                            <a:schemeClr val="tx1"/>
                          </a:solidFill>
                          <a:sym typeface="Arial"/>
                        </a:rPr>
                        <a:t>iterable</a:t>
                      </a:r>
                      <a:r>
                        <a:rPr lang="en-AU" sz="1000" b="0" u="none" strike="noStrike" cap="none" dirty="0">
                          <a:solidFill>
                            <a:schemeClr val="tx1"/>
                          </a:solidFill>
                          <a:sym typeface="Arial"/>
                        </a:rPr>
                        <a:t> to the end of the List</a:t>
                      </a:r>
                      <a:endParaRPr lang="en-AU" sz="10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2014" marR="42014" marT="58819" marB="58819" anchor="ctr"/>
                </a:tc>
                <a:extLst>
                  <a:ext uri="{0D108BD9-81ED-4DB2-BD59-A6C34878D82A}">
                    <a16:rowId xmlns:a16="http://schemas.microsoft.com/office/drawing/2014/main" val="1446538295"/>
                  </a:ext>
                </a:extLst>
              </a:tr>
              <a:tr h="144966">
                <a:tc>
                  <a:txBody>
                    <a:bodyPr/>
                    <a:lstStyle/>
                    <a:p>
                      <a:pPr marR="0" lvl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index()</a:t>
                      </a:r>
                    </a:p>
                  </a:txBody>
                  <a:tcPr marL="42014" marR="42014" marT="58819" marB="58819" anchor="ctr"/>
                </a:tc>
                <a:tc>
                  <a:txBody>
                    <a:bodyPr/>
                    <a:lstStyle/>
                    <a:p>
                      <a:pPr marR="0" lvl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u="none" strike="noStrike" cap="none" dirty="0">
                          <a:solidFill>
                            <a:schemeClr val="tx1"/>
                          </a:solidFill>
                          <a:sym typeface="Arial"/>
                        </a:rPr>
                        <a:t>Returns the lowest index where the element appears. </a:t>
                      </a:r>
                      <a:endParaRPr lang="en-AU" sz="10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2014" marR="42014" marT="58819" marB="58819" anchor="ctr"/>
                </a:tc>
                <a:extLst>
                  <a:ext uri="{0D108BD9-81ED-4DB2-BD59-A6C34878D82A}">
                    <a16:rowId xmlns:a16="http://schemas.microsoft.com/office/drawing/2014/main" val="3846600911"/>
                  </a:ext>
                </a:extLst>
              </a:tr>
              <a:tr h="144966">
                <a:tc>
                  <a:txBody>
                    <a:bodyPr/>
                    <a:lstStyle/>
                    <a:p>
                      <a:pPr marR="0" lvl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insert()</a:t>
                      </a:r>
                    </a:p>
                  </a:txBody>
                  <a:tcPr marL="42014" marR="42014" marT="58819" marB="58819" anchor="ctr"/>
                </a:tc>
                <a:tc>
                  <a:txBody>
                    <a:bodyPr/>
                    <a:lstStyle/>
                    <a:p>
                      <a:pPr marR="0" lvl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u="none" strike="noStrike" cap="none" dirty="0">
                          <a:solidFill>
                            <a:schemeClr val="tx1"/>
                          </a:solidFill>
                          <a:sym typeface="Arial"/>
                        </a:rPr>
                        <a:t>Inserts a given element at a given index in a list. </a:t>
                      </a:r>
                      <a:endParaRPr lang="en-AU" sz="10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2014" marR="42014" marT="58819" marB="58819" anchor="ctr"/>
                </a:tc>
                <a:extLst>
                  <a:ext uri="{0D108BD9-81ED-4DB2-BD59-A6C34878D82A}">
                    <a16:rowId xmlns:a16="http://schemas.microsoft.com/office/drawing/2014/main" val="3720477851"/>
                  </a:ext>
                </a:extLst>
              </a:tr>
              <a:tr h="230153">
                <a:tc>
                  <a:txBody>
                    <a:bodyPr/>
                    <a:lstStyle/>
                    <a:p>
                      <a:pPr marR="0" lvl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pop()</a:t>
                      </a:r>
                    </a:p>
                  </a:txBody>
                  <a:tcPr marL="42014" marR="42014" marT="58819" marB="58819" anchor="ctr"/>
                </a:tc>
                <a:tc>
                  <a:txBody>
                    <a:bodyPr/>
                    <a:lstStyle/>
                    <a:p>
                      <a:pPr marR="0" lvl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u="none" strike="noStrike" cap="none" dirty="0">
                          <a:solidFill>
                            <a:schemeClr val="tx1"/>
                          </a:solidFill>
                          <a:sym typeface="Arial"/>
                        </a:rPr>
                        <a:t> Removes and returns the last value from the List or the given index value.</a:t>
                      </a:r>
                      <a:endParaRPr lang="en-AU" sz="10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2014" marR="42014" marT="58819" marB="58819" anchor="ctr"/>
                </a:tc>
                <a:extLst>
                  <a:ext uri="{0D108BD9-81ED-4DB2-BD59-A6C34878D82A}">
                    <a16:rowId xmlns:a16="http://schemas.microsoft.com/office/drawing/2014/main" val="177615861"/>
                  </a:ext>
                </a:extLst>
              </a:tr>
              <a:tr h="168199">
                <a:tc>
                  <a:txBody>
                    <a:bodyPr/>
                    <a:lstStyle/>
                    <a:p>
                      <a:pPr marR="0" lvl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remove()</a:t>
                      </a:r>
                    </a:p>
                  </a:txBody>
                  <a:tcPr marL="42014" marR="42014" marT="58819" marB="58819" anchor="ctr"/>
                </a:tc>
                <a:tc>
                  <a:txBody>
                    <a:bodyPr/>
                    <a:lstStyle/>
                    <a:p>
                      <a:pPr marR="0" lvl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u="none" strike="noStrike" cap="none" dirty="0">
                          <a:solidFill>
                            <a:schemeClr val="tx1"/>
                          </a:solidFill>
                          <a:sym typeface="Arial"/>
                        </a:rPr>
                        <a:t>Removes a given object from the List. </a:t>
                      </a:r>
                      <a:endParaRPr lang="en-AU" sz="10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2014" marR="42014" marT="58819" marB="58819" anchor="ctr"/>
                </a:tc>
                <a:extLst>
                  <a:ext uri="{0D108BD9-81ED-4DB2-BD59-A6C34878D82A}">
                    <a16:rowId xmlns:a16="http://schemas.microsoft.com/office/drawing/2014/main" val="4079675167"/>
                  </a:ext>
                </a:extLst>
              </a:tr>
              <a:tr h="168199">
                <a:tc>
                  <a:txBody>
                    <a:bodyPr/>
                    <a:lstStyle/>
                    <a:p>
                      <a:pPr marR="0" lvl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reverse()</a:t>
                      </a:r>
                    </a:p>
                  </a:txBody>
                  <a:tcPr marL="42014" marR="42014" marT="58819" marB="58819" anchor="ctr"/>
                </a:tc>
                <a:tc>
                  <a:txBody>
                    <a:bodyPr/>
                    <a:lstStyle/>
                    <a:p>
                      <a:pPr marR="0" lvl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u="none" strike="noStrike" cap="none" dirty="0">
                          <a:solidFill>
                            <a:schemeClr val="tx1"/>
                          </a:solidFill>
                          <a:sym typeface="Arial"/>
                        </a:rPr>
                        <a:t> Reverses objects of the List in place.</a:t>
                      </a:r>
                      <a:endParaRPr lang="en-AU" sz="10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2014" marR="42014" marT="58819" marB="58819" anchor="ctr"/>
                </a:tc>
                <a:extLst>
                  <a:ext uri="{0D108BD9-81ED-4DB2-BD59-A6C34878D82A}">
                    <a16:rowId xmlns:a16="http://schemas.microsoft.com/office/drawing/2014/main" val="248238125"/>
                  </a:ext>
                </a:extLst>
              </a:tr>
              <a:tr h="276619">
                <a:tc>
                  <a:txBody>
                    <a:bodyPr/>
                    <a:lstStyle/>
                    <a:p>
                      <a:pPr marR="0" lvl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sort()</a:t>
                      </a:r>
                    </a:p>
                  </a:txBody>
                  <a:tcPr marL="42014" marR="42014" marT="58819" marB="58819" anchor="ctr"/>
                </a:tc>
                <a:tc>
                  <a:txBody>
                    <a:bodyPr/>
                    <a:lstStyle/>
                    <a:p>
                      <a:pPr marR="0" lvl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u="none" strike="noStrike" cap="none" dirty="0">
                          <a:solidFill>
                            <a:schemeClr val="tx1"/>
                          </a:solidFill>
                          <a:sym typeface="Arial"/>
                        </a:rPr>
                        <a:t>Sort a List in ascending, descending, or user-defined order</a:t>
                      </a:r>
                      <a:endParaRPr lang="en-AU" sz="10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2014" marR="42014" marT="58819" marB="58819" anchor="ctr"/>
                </a:tc>
                <a:extLst>
                  <a:ext uri="{0D108BD9-81ED-4DB2-BD59-A6C34878D82A}">
                    <a16:rowId xmlns:a16="http://schemas.microsoft.com/office/drawing/2014/main" val="2612095226"/>
                  </a:ext>
                </a:extLst>
              </a:tr>
              <a:tr h="168199">
                <a:tc>
                  <a:txBody>
                    <a:bodyPr/>
                    <a:lstStyle/>
                    <a:p>
                      <a:pPr marR="0" lvl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u="none" strike="noStrike" cap="none" dirty="0">
                          <a:solidFill>
                            <a:schemeClr val="tx1"/>
                          </a:solidFill>
                          <a:sym typeface="Arial"/>
                        </a:rPr>
                        <a:t>max()</a:t>
                      </a:r>
                      <a:endParaRPr lang="en-AU" sz="10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2014" marR="42014" marT="58819" marB="58819" anchor="ctr"/>
                </a:tc>
                <a:tc>
                  <a:txBody>
                    <a:bodyPr/>
                    <a:lstStyle/>
                    <a:p>
                      <a:pPr marR="0" lvl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00" b="0" u="none" strike="noStrike" cap="none" dirty="0">
                          <a:solidFill>
                            <a:schemeClr val="tx1"/>
                          </a:solidFill>
                          <a:sym typeface="Arial"/>
                        </a:rPr>
                        <a:t>Calculates maximum of all the elements of List</a:t>
                      </a:r>
                      <a:endParaRPr lang="en-AU" sz="10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2014" marR="42014" marT="58819" marB="58819" anchor="ctr"/>
                </a:tc>
                <a:extLst>
                  <a:ext uri="{0D108BD9-81ED-4DB2-BD59-A6C34878D82A}">
                    <a16:rowId xmlns:a16="http://schemas.microsoft.com/office/drawing/2014/main" val="2870334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996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Looping over a list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Use a for-each loop.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LinkedList&lt;String&gt; words = new LinkedList&lt;String&gt;();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 err="1">
                <a:latin typeface="Courier New"/>
                <a:ea typeface="Courier New"/>
                <a:cs typeface="Courier New"/>
                <a:sym typeface="Courier New"/>
              </a:rPr>
              <a:t>words.add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(“one”);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 err="1">
                <a:latin typeface="Courier New"/>
                <a:ea typeface="Courier New"/>
                <a:cs typeface="Courier New"/>
                <a:sym typeface="Courier New"/>
              </a:rPr>
              <a:t>words.add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(“two”);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 err="1">
                <a:latin typeface="Courier New"/>
                <a:ea typeface="Courier New"/>
                <a:cs typeface="Courier New"/>
                <a:sym typeface="Courier New"/>
              </a:rPr>
              <a:t>words.add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(“three”);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b="1" dirty="0">
                <a:latin typeface="Courier New"/>
                <a:ea typeface="Courier New"/>
                <a:cs typeface="Courier New"/>
                <a:sym typeface="Courier New"/>
              </a:rPr>
              <a:t>for (String word : words)</a:t>
            </a:r>
            <a:br>
              <a:rPr lang="en-GB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b="1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 b="1" dirty="0" err="1">
                <a:latin typeface="Courier New"/>
                <a:ea typeface="Courier New"/>
                <a:cs typeface="Courier New"/>
                <a:sym typeface="Courier New"/>
              </a:rPr>
              <a:t>System.out.println</a:t>
            </a:r>
            <a:r>
              <a:rPr lang="en-GB" b="1" dirty="0">
                <a:latin typeface="Courier New"/>
                <a:ea typeface="Courier New"/>
                <a:cs typeface="Courier New"/>
                <a:sym typeface="Courier New"/>
              </a:rPr>
              <a:t>(word);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16</a:t>
            </a:fld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Looping over a list - Python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loop – python</a:t>
            </a:r>
            <a:endParaRPr lang="en-US" sz="1600" b="1" i="0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 When index is NOT required: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600" b="0" i="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words = [“one", “two", “three"]</a:t>
            </a:r>
            <a:b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i="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 x in words:</a:t>
            </a:r>
            <a:b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i="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print(x)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 When index is required:</a:t>
            </a:r>
          </a:p>
          <a:p>
            <a:r>
              <a:rPr lang="en-US" sz="1600" b="0" i="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words = [“one", “two", “three"]</a:t>
            </a:r>
            <a:b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i="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 </a:t>
            </a:r>
            <a:r>
              <a:rPr lang="en-US" sz="1600" b="0" i="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in range(</a:t>
            </a:r>
            <a:r>
              <a:rPr lang="en-US" sz="1600" b="0" i="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(words)):</a:t>
            </a:r>
            <a:b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i="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print(words[</a:t>
            </a:r>
            <a:r>
              <a:rPr lang="en-US" sz="1600" b="0" i="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 lvl="0" rtl="0">
              <a:spcBef>
                <a:spcPts val="0"/>
              </a:spcBef>
              <a:buNone/>
            </a:pP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715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Copying a list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LinkedList&lt;String&gt; original = new LinkedList&lt;String&gt;();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-- add elements to original --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LinkedList&lt;String&gt; copy = new LinkedList&lt;String&gt;();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for (String word : original)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 dirty="0" err="1">
                <a:latin typeface="Courier New"/>
                <a:ea typeface="Courier New"/>
                <a:cs typeface="Courier New"/>
                <a:sym typeface="Courier New"/>
              </a:rPr>
              <a:t>copy.add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(word);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/>
              <a:t>You now have two lists that contain the same elements.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18</a:t>
            </a:fld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Copying a list - Python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67289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sz="1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urier New"/>
              </a:rPr>
              <a:t># The copy() method returns a shallow copy of the list</a:t>
            </a:r>
            <a:endParaRPr lang="en-GB" sz="14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copy =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original.copy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endParaRPr lang="en-GB" sz="14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ourier New"/>
            </a:endParaRPr>
          </a:p>
          <a:p>
            <a:r>
              <a:rPr lang="en-GB" sz="1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urier New"/>
              </a:rPr>
              <a:t># Copying a list using slicing</a:t>
            </a:r>
          </a:p>
          <a:p>
            <a:r>
              <a:rPr lang="en-GB" sz="1400" dirty="0" err="1">
                <a:latin typeface="Courier New"/>
                <a:ea typeface="Courier New"/>
                <a:cs typeface="Courier New"/>
                <a:sym typeface="Courier New"/>
              </a:rPr>
              <a:t>new_list</a:t>
            </a: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 = list[:]</a:t>
            </a:r>
          </a:p>
          <a:p>
            <a:r>
              <a:rPr lang="en-GB" sz="1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urier New"/>
              </a:rPr>
              <a:t># You can also use the = operator to copy a list. In this case, </a:t>
            </a:r>
            <a:r>
              <a:rPr lang="en-GB" sz="14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urier New"/>
              </a:rPr>
              <a:t>If you modify </a:t>
            </a:r>
            <a:r>
              <a:rPr lang="en-GB" sz="1400" b="1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urier New"/>
              </a:rPr>
              <a:t>new_list</a:t>
            </a:r>
            <a:r>
              <a:rPr lang="en-GB" sz="14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urier New"/>
              </a:rPr>
              <a:t>, </a:t>
            </a:r>
            <a:r>
              <a:rPr lang="en-GB" sz="1400" b="1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urier New"/>
              </a:rPr>
              <a:t>old_list</a:t>
            </a:r>
            <a:r>
              <a:rPr lang="en-GB" sz="14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urier New"/>
              </a:rPr>
              <a:t> is also modified. </a:t>
            </a:r>
            <a:r>
              <a:rPr lang="en-GB" sz="1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urier New"/>
              </a:rPr>
              <a:t>It is because the new list is referencing or pointing to the same </a:t>
            </a:r>
            <a:r>
              <a:rPr lang="en-GB" sz="1400" b="1" dirty="0" err="1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urier New"/>
              </a:rPr>
              <a:t>old_list</a:t>
            </a:r>
            <a:r>
              <a:rPr lang="en-GB" sz="1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urier New"/>
              </a:rPr>
              <a:t> object.</a:t>
            </a:r>
          </a:p>
          <a:p>
            <a:r>
              <a:rPr lang="en-GB" dirty="0" err="1">
                <a:latin typeface="Courier New"/>
                <a:ea typeface="Courier New"/>
                <a:cs typeface="Courier New"/>
                <a:sym typeface="Courier New"/>
              </a:rPr>
              <a:t>old_list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 = [1, 2, 3]</a:t>
            </a:r>
          </a:p>
          <a:p>
            <a:r>
              <a:rPr lang="en-GB" dirty="0" err="1">
                <a:latin typeface="Courier New"/>
                <a:ea typeface="Courier New"/>
                <a:cs typeface="Courier New"/>
                <a:sym typeface="Courier New"/>
              </a:rPr>
              <a:t>new_list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GB" dirty="0" err="1">
                <a:latin typeface="Courier New"/>
                <a:ea typeface="Courier New"/>
                <a:cs typeface="Courier New"/>
                <a:sym typeface="Courier New"/>
              </a:rPr>
              <a:t>old_list</a:t>
            </a:r>
            <a:endParaRPr lang="en-GB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354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Lists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Lists are data structures that: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Store a sequence of elements - like an array.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Allow new elements to be added - unlike an array!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Allow elements to be removed - unlike an array!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They are implemented as classes which you import:</a:t>
            </a:r>
          </a:p>
          <a:p>
            <a:pPr lvl="0">
              <a:spcBef>
                <a:spcPts val="0"/>
              </a:spcBef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import java.util.*;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Two common implementations: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ArrayList</a:t>
            </a:r>
            <a:r>
              <a:rPr lang="en-GB"/>
              <a:t> and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LinkedList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2</a:t>
            </a:fld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Copying a list - NOT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LinkedList&lt;String&gt; original = new LinkedList&lt;String&gt;();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-- add elements to original --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LinkedList&lt;String&gt; copy = original;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/>
              <a:t>You now have two variables that point to the </a:t>
            </a:r>
            <a:r>
              <a:rPr lang="en-GB" b="1" dirty="0">
                <a:solidFill>
                  <a:srgbClr val="FF0000"/>
                </a:solidFill>
              </a:rPr>
              <a:t>same list</a:t>
            </a:r>
            <a:r>
              <a:rPr lang="en-GB" dirty="0"/>
              <a:t>!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20</a:t>
            </a:fld>
            <a:endParaRPr lang="en-GB"/>
          </a:p>
        </p:txBody>
      </p:sp>
      <p:sp>
        <p:nvSpPr>
          <p:cNvPr id="214" name="Shape 214"/>
          <p:cNvSpPr/>
          <p:nvPr/>
        </p:nvSpPr>
        <p:spPr>
          <a:xfrm>
            <a:off x="412200" y="3905725"/>
            <a:ext cx="1498500" cy="883800"/>
          </a:xfrm>
          <a:prstGeom prst="cube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FF0000"/>
                </a:solidFill>
              </a:rPr>
              <a:t>original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633774" y="3819919"/>
            <a:ext cx="1152600" cy="27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i="1">
                <a:solidFill>
                  <a:srgbClr val="38761D"/>
                </a:solidFill>
              </a:rPr>
              <a:t>A062ED10</a:t>
            </a:r>
          </a:p>
        </p:txBody>
      </p:sp>
      <p:sp>
        <p:nvSpPr>
          <p:cNvPr id="216" name="Shape 216"/>
          <p:cNvSpPr/>
          <p:nvPr/>
        </p:nvSpPr>
        <p:spPr>
          <a:xfrm>
            <a:off x="1219050" y="3512775"/>
            <a:ext cx="3414637" cy="433925"/>
          </a:xfrm>
          <a:custGeom>
            <a:avLst/>
            <a:gdLst/>
            <a:ahLst/>
            <a:cxnLst/>
            <a:rect l="0" t="0" r="0" b="0"/>
            <a:pathLst>
              <a:path w="150607" h="17357" extrusionOk="0">
                <a:moveTo>
                  <a:pt x="0" y="17357"/>
                </a:moveTo>
                <a:cubicBezTo>
                  <a:pt x="4162" y="14731"/>
                  <a:pt x="-128" y="4422"/>
                  <a:pt x="24973" y="1605"/>
                </a:cubicBezTo>
                <a:cubicBezTo>
                  <a:pt x="50074" y="-1212"/>
                  <a:pt x="129668" y="645"/>
                  <a:pt x="150607" y="45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217" name="Shape 217"/>
          <p:cNvSpPr/>
          <p:nvPr/>
        </p:nvSpPr>
        <p:spPr>
          <a:xfrm>
            <a:off x="2088600" y="3905725"/>
            <a:ext cx="1498500" cy="883800"/>
          </a:xfrm>
          <a:prstGeom prst="cube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0000FF"/>
                </a:solidFill>
              </a:rPr>
              <a:t>copy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2310174" y="3819919"/>
            <a:ext cx="1152600" cy="27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i="1">
                <a:solidFill>
                  <a:srgbClr val="38761D"/>
                </a:solidFill>
              </a:rPr>
              <a:t>A062ED10</a:t>
            </a:r>
          </a:p>
        </p:txBody>
      </p:sp>
      <p:sp>
        <p:nvSpPr>
          <p:cNvPr id="219" name="Shape 219"/>
          <p:cNvSpPr/>
          <p:nvPr/>
        </p:nvSpPr>
        <p:spPr>
          <a:xfrm>
            <a:off x="2348707" y="3610525"/>
            <a:ext cx="2285084" cy="336161"/>
          </a:xfrm>
          <a:custGeom>
            <a:avLst/>
            <a:gdLst/>
            <a:ahLst/>
            <a:cxnLst/>
            <a:rect l="0" t="0" r="0" b="0"/>
            <a:pathLst>
              <a:path w="150607" h="17357" extrusionOk="0">
                <a:moveTo>
                  <a:pt x="0" y="17357"/>
                </a:moveTo>
                <a:cubicBezTo>
                  <a:pt x="4162" y="14731"/>
                  <a:pt x="-128" y="4422"/>
                  <a:pt x="24973" y="1605"/>
                </a:cubicBezTo>
                <a:cubicBezTo>
                  <a:pt x="50074" y="-1212"/>
                  <a:pt x="129668" y="645"/>
                  <a:pt x="150607" y="453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sp>
      <p:graphicFrame>
        <p:nvGraphicFramePr>
          <p:cNvPr id="220" name="Shape 220"/>
          <p:cNvGraphicFramePr/>
          <p:nvPr/>
        </p:nvGraphicFramePr>
        <p:xfrm>
          <a:off x="4762500" y="3371850"/>
          <a:ext cx="2801025" cy="396210"/>
        </p:xfrm>
        <a:graphic>
          <a:graphicData uri="http://schemas.openxmlformats.org/drawingml/2006/table">
            <a:tbl>
              <a:tblPr>
                <a:noFill/>
                <a:tableStyleId>{9FB36C5B-AB19-4315-946D-2CFE7AE07106}</a:tableStyleId>
              </a:tblPr>
              <a:tblGrid>
                <a:gridCol w="93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“three”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“blind”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“mice”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Copying a list – NOT - Python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original = []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copy = original</a:t>
            </a:r>
            <a:endParaRPr lang="en-GB" dirty="0"/>
          </a:p>
          <a:p>
            <a:pPr lvl="0" rtl="0">
              <a:spcBef>
                <a:spcPts val="0"/>
              </a:spcBef>
              <a:buNone/>
            </a:pPr>
            <a:r>
              <a:rPr lang="en-GB" dirty="0"/>
              <a:t>You now have two variables that point to the </a:t>
            </a:r>
            <a:r>
              <a:rPr lang="en-GB" b="1" dirty="0">
                <a:solidFill>
                  <a:srgbClr val="FF0000"/>
                </a:solidFill>
              </a:rPr>
              <a:t>same list</a:t>
            </a:r>
            <a:r>
              <a:rPr lang="en-GB" dirty="0"/>
              <a:t>!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21</a:t>
            </a:fld>
            <a:endParaRPr lang="en-GB"/>
          </a:p>
        </p:txBody>
      </p:sp>
      <p:sp>
        <p:nvSpPr>
          <p:cNvPr id="214" name="Shape 214"/>
          <p:cNvSpPr/>
          <p:nvPr/>
        </p:nvSpPr>
        <p:spPr>
          <a:xfrm>
            <a:off x="412200" y="3905725"/>
            <a:ext cx="1498500" cy="883800"/>
          </a:xfrm>
          <a:prstGeom prst="cube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FF0000"/>
                </a:solidFill>
              </a:rPr>
              <a:t>original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633774" y="3819919"/>
            <a:ext cx="1152600" cy="27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i="1">
                <a:solidFill>
                  <a:srgbClr val="38761D"/>
                </a:solidFill>
              </a:rPr>
              <a:t>A062ED10</a:t>
            </a:r>
          </a:p>
        </p:txBody>
      </p:sp>
      <p:sp>
        <p:nvSpPr>
          <p:cNvPr id="216" name="Shape 216"/>
          <p:cNvSpPr/>
          <p:nvPr/>
        </p:nvSpPr>
        <p:spPr>
          <a:xfrm>
            <a:off x="1219050" y="3512775"/>
            <a:ext cx="3414637" cy="433925"/>
          </a:xfrm>
          <a:custGeom>
            <a:avLst/>
            <a:gdLst/>
            <a:ahLst/>
            <a:cxnLst/>
            <a:rect l="0" t="0" r="0" b="0"/>
            <a:pathLst>
              <a:path w="150607" h="17357" extrusionOk="0">
                <a:moveTo>
                  <a:pt x="0" y="17357"/>
                </a:moveTo>
                <a:cubicBezTo>
                  <a:pt x="4162" y="14731"/>
                  <a:pt x="-128" y="4422"/>
                  <a:pt x="24973" y="1605"/>
                </a:cubicBezTo>
                <a:cubicBezTo>
                  <a:pt x="50074" y="-1212"/>
                  <a:pt x="129668" y="645"/>
                  <a:pt x="150607" y="45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217" name="Shape 217"/>
          <p:cNvSpPr/>
          <p:nvPr/>
        </p:nvSpPr>
        <p:spPr>
          <a:xfrm>
            <a:off x="2088600" y="3905725"/>
            <a:ext cx="1498500" cy="883800"/>
          </a:xfrm>
          <a:prstGeom prst="cube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0000FF"/>
                </a:solidFill>
              </a:rPr>
              <a:t>copy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2310174" y="3819919"/>
            <a:ext cx="1152600" cy="27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i="1">
                <a:solidFill>
                  <a:srgbClr val="38761D"/>
                </a:solidFill>
              </a:rPr>
              <a:t>A062ED10</a:t>
            </a:r>
          </a:p>
        </p:txBody>
      </p:sp>
      <p:sp>
        <p:nvSpPr>
          <p:cNvPr id="219" name="Shape 219"/>
          <p:cNvSpPr/>
          <p:nvPr/>
        </p:nvSpPr>
        <p:spPr>
          <a:xfrm>
            <a:off x="2348707" y="3610525"/>
            <a:ext cx="2285084" cy="336161"/>
          </a:xfrm>
          <a:custGeom>
            <a:avLst/>
            <a:gdLst/>
            <a:ahLst/>
            <a:cxnLst/>
            <a:rect l="0" t="0" r="0" b="0"/>
            <a:pathLst>
              <a:path w="150607" h="17357" extrusionOk="0">
                <a:moveTo>
                  <a:pt x="0" y="17357"/>
                </a:moveTo>
                <a:cubicBezTo>
                  <a:pt x="4162" y="14731"/>
                  <a:pt x="-128" y="4422"/>
                  <a:pt x="24973" y="1605"/>
                </a:cubicBezTo>
                <a:cubicBezTo>
                  <a:pt x="50074" y="-1212"/>
                  <a:pt x="129668" y="645"/>
                  <a:pt x="150607" y="453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sp>
      <p:graphicFrame>
        <p:nvGraphicFramePr>
          <p:cNvPr id="220" name="Shape 220"/>
          <p:cNvGraphicFramePr/>
          <p:nvPr/>
        </p:nvGraphicFramePr>
        <p:xfrm>
          <a:off x="4762500" y="3371850"/>
          <a:ext cx="2801025" cy="396210"/>
        </p:xfrm>
        <a:graphic>
          <a:graphicData uri="http://schemas.openxmlformats.org/drawingml/2006/table">
            <a:tbl>
              <a:tblPr>
                <a:noFill/>
                <a:tableStyleId>{9FB36C5B-AB19-4315-946D-2CFE7AE07106}</a:tableStyleId>
              </a:tblPr>
              <a:tblGrid>
                <a:gridCol w="93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“three”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“blind”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“mice”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562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Copying a list with addAll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None/>
            </a:pPr>
            <a:br>
              <a:rPr lang="en-GB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LinkedList&lt;String&gt; original = new LinkedList&lt;String&gt;();</a:t>
            </a:r>
            <a:br>
              <a:rPr lang="en-GB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-- add elements to original --</a:t>
            </a:r>
            <a:br>
              <a:rPr lang="en-GB"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LinkedList&lt;String&gt; copy = new LinkedList&lt;String&gt;();</a:t>
            </a:r>
            <a:br>
              <a:rPr lang="en-GB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b="1">
                <a:latin typeface="Courier New"/>
                <a:ea typeface="Courier New"/>
                <a:cs typeface="Courier New"/>
                <a:sym typeface="Courier New"/>
              </a:rPr>
              <a:t>copy.addAll(original);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22</a:t>
            </a:fld>
            <a:endParaRPr lang="en-GB"/>
          </a:p>
        </p:txBody>
      </p:sp>
      <p:graphicFrame>
        <p:nvGraphicFramePr>
          <p:cNvPr id="228" name="Shape 228"/>
          <p:cNvGraphicFramePr/>
          <p:nvPr/>
        </p:nvGraphicFramePr>
        <p:xfrm>
          <a:off x="952500" y="1428750"/>
          <a:ext cx="7239000" cy="792420"/>
        </p:xfrm>
        <a:graphic>
          <a:graphicData uri="http://schemas.openxmlformats.org/drawingml/2006/table">
            <a:tbl>
              <a:tblPr>
                <a:noFill/>
                <a:tableStyleId>{9FB36C5B-AB19-4315-946D-2CFE7AE07106}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b="1"/>
                        <a:t>Method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b="1"/>
                        <a:t>Description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addAll(Collection&lt;X&gt; elements)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Add a collection of elements to this list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 list of accounts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/>
              <a:t>Specification</a:t>
            </a:r>
            <a:r>
              <a:rPr lang="en-GB"/>
              <a:t>: A customer has a list of accounts. The customer can add an account or view a list of accounts.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23</a:t>
            </a:fld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311700" y="86684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Supplier solution - Java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311700" y="962955"/>
            <a:ext cx="38349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public class Account {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private String type;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private double balance;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public Account(String type) {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 </a:t>
            </a:r>
            <a:r>
              <a:rPr lang="en-GB" sz="1200" dirty="0" err="1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this.type</a:t>
            </a: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= type;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 balance = </a:t>
            </a:r>
            <a:r>
              <a:rPr lang="en-GB" sz="1200" dirty="0" err="1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readBalance</a:t>
            </a: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();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}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public void use() {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 char choice;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 while ((choice = </a:t>
            </a:r>
            <a:r>
              <a:rPr lang="en-GB" sz="1200" dirty="0" err="1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readChoice</a:t>
            </a: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()) != ‘x’) {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   switch (choice) {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   case ‘d’: deposit(); break;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   case ‘w’: withdraw(); break;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   case ‘v’: view(); break;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   default: help(); break;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   }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 }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}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24</a:t>
            </a:fld>
            <a:endParaRPr lang="en-GB"/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4502700" y="1149025"/>
            <a:ext cx="44751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private void deposit() {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 balance += </a:t>
            </a:r>
            <a:r>
              <a:rPr lang="en-GB" sz="1200" dirty="0" err="1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readAmount</a:t>
            </a: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();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}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private void withdraw() {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 balance -= </a:t>
            </a:r>
            <a:r>
              <a:rPr lang="en-GB" sz="1200" dirty="0" err="1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readAmount</a:t>
            </a: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();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}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public void view() {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 </a:t>
            </a:r>
            <a:r>
              <a:rPr lang="en-GB" sz="1200" dirty="0" err="1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System.out.println</a:t>
            </a: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(this);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}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@Override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public String </a:t>
            </a:r>
            <a:r>
              <a:rPr lang="en-GB" sz="1200" dirty="0" err="1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toString</a:t>
            </a: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() {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 return type + “ account has $” + formatted(balance);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}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// read and format functions not shown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}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311700" y="932613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Client solution</a:t>
            </a:r>
            <a:br>
              <a:rPr lang="en-GB" dirty="0"/>
            </a:br>
            <a:r>
              <a:rPr lang="en-GB" dirty="0"/>
              <a:t>Java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3201984" y="247029"/>
            <a:ext cx="5772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public class Customer {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public static void main(String[] </a:t>
            </a:r>
            <a:r>
              <a:rPr lang="en-GB" sz="1200" dirty="0" err="1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args</a:t>
            </a: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) { new Customer().use(); }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private LinkedList&lt;Account&gt; accounts = new LinkedList&lt;Account&gt;();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public void use() {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	char choice;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	while ((choice = </a:t>
            </a:r>
            <a:r>
              <a:rPr lang="en-GB" sz="1200" dirty="0" err="1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readChoice</a:t>
            </a: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()) != ‘x’) {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	case ‘a’: add(); break;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	case ‘v’: view(); break;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	default: help(); break;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	}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}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public void add() {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	</a:t>
            </a:r>
            <a:r>
              <a:rPr lang="en-GB" sz="1200" dirty="0" err="1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accounts.add</a:t>
            </a: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(new Account(</a:t>
            </a:r>
            <a:r>
              <a:rPr lang="en-GB" sz="1200" dirty="0" err="1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readType</a:t>
            </a: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()));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}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public void view() {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	for (Account </a:t>
            </a:r>
            <a:r>
              <a:rPr lang="en-GB" sz="1200" dirty="0" err="1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account</a:t>
            </a: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: accounts)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		</a:t>
            </a:r>
            <a:r>
              <a:rPr lang="en-GB" sz="1200" dirty="0" err="1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account.view</a:t>
            </a: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();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}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...</a:t>
            </a:r>
            <a:b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2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}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25</a:t>
            </a:fld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311700" y="672116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Supplier solution</a:t>
            </a:r>
            <a:br>
              <a:rPr lang="en-GB" dirty="0"/>
            </a:br>
            <a:r>
              <a:rPr lang="en-GB" dirty="0"/>
              <a:t>Python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311700" y="1436105"/>
            <a:ext cx="3834900" cy="31571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 Account: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def __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init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__(self):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self.type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 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self.read_type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self.balance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 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self.read_balance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def 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read_type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(self):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self.type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 input("Account type: ")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return 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self.type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def 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read_balance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(self):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self.balance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 float(input(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f"Initial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{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self.type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 balance: $"))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return 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self.balance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endParaRPr lang="en-GB" sz="1100" dirty="0">
              <a:solidFill>
                <a:schemeClr val="tx1"/>
              </a:solidFill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26</a:t>
            </a:fld>
            <a:endParaRPr lang="en-GB"/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4357199" y="227509"/>
            <a:ext cx="4919707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 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has_type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(self, type):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return type == 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self.type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 use(self):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choice = ''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	while choice != 'x’: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choice = 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self.read_choice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	if choice == 'd':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		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self.deposit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	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elif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choice == 'w':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		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self.withdraw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	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elif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choice == 'v':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		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self.view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IN" sz="1100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	else: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		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self.help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 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read_choice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(self):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choice = input("Choice (d/w/v/x): ")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 choice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endParaRPr lang="en-GB" sz="1100" dirty="0">
              <a:solidFill>
                <a:schemeClr val="tx1"/>
              </a:solidFill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Supplier solution (Contd..) – Python 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311699" y="1149024"/>
            <a:ext cx="4260301" cy="390779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 deposit(self):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amount = 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self.read_amount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("deposit")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self.balance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+= amount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def withdraw(self):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amount = 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self.read_amount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("withdraw")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self.balance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-= amount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def 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read_amount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(self, action):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amount = float(input(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f"Amount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to {action}: "))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return amount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def view(self):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        print(str(self))</a:t>
            </a:r>
            <a:endParaRPr lang="en-GB" sz="1100" dirty="0">
              <a:solidFill>
                <a:schemeClr val="tx1"/>
              </a:solidFill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27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79CF17-49E7-1D90-EBFD-6B291D457835}"/>
              </a:ext>
            </a:extLst>
          </p:cNvPr>
          <p:cNvSpPr txBox="1"/>
          <p:nvPr/>
        </p:nvSpPr>
        <p:spPr>
          <a:xfrm>
            <a:off x="4779335" y="1213044"/>
            <a:ext cx="4364664" cy="2717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def help(self):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print("Account menu options:")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print("d = deposit")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print("w = withdraw")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print("v = view")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print("x = exit")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def __str__(self):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return f"{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self.type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 account has ${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self.b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alance:.2f}"</a:t>
            </a:r>
            <a:endParaRPr lang="en-IN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618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0" y="292395"/>
            <a:ext cx="5772600" cy="46689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 Customer:</a:t>
            </a:r>
            <a:endParaRPr lang="en-IN" sz="1100" dirty="0">
              <a:solidFill>
                <a:schemeClr val="tx1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def __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init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__(self):</a:t>
            </a:r>
            <a:endParaRPr lang="en-IN" sz="1100" dirty="0">
              <a:solidFill>
                <a:schemeClr val="tx1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    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self.accounts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= []</a:t>
            </a:r>
            <a:endParaRPr lang="en-IN" sz="1100" dirty="0">
              <a:solidFill>
                <a:schemeClr val="tx1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def use(self):</a:t>
            </a:r>
            <a:endParaRPr lang="en-IN" sz="1100" dirty="0">
              <a:solidFill>
                <a:schemeClr val="tx1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    choice = ''</a:t>
            </a:r>
            <a:endParaRPr lang="en-IN" sz="1100" dirty="0">
              <a:solidFill>
                <a:schemeClr val="tx1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    while choice != 'x':</a:t>
            </a:r>
            <a:endParaRPr lang="en-IN" sz="1100" dirty="0">
              <a:solidFill>
                <a:schemeClr val="tx1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        choice = 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self.read_choice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endParaRPr lang="en-IN" sz="1100" dirty="0">
              <a:solidFill>
                <a:schemeClr val="tx1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        if choice == 'a':</a:t>
            </a:r>
            <a:endParaRPr lang="en-IN" sz="1100" dirty="0">
              <a:solidFill>
                <a:schemeClr val="tx1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            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self.add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endParaRPr lang="en-IN" sz="1100" dirty="0">
              <a:solidFill>
                <a:schemeClr val="tx1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        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elif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choice == 'r':</a:t>
            </a:r>
            <a:endParaRPr lang="en-IN" sz="1100" dirty="0">
              <a:solidFill>
                <a:schemeClr val="tx1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            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self.remove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endParaRPr lang="en-IN" sz="1100" dirty="0">
              <a:solidFill>
                <a:schemeClr val="tx1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        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elif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choice == 's':</a:t>
            </a:r>
            <a:endParaRPr lang="en-IN" sz="1100" dirty="0">
              <a:solidFill>
                <a:schemeClr val="tx1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            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self.select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endParaRPr lang="en-IN" sz="1100" dirty="0">
              <a:solidFill>
                <a:schemeClr val="tx1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        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elif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choice == 'v':</a:t>
            </a:r>
            <a:endParaRPr lang="en-IN" sz="1100" dirty="0">
              <a:solidFill>
                <a:schemeClr val="tx1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            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self.view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endParaRPr lang="en-IN" sz="1100" dirty="0">
              <a:solidFill>
                <a:schemeClr val="tx1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        else:</a:t>
            </a:r>
            <a:endParaRPr lang="en-IN" sz="1100" dirty="0">
              <a:solidFill>
                <a:schemeClr val="tx1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            </a:t>
            </a:r>
            <a:r>
              <a:rPr lang="en-IN" sz="11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self.help</a:t>
            </a: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endParaRPr lang="en-IN" sz="1100" dirty="0">
              <a:solidFill>
                <a:schemeClr val="tx1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IN" sz="1100" dirty="0">
              <a:solidFill>
                <a:schemeClr val="tx1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1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</a:t>
            </a:r>
            <a:endParaRPr lang="en-GB" sz="1100" dirty="0">
              <a:solidFill>
                <a:schemeClr val="tx1"/>
              </a:solidFill>
              <a:latin typeface="Courier New" panose="02070309020205020404" pitchFamily="49" charset="0"/>
              <a:ea typeface="Ubuntu Mono"/>
              <a:cs typeface="Courier New" panose="02070309020205020404" pitchFamily="49" charset="0"/>
              <a:sym typeface="Ubuntu Mono"/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28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CC879C-CC3F-75E4-FDD2-0A0EEE73069C}"/>
              </a:ext>
            </a:extLst>
          </p:cNvPr>
          <p:cNvSpPr txBox="1"/>
          <p:nvPr/>
        </p:nvSpPr>
        <p:spPr>
          <a:xfrm>
            <a:off x="4354033" y="360109"/>
            <a:ext cx="4710222" cy="4779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0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def add(self):</a:t>
            </a:r>
            <a:endParaRPr lang="en-IN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0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account = Account()</a:t>
            </a:r>
            <a:endParaRPr lang="en-IN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0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N" sz="10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existing_account</a:t>
            </a:r>
            <a:r>
              <a:rPr lang="en-IN" sz="10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 </a:t>
            </a:r>
            <a:r>
              <a:rPr lang="en-IN" sz="10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self.account</a:t>
            </a:r>
            <a:r>
              <a:rPr lang="en-IN" sz="10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10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account.type</a:t>
            </a:r>
            <a:r>
              <a:rPr lang="en-IN" sz="10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0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if </a:t>
            </a:r>
            <a:r>
              <a:rPr lang="en-IN" sz="10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existing_account</a:t>
            </a:r>
            <a:r>
              <a:rPr lang="en-IN" sz="10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is None:</a:t>
            </a:r>
            <a:endParaRPr lang="en-IN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0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N" sz="10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self.accounts.append</a:t>
            </a:r>
            <a:r>
              <a:rPr lang="en-IN" sz="10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(account)</a:t>
            </a:r>
            <a:endParaRPr lang="en-IN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0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else:</a:t>
            </a:r>
            <a:endParaRPr lang="en-IN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0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print(f"{</a:t>
            </a:r>
            <a:r>
              <a:rPr lang="en-IN" sz="10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account.type</a:t>
            </a:r>
            <a:r>
              <a:rPr lang="en-IN" sz="10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 account already exists")</a:t>
            </a:r>
            <a:endParaRPr lang="en-IN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0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def remove(self):</a:t>
            </a:r>
            <a:endParaRPr lang="en-IN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0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type = </a:t>
            </a:r>
            <a:r>
              <a:rPr lang="en-IN" sz="10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self.read_type</a:t>
            </a:r>
            <a:r>
              <a:rPr lang="en-IN" sz="10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IN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0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account = </a:t>
            </a:r>
            <a:r>
              <a:rPr lang="en-IN" sz="10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self.account</a:t>
            </a:r>
            <a:r>
              <a:rPr lang="en-IN" sz="10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(type)</a:t>
            </a:r>
            <a:endParaRPr lang="en-IN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0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if account is not None:</a:t>
            </a:r>
            <a:endParaRPr lang="en-IN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0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N" sz="10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self.accounts.remove</a:t>
            </a:r>
            <a:r>
              <a:rPr lang="en-IN" sz="10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(account)</a:t>
            </a:r>
            <a:endParaRPr lang="en-IN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0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else:</a:t>
            </a:r>
            <a:endParaRPr lang="en-IN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0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print("No such account")</a:t>
            </a:r>
            <a:endParaRPr lang="en-IN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0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def </a:t>
            </a:r>
            <a:r>
              <a:rPr lang="en-IN" sz="10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read_type</a:t>
            </a:r>
            <a:r>
              <a:rPr lang="en-IN" sz="10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(self):</a:t>
            </a:r>
            <a:endParaRPr lang="en-IN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0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type = input("Account type: ")</a:t>
            </a:r>
            <a:endParaRPr lang="en-IN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0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return type</a:t>
            </a:r>
            <a:endParaRPr lang="en-IN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hape 248">
            <a:extLst>
              <a:ext uri="{FF2B5EF4-FFF2-40B4-BE49-F238E27FC236}">
                <a16:creationId xmlns:a16="http://schemas.microsoft.com/office/drawing/2014/main" id="{D793CBD2-C59B-9A32-6175-33B1631267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7214"/>
            <a:ext cx="2064677" cy="39231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 b="1" dirty="0"/>
              <a:t>Client solution - Python</a:t>
            </a:r>
          </a:p>
        </p:txBody>
      </p:sp>
    </p:spTree>
    <p:extLst>
      <p:ext uri="{BB962C8B-B14F-4D97-AF65-F5344CB8AC3E}">
        <p14:creationId xmlns:p14="http://schemas.microsoft.com/office/powerpoint/2010/main" val="4279354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The “lookup” pattern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Goal</a:t>
            </a:r>
            <a:r>
              <a:rPr lang="en-GB"/>
              <a:t>: Find and return an element in a list. Return null if not found.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&lt;for each item in the list&gt;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	if (&lt;this is the item I want&gt;)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		return &lt;item&gt;;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return null;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b="1"/>
              <a:t>Example</a:t>
            </a:r>
            <a:r>
              <a:rPr lang="en-GB"/>
              <a:t>: Find a particular kind of account. e.g. account(“Savings”)</a:t>
            </a:r>
          </a:p>
          <a:p>
            <a:pPr lvl="0">
              <a:spcBef>
                <a:spcPts val="0"/>
              </a:spcBef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private Account </a:t>
            </a:r>
            <a:r>
              <a:rPr lang="en-GB" sz="1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account</a:t>
            </a: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(String type) {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	for (Account account : accounts)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		if (type.equals(account.getType()))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			return account;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	return null;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29</a:t>
            </a:fld>
            <a:endParaRPr lang="en-GB"/>
          </a:p>
        </p:txBody>
      </p:sp>
      <p:sp>
        <p:nvSpPr>
          <p:cNvPr id="258" name="Shape 258"/>
          <p:cNvSpPr/>
          <p:nvPr/>
        </p:nvSpPr>
        <p:spPr>
          <a:xfrm>
            <a:off x="2453600" y="3376813"/>
            <a:ext cx="3409800" cy="243325"/>
          </a:xfrm>
          <a:custGeom>
            <a:avLst/>
            <a:gdLst/>
            <a:ahLst/>
            <a:cxnLst/>
            <a:rect l="0" t="0" r="0" b="0"/>
            <a:pathLst>
              <a:path w="136392" h="9733" extrusionOk="0">
                <a:moveTo>
                  <a:pt x="136392" y="9733"/>
                </a:moveTo>
                <a:cubicBezTo>
                  <a:pt x="132678" y="8388"/>
                  <a:pt x="133382" y="3200"/>
                  <a:pt x="114108" y="1664"/>
                </a:cubicBezTo>
                <a:cubicBezTo>
                  <a:pt x="94833" y="127"/>
                  <a:pt x="39765" y="-320"/>
                  <a:pt x="20747" y="512"/>
                </a:cubicBezTo>
                <a:cubicBezTo>
                  <a:pt x="1729" y="1344"/>
                  <a:pt x="3457" y="5634"/>
                  <a:pt x="0" y="6659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259" name="Shape 259"/>
          <p:cNvSpPr txBox="1"/>
          <p:nvPr/>
        </p:nvSpPr>
        <p:spPr>
          <a:xfrm>
            <a:off x="5527225" y="3554175"/>
            <a:ext cx="2891100" cy="101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/>
              <a:t>The name of a lookup function is the name of what is being returned.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Lists - Python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Lists are data structures that: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dirty="0"/>
              <a:t>Store a collection of objects (of different data types as well)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dirty="0"/>
              <a:t>Allow new elements to be added!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dirty="0"/>
              <a:t>Allow elements to be removed!</a:t>
            </a:r>
          </a:p>
          <a:p>
            <a:pPr lvl="0">
              <a:spcBef>
                <a:spcPts val="0"/>
              </a:spcBef>
              <a:buNone/>
            </a:pPr>
            <a:endParaRPr lang="en-GB" dirty="0"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570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The match function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Design rules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-GB"/>
              <a:t>Code is defined in the same class as the fields.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-GB"/>
              <a:t>Hide the detail, export the behaviour.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-GB" b="1">
                <a:solidFill>
                  <a:srgbClr val="FF0000"/>
                </a:solidFill>
              </a:rPr>
              <a:t>Push it right</a:t>
            </a:r>
            <a:r>
              <a:rPr lang="en-GB"/>
              <a:t>, from client to supplier.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30</a:t>
            </a:fld>
            <a:endParaRPr lang="en-GB"/>
          </a:p>
        </p:txBody>
      </p:sp>
      <p:sp>
        <p:nvSpPr>
          <p:cNvPr id="267" name="Shape 267"/>
          <p:cNvSpPr txBox="1"/>
          <p:nvPr/>
        </p:nvSpPr>
        <p:spPr>
          <a:xfrm>
            <a:off x="234850" y="2888225"/>
            <a:ext cx="4632000" cy="191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class Customer {</a:t>
            </a:r>
            <a:b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private Account account(String type) {</a:t>
            </a:r>
            <a:b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for (Account account : accounts)</a:t>
            </a:r>
            <a:b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if (</a:t>
            </a:r>
            <a:r>
              <a:rPr lang="en-GB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type.equals(account.getType())</a:t>
            </a: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return account;</a:t>
            </a:r>
            <a:b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null;</a:t>
            </a:r>
            <a:b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b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5492650" y="2888225"/>
            <a:ext cx="3528600" cy="191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class Account {</a:t>
            </a:r>
            <a:b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private String type;</a:t>
            </a:r>
            <a:b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...</a:t>
            </a:r>
            <a:b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1607100" y="2144725"/>
            <a:ext cx="1242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000"/>
              <a:t>Client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6026700" y="2144725"/>
            <a:ext cx="14085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000"/>
              <a:t>Supplier</a:t>
            </a:r>
          </a:p>
        </p:txBody>
      </p:sp>
      <p:cxnSp>
        <p:nvCxnSpPr>
          <p:cNvPr id="271" name="Shape 271"/>
          <p:cNvCxnSpPr/>
          <p:nvPr/>
        </p:nvCxnSpPr>
        <p:spPr>
          <a:xfrm>
            <a:off x="4795325" y="3822475"/>
            <a:ext cx="15753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The match function - Java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en-GB"/>
              <a:t>Push the “match” code into the supplier: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31</a:t>
            </a:fld>
            <a:endParaRPr lang="en-GB"/>
          </a:p>
        </p:txBody>
      </p:sp>
      <p:sp>
        <p:nvSpPr>
          <p:cNvPr id="279" name="Shape 279"/>
          <p:cNvSpPr txBox="1"/>
          <p:nvPr/>
        </p:nvSpPr>
        <p:spPr>
          <a:xfrm>
            <a:off x="234850" y="2888225"/>
            <a:ext cx="4632000" cy="191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class Customer {</a:t>
            </a:r>
            <a:br>
              <a:rPr lang="en-GB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private Account account(String type) {</a:t>
            </a:r>
            <a:br>
              <a:rPr lang="en-GB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for (Account </a:t>
            </a:r>
            <a:r>
              <a:rPr lang="en-GB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account</a:t>
            </a:r>
            <a:r>
              <a:rPr lang="en-GB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: accounts)</a:t>
            </a:r>
            <a:br>
              <a:rPr lang="en-GB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if (</a:t>
            </a:r>
            <a:r>
              <a:rPr lang="en-GB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account.</a:t>
            </a:r>
            <a:r>
              <a:rPr lang="en-GB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hasType</a:t>
            </a:r>
            <a:r>
              <a:rPr lang="en-GB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-GB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GB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return account;</a:t>
            </a:r>
            <a:br>
              <a:rPr lang="en-GB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null;</a:t>
            </a:r>
            <a:br>
              <a:rPr lang="en-GB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br>
              <a:rPr lang="en-GB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4806850" y="2888225"/>
            <a:ext cx="4341600" cy="191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class Account {</a:t>
            </a:r>
            <a:b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private String type;</a:t>
            </a:r>
            <a:b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GB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boolean hasType(String type) {</a:t>
            </a:r>
            <a:br>
              <a:rPr lang="en-GB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</a:t>
            </a:r>
            <a:r>
              <a:rPr lang="en-GB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type.equals(this.type);</a:t>
            </a:r>
            <a:br>
              <a:rPr lang="en-GB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br>
              <a:rPr lang="en-GB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1607100" y="2144725"/>
            <a:ext cx="1242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000"/>
              <a:t>Client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6026700" y="2144725"/>
            <a:ext cx="14085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000"/>
              <a:t>Supplier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The match function - Python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32</a:t>
            </a:fld>
            <a:endParaRPr lang="en-GB"/>
          </a:p>
        </p:txBody>
      </p:sp>
      <p:sp>
        <p:nvSpPr>
          <p:cNvPr id="279" name="Shape 279"/>
          <p:cNvSpPr txBox="1"/>
          <p:nvPr/>
        </p:nvSpPr>
        <p:spPr>
          <a:xfrm>
            <a:off x="174850" y="2167476"/>
            <a:ext cx="4632000" cy="191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class Customer: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def account(self, type: str) -&gt; Account: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</a:p>
          <a:p>
            <a:r>
              <a:rPr lang="en-US" sz="1200" dirty="0">
                <a:latin typeface="Courier New" panose="02070309020205020404" pitchFamily="49" charset="0"/>
              </a:rPr>
              <a:t>	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for account in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self.accounts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:</a:t>
            </a:r>
          </a:p>
          <a:p>
            <a:r>
              <a:rPr lang="en-US" sz="1200" dirty="0">
                <a:latin typeface="Courier New" panose="02070309020205020404" pitchFamily="49" charset="0"/>
              </a:rPr>
              <a:t>		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if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account.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has_type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</a:rPr>
              <a:t>type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</a:rPr>
              <a:t>):</a:t>
            </a:r>
          </a:p>
          <a:p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		return account</a:t>
            </a:r>
          </a:p>
          <a:p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    	return None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5109878" y="2167476"/>
            <a:ext cx="4341600" cy="191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class Account: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def __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init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__(self, type: str):</a:t>
            </a:r>
          </a:p>
          <a:p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GB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self.type</a:t>
            </a:r>
            <a:r>
              <a:rPr lang="en-GB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= type</a:t>
            </a:r>
          </a:p>
          <a:p>
            <a:endParaRPr lang="en-GB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def </a:t>
            </a:r>
            <a:r>
              <a:rPr lang="en-US" sz="1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has_type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(self, type: str) -&gt; bool:</a:t>
            </a:r>
          </a:p>
          <a:p>
            <a:r>
              <a:rPr lang="en-GB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return </a:t>
            </a:r>
            <a:r>
              <a:rPr lang="en-GB" sz="12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self.type</a:t>
            </a:r>
            <a:r>
              <a:rPr lang="en-GB" sz="1200" b="1" dirty="0">
                <a:solidFill>
                  <a:srgbClr val="FF0000"/>
                </a:solidFill>
                <a:latin typeface="Courier New" panose="02070309020205020404" pitchFamily="49" charset="0"/>
              </a:rPr>
              <a:t> == type</a:t>
            </a:r>
            <a:endParaRPr lang="en" sz="1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1708800" y="1313425"/>
            <a:ext cx="1242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000" dirty="0"/>
              <a:t>Client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6101128" y="1456551"/>
            <a:ext cx="1242600" cy="56117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000" dirty="0"/>
              <a:t>Supplier</a:t>
            </a:r>
          </a:p>
        </p:txBody>
      </p:sp>
    </p:spTree>
    <p:extLst>
      <p:ext uri="{BB962C8B-B14F-4D97-AF65-F5344CB8AC3E}">
        <p14:creationId xmlns:p14="http://schemas.microsoft.com/office/powerpoint/2010/main" val="175587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Select an account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Specification</a:t>
            </a:r>
            <a:r>
              <a:rPr lang="en-GB"/>
              <a:t>: A customer has a list of accounts. The customer can add an account or view a list of accounts.</a:t>
            </a:r>
            <a:br>
              <a:rPr lang="en-GB"/>
            </a:br>
            <a:br>
              <a:rPr lang="en-GB"/>
            </a:br>
            <a:r>
              <a:rPr lang="en-GB">
                <a:solidFill>
                  <a:srgbClr val="FF0000"/>
                </a:solidFill>
              </a:rPr>
              <a:t>A customer can also select an account to use and remove an account.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b="1"/>
              <a:t>The idea</a:t>
            </a:r>
            <a:r>
              <a:rPr lang="en-GB"/>
              <a:t>: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To use an account, we need to </a:t>
            </a:r>
            <a:r>
              <a:rPr lang="en-GB">
                <a:solidFill>
                  <a:srgbClr val="FF0000"/>
                </a:solidFill>
              </a:rPr>
              <a:t>look it up</a:t>
            </a:r>
            <a:r>
              <a:rPr lang="en-GB"/>
              <a:t> in the list.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To remove an account, we need to </a:t>
            </a:r>
            <a:r>
              <a:rPr lang="en-GB">
                <a:solidFill>
                  <a:srgbClr val="FF0000"/>
                </a:solidFill>
              </a:rPr>
              <a:t>look it up</a:t>
            </a:r>
            <a:r>
              <a:rPr lang="en-GB"/>
              <a:t> in the list.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33</a:t>
            </a:fld>
            <a:endParaRPr lang="en-GB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Supplier solution - Java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public class Account {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private String type;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...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public </a:t>
            </a:r>
            <a:r>
              <a:rPr lang="en-GB" sz="1600" dirty="0" err="1">
                <a:latin typeface="Courier New"/>
                <a:ea typeface="Courier New"/>
                <a:cs typeface="Courier New"/>
                <a:sym typeface="Courier New"/>
              </a:rPr>
              <a:t>boolean</a:t>
            </a: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600" dirty="0" err="1">
                <a:latin typeface="Courier New"/>
                <a:ea typeface="Courier New"/>
                <a:cs typeface="Courier New"/>
                <a:sym typeface="Courier New"/>
              </a:rPr>
              <a:t>hasType</a:t>
            </a: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(String type) {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	return </a:t>
            </a:r>
            <a:r>
              <a:rPr lang="en-GB" sz="1600" dirty="0" err="1">
                <a:latin typeface="Courier New"/>
                <a:ea typeface="Courier New"/>
                <a:cs typeface="Courier New"/>
                <a:sym typeface="Courier New"/>
              </a:rPr>
              <a:t>type.equals</a:t>
            </a: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600" dirty="0" err="1">
                <a:latin typeface="Courier New"/>
                <a:ea typeface="Courier New"/>
                <a:cs typeface="Courier New"/>
                <a:sym typeface="Courier New"/>
              </a:rPr>
              <a:t>this.type</a:t>
            </a: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34</a:t>
            </a:fld>
            <a:endParaRPr lang="en-GB"/>
          </a:p>
        </p:txBody>
      </p:sp>
      <p:cxnSp>
        <p:nvCxnSpPr>
          <p:cNvPr id="297" name="Shape 297"/>
          <p:cNvCxnSpPr>
            <a:cxnSpLocks/>
          </p:cNvCxnSpPr>
          <p:nvPr/>
        </p:nvCxnSpPr>
        <p:spPr>
          <a:xfrm flipH="1" flipV="1">
            <a:off x="5364126" y="2402958"/>
            <a:ext cx="1005774" cy="893817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8" name="Shape 298"/>
          <p:cNvSpPr txBox="1"/>
          <p:nvPr/>
        </p:nvSpPr>
        <p:spPr>
          <a:xfrm>
            <a:off x="5745575" y="3344800"/>
            <a:ext cx="2785500" cy="53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 b="1"/>
              <a:t>The match function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Supplier solution - Python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 Account:</a:t>
            </a: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 </a:t>
            </a:r>
            <a:r>
              <a:rPr lang="en-IN" sz="16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has_type</a:t>
            </a: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(self, type):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		return type == </a:t>
            </a:r>
            <a:r>
              <a:rPr lang="en-IN" sz="16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self.type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endParaRPr lang="en-IN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35</a:t>
            </a:fld>
            <a:endParaRPr lang="en-GB"/>
          </a:p>
        </p:txBody>
      </p:sp>
      <p:cxnSp>
        <p:nvCxnSpPr>
          <p:cNvPr id="297" name="Shape 297"/>
          <p:cNvCxnSpPr/>
          <p:nvPr/>
        </p:nvCxnSpPr>
        <p:spPr>
          <a:xfrm rot="10800000">
            <a:off x="4022529" y="1780218"/>
            <a:ext cx="758700" cy="681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8" name="Shape 298"/>
          <p:cNvSpPr txBox="1"/>
          <p:nvPr/>
        </p:nvSpPr>
        <p:spPr>
          <a:xfrm>
            <a:off x="4081580" y="2407115"/>
            <a:ext cx="2785500" cy="53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 b="1" dirty="0"/>
              <a:t>The match function</a:t>
            </a:r>
          </a:p>
        </p:txBody>
      </p:sp>
    </p:spTree>
    <p:extLst>
      <p:ext uri="{BB962C8B-B14F-4D97-AF65-F5344CB8AC3E}">
        <p14:creationId xmlns:p14="http://schemas.microsoft.com/office/powerpoint/2010/main" val="219900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Client solution - Java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public class Customer {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public void use() {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	char choice;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	while ((choice = </a:t>
            </a:r>
            <a:r>
              <a:rPr lang="en-GB" sz="1600" dirty="0" err="1">
                <a:latin typeface="Courier New"/>
                <a:ea typeface="Courier New"/>
                <a:cs typeface="Courier New"/>
                <a:sym typeface="Courier New"/>
              </a:rPr>
              <a:t>readChoice</a:t>
            </a: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()) != ‘x’) {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		switch (choice) {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		case ‘s’: select(); break;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		case ‘r’: remove(); break;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		...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	}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...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36</a:t>
            </a:fld>
            <a:endParaRPr lang="en-GB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Client solution - Python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 Customer: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def __</a:t>
            </a:r>
            <a:r>
              <a:rPr lang="en-IN" sz="16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init</a:t>
            </a: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__(self):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N" sz="16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self.accounts</a:t>
            </a: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 []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def use(self):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choice = ''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while choice != 'x':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choice = </a:t>
            </a:r>
            <a:r>
              <a:rPr lang="en-IN" sz="16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self.read_choice</a:t>
            </a: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if choice == 'a':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</a:t>
            </a:r>
            <a:r>
              <a:rPr lang="en-IN" sz="16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self.add</a:t>
            </a: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N" sz="16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elif</a:t>
            </a: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choice == 'r':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</a:t>
            </a:r>
            <a:r>
              <a:rPr lang="en-IN" sz="16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self.remove</a:t>
            </a: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N" sz="16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elif</a:t>
            </a: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choice == 's':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</a:t>
            </a:r>
            <a:r>
              <a:rPr lang="en-IN" sz="16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self.select</a:t>
            </a: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N" sz="16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elif</a:t>
            </a: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choice == 'v':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</a:t>
            </a:r>
            <a:r>
              <a:rPr lang="en-IN" sz="16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self.view</a:t>
            </a: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else: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</a:t>
            </a:r>
            <a:r>
              <a:rPr lang="en-IN" sz="16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self.help</a:t>
            </a: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452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311700" y="107242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Client solution - Java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311700" y="938542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private void select() {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	Account </a:t>
            </a:r>
            <a:r>
              <a:rPr lang="en-GB" sz="1600" dirty="0" err="1">
                <a:latin typeface="Courier New"/>
                <a:ea typeface="Courier New"/>
                <a:cs typeface="Courier New"/>
                <a:sym typeface="Courier New"/>
              </a:rPr>
              <a:t>account</a:t>
            </a: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 = account(</a:t>
            </a:r>
            <a:r>
              <a:rPr lang="en-GB" sz="1600" dirty="0" err="1">
                <a:latin typeface="Courier New"/>
                <a:ea typeface="Courier New"/>
                <a:cs typeface="Courier New"/>
                <a:sym typeface="Courier New"/>
              </a:rPr>
              <a:t>readType</a:t>
            </a: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());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	if (account != null)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		</a:t>
            </a:r>
            <a:r>
              <a:rPr lang="en-GB" sz="1600" dirty="0" err="1">
                <a:latin typeface="Courier New"/>
                <a:ea typeface="Courier New"/>
                <a:cs typeface="Courier New"/>
                <a:sym typeface="Courier New"/>
              </a:rPr>
              <a:t>account.use</a:t>
            </a: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	else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		</a:t>
            </a:r>
            <a:r>
              <a:rPr lang="en-GB" sz="1600" dirty="0" err="1">
                <a:latin typeface="Courier New"/>
                <a:ea typeface="Courier New"/>
                <a:cs typeface="Courier New"/>
                <a:sym typeface="Courier New"/>
              </a:rPr>
              <a:t>System.out.println</a:t>
            </a: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(“Account not found”);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private Account account(String type) {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	for (Account </a:t>
            </a:r>
            <a:r>
              <a:rPr lang="en-GB" sz="1600" dirty="0" err="1">
                <a:latin typeface="Courier New"/>
                <a:ea typeface="Courier New"/>
                <a:cs typeface="Courier New"/>
                <a:sym typeface="Courier New"/>
              </a:rPr>
              <a:t>account</a:t>
            </a: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 : accounts)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		if (</a:t>
            </a:r>
            <a:r>
              <a:rPr lang="en-GB" sz="1600" dirty="0" err="1">
                <a:latin typeface="Courier New"/>
                <a:ea typeface="Courier New"/>
                <a:cs typeface="Courier New"/>
                <a:sym typeface="Courier New"/>
              </a:rPr>
              <a:t>account.hasType</a:t>
            </a: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(type))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			return account;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	return null;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}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38</a:t>
            </a:fld>
            <a:endParaRPr lang="en-GB"/>
          </a:p>
        </p:txBody>
      </p:sp>
      <p:cxnSp>
        <p:nvCxnSpPr>
          <p:cNvPr id="313" name="Shape 313"/>
          <p:cNvCxnSpPr>
            <a:cxnSpLocks/>
          </p:cNvCxnSpPr>
          <p:nvPr/>
        </p:nvCxnSpPr>
        <p:spPr>
          <a:xfrm flipH="1" flipV="1">
            <a:off x="5587409" y="3476847"/>
            <a:ext cx="919717" cy="159488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14" name="Shape 314"/>
          <p:cNvSpPr txBox="1"/>
          <p:nvPr/>
        </p:nvSpPr>
        <p:spPr>
          <a:xfrm>
            <a:off x="6434888" y="3413051"/>
            <a:ext cx="2785500" cy="53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 b="1" dirty="0"/>
              <a:t>The lookup function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Client solution - Python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def select(self):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		type = </a:t>
            </a:r>
            <a:r>
              <a:rPr lang="en-IN" sz="16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self.read_type</a:t>
            </a: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		account = </a:t>
            </a:r>
            <a:r>
              <a:rPr lang="en-IN" sz="16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self.account</a:t>
            </a: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(type)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		if account is not None: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			</a:t>
            </a:r>
            <a:r>
              <a:rPr lang="en-IN" sz="16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account.use</a:t>
            </a: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		else: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			print("No such account")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br>
              <a:rPr lang="en-GB" sz="1600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600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 account(self, type):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		for a in </a:t>
            </a:r>
            <a:r>
              <a:rPr lang="en-IN" sz="16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self.accounts</a:t>
            </a: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			if </a:t>
            </a:r>
            <a:r>
              <a:rPr lang="en-IN" sz="16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a.has_type</a:t>
            </a: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(type):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			return a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		return None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None/>
            </a:pPr>
            <a:endParaRPr lang="en-GB" dirty="0">
              <a:solidFill>
                <a:schemeClr val="tx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2" name="Shape 3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39</a:t>
            </a:fld>
            <a:endParaRPr lang="en-GB"/>
          </a:p>
        </p:txBody>
      </p:sp>
      <p:cxnSp>
        <p:nvCxnSpPr>
          <p:cNvPr id="313" name="Shape 313"/>
          <p:cNvCxnSpPr>
            <a:cxnSpLocks/>
          </p:cNvCxnSpPr>
          <p:nvPr/>
        </p:nvCxnSpPr>
        <p:spPr>
          <a:xfrm flipH="1" flipV="1">
            <a:off x="4013791" y="3737344"/>
            <a:ext cx="1531088" cy="74428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14" name="Shape 314"/>
          <p:cNvSpPr txBox="1"/>
          <p:nvPr/>
        </p:nvSpPr>
        <p:spPr>
          <a:xfrm>
            <a:off x="5491716" y="3542822"/>
            <a:ext cx="2785500" cy="53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 b="1" dirty="0"/>
              <a:t>The lookup function</a:t>
            </a:r>
          </a:p>
        </p:txBody>
      </p:sp>
    </p:spTree>
    <p:extLst>
      <p:ext uri="{BB962C8B-B14F-4D97-AF65-F5344CB8AC3E}">
        <p14:creationId xmlns:p14="http://schemas.microsoft.com/office/powerpoint/2010/main" val="2388081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Examples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A bank has many customers. You can add and remove customers.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Diagram has many shapes. You can add and remove shapes.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-GB"/>
              <a:t>A deck has many cards. You can add and remove cards.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4</a:t>
            </a:fld>
            <a:endParaRPr lang="en-GB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Client solution - Java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private void remove() {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	Account </a:t>
            </a:r>
            <a:r>
              <a:rPr lang="en-GB" sz="1600" dirty="0" err="1">
                <a:latin typeface="Courier New"/>
                <a:ea typeface="Courier New"/>
                <a:cs typeface="Courier New"/>
                <a:sym typeface="Courier New"/>
              </a:rPr>
              <a:t>account</a:t>
            </a: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 = account(</a:t>
            </a:r>
            <a:r>
              <a:rPr lang="en-GB" sz="1600" dirty="0" err="1">
                <a:latin typeface="Courier New"/>
                <a:ea typeface="Courier New"/>
                <a:cs typeface="Courier New"/>
                <a:sym typeface="Courier New"/>
              </a:rPr>
              <a:t>readType</a:t>
            </a: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());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	if (account != null)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		</a:t>
            </a:r>
            <a:r>
              <a:rPr lang="en-GB" sz="1600" dirty="0" err="1">
                <a:latin typeface="Courier New"/>
                <a:ea typeface="Courier New"/>
                <a:cs typeface="Courier New"/>
                <a:sym typeface="Courier New"/>
              </a:rPr>
              <a:t>accounts.remove</a:t>
            </a: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(account);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	else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		</a:t>
            </a:r>
            <a:r>
              <a:rPr lang="en-GB" sz="1600" dirty="0" err="1">
                <a:latin typeface="Courier New"/>
                <a:ea typeface="Courier New"/>
                <a:cs typeface="Courier New"/>
                <a:sym typeface="Courier New"/>
              </a:rPr>
              <a:t>System.out.println</a:t>
            </a: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(“Account not found”);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40</a:t>
            </a:fld>
            <a:endParaRPr lang="en-GB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Client solution - Python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GB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 remove(self):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		type = </a:t>
            </a:r>
            <a:r>
              <a:rPr lang="en-IN" sz="16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self.read_type</a:t>
            </a: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		account = </a:t>
            </a:r>
            <a:r>
              <a:rPr lang="en-IN" sz="16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self.account</a:t>
            </a: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(type)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		if account is not None: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			</a:t>
            </a:r>
            <a:r>
              <a:rPr lang="en-IN" sz="16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self.accounts.remove</a:t>
            </a: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(account)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		else: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IN" sz="16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			print("No such account")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rtl="0">
              <a:spcBef>
                <a:spcPts val="0"/>
              </a:spcBef>
              <a:buNone/>
            </a:pPr>
            <a:endParaRPr lang="en-GB" dirty="0">
              <a:solidFill>
                <a:schemeClr val="tx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1" name="Shape 32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5386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Adding unique elements - Java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b="1" dirty="0"/>
              <a:t>Specification</a:t>
            </a:r>
            <a:r>
              <a:rPr lang="en-GB" dirty="0"/>
              <a:t>: Each account is uniquely identified by its type. Add an account only if no account of that type already exists.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public void add() {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String type = </a:t>
            </a:r>
            <a:r>
              <a:rPr lang="en-GB" sz="1600" dirty="0" err="1">
                <a:latin typeface="Courier New"/>
                <a:ea typeface="Courier New"/>
                <a:cs typeface="Courier New"/>
                <a:sym typeface="Courier New"/>
              </a:rPr>
              <a:t>readType</a:t>
            </a: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// Check if there is an existing account of that type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Account </a:t>
            </a:r>
            <a:r>
              <a:rPr lang="en-GB" sz="1600" dirty="0" err="1">
                <a:latin typeface="Courier New"/>
                <a:ea typeface="Courier New"/>
                <a:cs typeface="Courier New"/>
                <a:sym typeface="Courier New"/>
              </a:rPr>
              <a:t>existingAccount</a:t>
            </a: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 = account(type);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if (</a:t>
            </a:r>
            <a:r>
              <a:rPr lang="en-GB" sz="1600" dirty="0" err="1">
                <a:latin typeface="Courier New"/>
                <a:ea typeface="Courier New"/>
                <a:cs typeface="Courier New"/>
                <a:sym typeface="Courier New"/>
              </a:rPr>
              <a:t>existingAcount</a:t>
            </a: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 == null)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lang="en-GB" sz="1600" dirty="0" err="1">
                <a:latin typeface="Courier New"/>
                <a:ea typeface="Courier New"/>
                <a:cs typeface="Courier New"/>
                <a:sym typeface="Courier New"/>
              </a:rPr>
              <a:t>accounts.add</a:t>
            </a: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(new Account(type));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else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lang="en-GB" sz="1600" dirty="0" err="1">
                <a:latin typeface="Courier New"/>
                <a:ea typeface="Courier New"/>
                <a:cs typeface="Courier New"/>
                <a:sym typeface="Courier New"/>
              </a:rPr>
              <a:t>System.out.println</a:t>
            </a: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(type + “ account already exists”);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42</a:t>
            </a:fld>
            <a:endParaRPr lang="en-GB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Adding unique elements - Python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b="1" dirty="0"/>
              <a:t>Specification</a:t>
            </a:r>
            <a:r>
              <a:rPr lang="en-GB" dirty="0"/>
              <a:t>: Each account is uniquely identified by its type. Add an account only if no account of that type already exists.</a:t>
            </a: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 add(self):</a:t>
            </a: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type =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self.read_type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existing_account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self.account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(type)</a:t>
            </a: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if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existing_account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None:</a:t>
            </a: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self.accounts.append</a:t>
            </a: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(Account(type))</a:t>
            </a: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else:</a:t>
            </a: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print(f"{type} account already exists")</a:t>
            </a:r>
            <a:endParaRPr lang="en-IN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136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Adding unique elements - Python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0" y="1473575"/>
            <a:ext cx="5225902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>
              <a:spcAft>
                <a:spcPts val="0"/>
              </a:spcAft>
            </a:pPr>
            <a:r>
              <a:rPr lang="en-IN" sz="14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1.</a:t>
            </a:r>
            <a:br>
              <a:rPr lang="en-IN" sz="14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def </a:t>
            </a:r>
            <a:r>
              <a:rPr lang="en-US" sz="14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add_unique_elements</a:t>
            </a:r>
            <a:r>
              <a:rPr lang="en-US" sz="14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(elements, </a:t>
            </a:r>
            <a:r>
              <a:rPr lang="en-US" sz="14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new_elements</a:t>
            </a:r>
            <a:r>
              <a:rPr lang="en-US" sz="14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):</a:t>
            </a:r>
          </a:p>
          <a:p>
            <a:pPr marL="228600"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for element in </a:t>
            </a:r>
            <a:r>
              <a:rPr lang="en-US" sz="14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new_elements</a:t>
            </a:r>
            <a:r>
              <a:rPr lang="en-US" sz="14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:</a:t>
            </a:r>
          </a:p>
          <a:p>
            <a:pPr marL="228600"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if element not in elements:</a:t>
            </a:r>
          </a:p>
          <a:p>
            <a:pPr marL="228600"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    </a:t>
            </a:r>
            <a:r>
              <a:rPr lang="en-US" sz="14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elements.append</a:t>
            </a:r>
            <a:r>
              <a:rPr lang="en-US" sz="14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(element)</a:t>
            </a:r>
          </a:p>
          <a:p>
            <a:pPr marL="228600"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return elements</a:t>
            </a:r>
            <a:endParaRPr lang="en-IN" sz="1400" dirty="0">
              <a:solidFill>
                <a:schemeClr val="tx1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228600" lvl="0" rtl="0">
              <a:spcBef>
                <a:spcPts val="0"/>
              </a:spcBef>
              <a:spcAft>
                <a:spcPts val="0"/>
              </a:spcAft>
            </a:pPr>
            <a:endParaRPr lang="en-IN" sz="1600" dirty="0">
              <a:solidFill>
                <a:schemeClr val="tx1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228600" lvl="0" rtl="0">
              <a:spcBef>
                <a:spcPts val="0"/>
              </a:spcBef>
              <a:spcAft>
                <a:spcPts val="0"/>
              </a:spcAft>
            </a:pPr>
            <a:r>
              <a:rPr lang="en-IN" sz="14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3.</a:t>
            </a:r>
            <a:br>
              <a:rPr lang="en-IN" sz="14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def </a:t>
            </a:r>
            <a:r>
              <a:rPr lang="en-US" sz="14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add_unique_elements</a:t>
            </a:r>
            <a:r>
              <a:rPr lang="en-US" sz="14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(elements, </a:t>
            </a:r>
            <a:r>
              <a:rPr lang="en-US" sz="14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new_elements</a:t>
            </a:r>
            <a:r>
              <a:rPr lang="en-US" sz="14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):</a:t>
            </a:r>
          </a:p>
          <a:p>
            <a:pPr marL="228600" lvl="0" rtl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return list(set(elements) | set(</a:t>
            </a:r>
            <a:r>
              <a:rPr lang="en-US" sz="14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new_elements</a:t>
            </a:r>
            <a:r>
              <a:rPr lang="en-US" sz="14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))</a:t>
            </a:r>
            <a:endParaRPr lang="en-IN" sz="1400" dirty="0">
              <a:solidFill>
                <a:schemeClr val="tx1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457200" lvl="0" indent="-228600" rtl="0">
              <a:spcBef>
                <a:spcPts val="0"/>
              </a:spcBef>
              <a:buChar char="●"/>
            </a:pPr>
            <a:endParaRPr lang="en-IN" sz="1600" dirty="0">
              <a:solidFill>
                <a:schemeClr val="tx1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44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52111A-18B1-0705-E1F3-DA1D49EDBCE6}"/>
              </a:ext>
            </a:extLst>
          </p:cNvPr>
          <p:cNvSpPr txBox="1"/>
          <p:nvPr/>
        </p:nvSpPr>
        <p:spPr>
          <a:xfrm>
            <a:off x="4572000" y="1591657"/>
            <a:ext cx="4572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rtl="0">
              <a:spcBef>
                <a:spcPts val="0"/>
              </a:spcBef>
              <a:spcAft>
                <a:spcPts val="0"/>
              </a:spcAft>
            </a:pPr>
            <a:r>
              <a:rPr lang="en-IN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2.</a:t>
            </a:r>
            <a:br>
              <a:rPr lang="en-IN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def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add_unique_elements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(elements,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new_elements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):</a:t>
            </a:r>
          </a:p>
          <a:p>
            <a:pPr marL="228600" lvl="0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elements = set(elements)</a:t>
            </a:r>
          </a:p>
          <a:p>
            <a:pPr marL="228600" lvl="0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elements.update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(set(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new_elements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 - elements)</a:t>
            </a:r>
          </a:p>
          <a:p>
            <a:pPr marL="228600" lvl="0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return list(elements)</a:t>
            </a:r>
            <a:br>
              <a:rPr lang="en-IN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endParaRPr lang="en-IN" dirty="0">
              <a:solidFill>
                <a:schemeClr val="tx1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1561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Find all matches - Java</a:t>
            </a:r>
          </a:p>
        </p:txBody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 dirty="0"/>
              <a:t>Specification</a:t>
            </a:r>
            <a:r>
              <a:rPr lang="en-GB" dirty="0"/>
              <a:t>: Find all words in a list that contain “z”.</a:t>
            </a:r>
          </a:p>
          <a:p>
            <a:pPr lvl="0">
              <a:spcBef>
                <a:spcPts val="0"/>
              </a:spcBef>
              <a:buNone/>
            </a:pPr>
            <a:r>
              <a:rPr lang="en-GB" b="1" dirty="0"/>
              <a:t>Solution</a:t>
            </a:r>
            <a:r>
              <a:rPr lang="en-GB" dirty="0"/>
              <a:t>: Create a new list and add the matching words.</a:t>
            </a:r>
          </a:p>
          <a:p>
            <a:pPr lvl="0">
              <a:spcBef>
                <a:spcPts val="0"/>
              </a:spcBef>
              <a:buNone/>
            </a:pP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private LinkedList&lt;String&gt; </a:t>
            </a:r>
            <a:r>
              <a:rPr lang="en-GB" sz="1600" dirty="0" err="1">
                <a:latin typeface="Courier New"/>
                <a:ea typeface="Courier New"/>
                <a:cs typeface="Courier New"/>
                <a:sym typeface="Courier New"/>
              </a:rPr>
              <a:t>zWords</a:t>
            </a: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(LinkedList&lt;String&gt; words) {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LinkedList&lt;String&gt; matches = new LinkedList&lt;String&gt;();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for (String word : words)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	if (</a:t>
            </a:r>
            <a:r>
              <a:rPr lang="en-GB" sz="1600" dirty="0" err="1">
                <a:latin typeface="Courier New"/>
                <a:ea typeface="Courier New"/>
                <a:cs typeface="Courier New"/>
                <a:sym typeface="Courier New"/>
              </a:rPr>
              <a:t>word.contains</a:t>
            </a: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(“z”))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		</a:t>
            </a:r>
            <a:r>
              <a:rPr lang="en-GB" sz="1600" dirty="0" err="1">
                <a:latin typeface="Courier New"/>
                <a:ea typeface="Courier New"/>
                <a:cs typeface="Courier New"/>
                <a:sym typeface="Courier New"/>
              </a:rPr>
              <a:t>matches.add</a:t>
            </a: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(word)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return matches;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335" name="Shape 3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45</a:t>
            </a:fld>
            <a:endParaRPr lang="en-GB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Find all matches - Python</a:t>
            </a:r>
          </a:p>
        </p:txBody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6349598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 dirty="0"/>
              <a:t>Specification</a:t>
            </a:r>
            <a:r>
              <a:rPr lang="en-GB" dirty="0"/>
              <a:t>: Find all words in a list that contain “z”.</a:t>
            </a:r>
          </a:p>
          <a:p>
            <a:pPr lvl="0">
              <a:spcBef>
                <a:spcPts val="0"/>
              </a:spcBef>
              <a:buNone/>
            </a:pPr>
            <a:r>
              <a:rPr lang="en-GB" b="1" dirty="0"/>
              <a:t>Solution</a:t>
            </a:r>
            <a:r>
              <a:rPr lang="en-GB" dirty="0"/>
              <a:t>: Create a new list and add the matching words.</a:t>
            </a:r>
          </a:p>
          <a:p>
            <a:pPr>
              <a:spcAft>
                <a:spcPts val="0"/>
              </a:spcAft>
            </a:pPr>
            <a:r>
              <a:rPr lang="en-US" sz="1400" b="0" dirty="0"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def </a:t>
            </a:r>
            <a:r>
              <a:rPr lang="en-US" sz="1400" b="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zWords</a:t>
            </a:r>
            <a:r>
              <a:rPr lang="en-US" sz="1400" b="0" dirty="0"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(words):</a:t>
            </a:r>
          </a:p>
          <a:p>
            <a:pPr>
              <a:spcAft>
                <a:spcPts val="0"/>
              </a:spcAft>
            </a:pPr>
            <a:r>
              <a:rPr lang="en-US" sz="1400" b="0" dirty="0"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    matches = []</a:t>
            </a:r>
          </a:p>
          <a:p>
            <a:pPr>
              <a:spcAft>
                <a:spcPts val="0"/>
              </a:spcAft>
            </a:pPr>
            <a:r>
              <a:rPr lang="en-US" sz="1400" b="0" dirty="0"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    for word in words:</a:t>
            </a:r>
          </a:p>
          <a:p>
            <a:pPr>
              <a:spcAft>
                <a:spcPts val="0"/>
              </a:spcAft>
            </a:pPr>
            <a:r>
              <a:rPr lang="en-US" sz="1400" b="0" dirty="0"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        if 'z' in word:</a:t>
            </a:r>
          </a:p>
          <a:p>
            <a:pPr>
              <a:spcAft>
                <a:spcPts val="0"/>
              </a:spcAft>
            </a:pPr>
            <a:r>
              <a:rPr lang="en-US" sz="1400" b="0" dirty="0"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            </a:t>
            </a:r>
            <a:r>
              <a:rPr lang="en-US" sz="1400" b="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matches.append</a:t>
            </a:r>
            <a:r>
              <a:rPr lang="en-US" sz="1400" b="0" dirty="0"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(word)</a:t>
            </a:r>
          </a:p>
          <a:p>
            <a:pPr>
              <a:spcAft>
                <a:spcPts val="0"/>
              </a:spcAft>
            </a:pPr>
            <a:r>
              <a:rPr lang="en-US" sz="1400" b="0" dirty="0">
                <a:solidFill>
                  <a:schemeClr val="tx1"/>
                </a:solidFill>
                <a:effectLst/>
                <a:latin typeface="Courier New" panose="02070309020205020404" pitchFamily="49" charset="0"/>
              </a:rPr>
              <a:t>    return matches</a:t>
            </a:r>
          </a:p>
          <a:p>
            <a:b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endParaRPr lang="en-US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35" name="Shape 3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46</a:t>
            </a:fld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9EAD62F-C176-8E74-B0C6-7EF206C488CF}"/>
              </a:ext>
            </a:extLst>
          </p:cNvPr>
          <p:cNvCxnSpPr>
            <a:cxnSpLocks/>
          </p:cNvCxnSpPr>
          <p:nvPr/>
        </p:nvCxnSpPr>
        <p:spPr>
          <a:xfrm flipV="1">
            <a:off x="3902148" y="2270800"/>
            <a:ext cx="0" cy="263155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A1D8892-2DAF-25DB-B194-D47D78AE41D3}"/>
              </a:ext>
            </a:extLst>
          </p:cNvPr>
          <p:cNvSpPr txBox="1"/>
          <p:nvPr/>
        </p:nvSpPr>
        <p:spPr>
          <a:xfrm>
            <a:off x="3973075" y="2270800"/>
            <a:ext cx="5170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z_words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(words):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return [word for word in words if 'z' in word]</a:t>
            </a:r>
            <a:endParaRPr lang="en-IN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8560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Remove all matches - Java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b="1" dirty="0"/>
              <a:t>Specification</a:t>
            </a:r>
            <a:r>
              <a:rPr lang="en-GB" dirty="0"/>
              <a:t>: Remove all words in a list that contain a ‘z’.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/>
              <a:t>This solution does not work: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for (String word : list)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if (</a:t>
            </a:r>
            <a:r>
              <a:rPr lang="en-GB" sz="1600" dirty="0" err="1">
                <a:latin typeface="Courier New"/>
                <a:ea typeface="Courier New"/>
                <a:cs typeface="Courier New"/>
                <a:sym typeface="Courier New"/>
              </a:rPr>
              <a:t>word.contains</a:t>
            </a: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(“z”))</a:t>
            </a:r>
            <a:b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lang="en-GB" sz="1600" dirty="0" err="1">
                <a:latin typeface="Courier New"/>
                <a:ea typeface="Courier New"/>
                <a:cs typeface="Courier New"/>
                <a:sym typeface="Courier New"/>
              </a:rPr>
              <a:t>list.remove</a:t>
            </a: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(word);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endParaRPr lang="en-GB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dirty="0"/>
              <a:t>Why?</a:t>
            </a:r>
          </a:p>
        </p:txBody>
      </p:sp>
      <p:sp>
        <p:nvSpPr>
          <p:cNvPr id="342" name="Shape 3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47</a:t>
            </a:fld>
            <a:endParaRPr lang="en-GB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Remove all matches - Python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b="1" dirty="0"/>
              <a:t>Specification</a:t>
            </a:r>
            <a:r>
              <a:rPr lang="en-GB" dirty="0"/>
              <a:t>: Remove all words in a list that contain a ‘z’.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/>
              <a:t>This solution does not work: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def </a:t>
            </a:r>
            <a:r>
              <a:rPr lang="en-US" dirty="0" err="1">
                <a:latin typeface="Courier New"/>
                <a:ea typeface="Courier New"/>
                <a:cs typeface="Courier New"/>
                <a:sym typeface="Courier New"/>
              </a:rPr>
              <a:t>remove_words_with_z</a:t>
            </a: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(words):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    return [word for word in words if 'z' not in word]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endParaRPr lang="en-GB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2" name="Shape 3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48</a:t>
            </a:fld>
            <a:endParaRPr lang="en-GB"/>
          </a:p>
        </p:txBody>
      </p:sp>
      <p:cxnSp>
        <p:nvCxnSpPr>
          <p:cNvPr id="2" name="Shape 371">
            <a:extLst>
              <a:ext uri="{FF2B5EF4-FFF2-40B4-BE49-F238E27FC236}">
                <a16:creationId xmlns:a16="http://schemas.microsoft.com/office/drawing/2014/main" id="{FAC175D9-2315-2F9B-84A8-A0D0E003B2B2}"/>
              </a:ext>
            </a:extLst>
          </p:cNvPr>
          <p:cNvCxnSpPr>
            <a:cxnSpLocks/>
          </p:cNvCxnSpPr>
          <p:nvPr/>
        </p:nvCxnSpPr>
        <p:spPr>
          <a:xfrm flipV="1">
            <a:off x="1642730" y="3137764"/>
            <a:ext cx="334783" cy="50920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CE4B0E3-93B9-00E7-193B-9C49B8CEFF4A}"/>
              </a:ext>
            </a:extLst>
          </p:cNvPr>
          <p:cNvSpPr txBox="1"/>
          <p:nvPr/>
        </p:nvSpPr>
        <p:spPr>
          <a:xfrm>
            <a:off x="611372" y="3613325"/>
            <a:ext cx="3476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called List Comprehension</a:t>
            </a:r>
          </a:p>
        </p:txBody>
      </p:sp>
    </p:spTree>
    <p:extLst>
      <p:ext uri="{BB962C8B-B14F-4D97-AF65-F5344CB8AC3E}">
        <p14:creationId xmlns:p14="http://schemas.microsoft.com/office/powerpoint/2010/main" val="24736608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Remove all matches - NOT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311700" y="1606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Position 0 doesn’t match.</a:t>
            </a:r>
            <a:br>
              <a:rPr lang="en-GB"/>
            </a:br>
            <a:endParaRPr lang="en-GB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Position 1 matches.</a:t>
            </a:r>
            <a:br>
              <a:rPr lang="en-GB"/>
            </a:br>
            <a:br>
              <a:rPr lang="en-GB"/>
            </a:br>
            <a:r>
              <a:rPr lang="en-GB"/>
              <a:t>So delete it.</a:t>
            </a:r>
            <a:br>
              <a:rPr lang="en-GB"/>
            </a:br>
            <a:endParaRPr lang="en-GB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Position 2 doesn’t match.</a:t>
            </a:r>
            <a:br>
              <a:rPr lang="en-GB"/>
            </a:br>
            <a:r>
              <a:rPr lang="en-GB"/>
              <a:t>(notice “iz” was skipped)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49</a:t>
            </a:fld>
            <a:endParaRPr lang="en-GB"/>
          </a:p>
        </p:txBody>
      </p:sp>
      <p:graphicFrame>
        <p:nvGraphicFramePr>
          <p:cNvPr id="350" name="Shape 350"/>
          <p:cNvGraphicFramePr/>
          <p:nvPr/>
        </p:nvGraphicFramePr>
        <p:xfrm>
          <a:off x="5002800" y="1619250"/>
          <a:ext cx="2977400" cy="409850"/>
        </p:xfrm>
        <a:graphic>
          <a:graphicData uri="http://schemas.openxmlformats.org/drawingml/2006/table">
            <a:tbl>
              <a:tblPr>
                <a:noFill/>
                <a:tableStyleId>{9FB36C5B-AB19-4315-946D-2CFE7AE07106}</a:tableStyleId>
              </a:tblPr>
              <a:tblGrid>
                <a:gridCol w="74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98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“The”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“zoo”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“iz”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“fun”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1" name="Shape 351"/>
          <p:cNvGraphicFramePr/>
          <p:nvPr/>
        </p:nvGraphicFramePr>
        <p:xfrm>
          <a:off x="5002800" y="2257024"/>
          <a:ext cx="2977400" cy="409850"/>
        </p:xfrm>
        <a:graphic>
          <a:graphicData uri="http://schemas.openxmlformats.org/drawingml/2006/table">
            <a:tbl>
              <a:tblPr>
                <a:noFill/>
                <a:tableStyleId>{9FB36C5B-AB19-4315-946D-2CFE7AE07106}</a:tableStyleId>
              </a:tblPr>
              <a:tblGrid>
                <a:gridCol w="74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98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“The”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“zoo”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“iz”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“fun”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2" name="Shape 352"/>
          <p:cNvGraphicFramePr/>
          <p:nvPr/>
        </p:nvGraphicFramePr>
        <p:xfrm>
          <a:off x="5002800" y="2886475"/>
          <a:ext cx="2233050" cy="409850"/>
        </p:xfrm>
        <a:graphic>
          <a:graphicData uri="http://schemas.openxmlformats.org/drawingml/2006/table">
            <a:tbl>
              <a:tblPr>
                <a:noFill/>
                <a:tableStyleId>{9FB36C5B-AB19-4315-946D-2CFE7AE07106}</a:tableStyleId>
              </a:tblPr>
              <a:tblGrid>
                <a:gridCol w="74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8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“The”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“iz”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“fun”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3" name="Shape 353"/>
          <p:cNvGraphicFramePr/>
          <p:nvPr/>
        </p:nvGraphicFramePr>
        <p:xfrm>
          <a:off x="5002800" y="3514644"/>
          <a:ext cx="2233050" cy="409850"/>
        </p:xfrm>
        <a:graphic>
          <a:graphicData uri="http://schemas.openxmlformats.org/drawingml/2006/table">
            <a:tbl>
              <a:tblPr>
                <a:noFill/>
                <a:tableStyleId>{9FB36C5B-AB19-4315-946D-2CFE7AE07106}</a:tableStyleId>
              </a:tblPr>
              <a:tblGrid>
                <a:gridCol w="74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8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“The”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“iz”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“fun”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54" name="Shape 354"/>
          <p:cNvCxnSpPr/>
          <p:nvPr/>
        </p:nvCxnSpPr>
        <p:spPr>
          <a:xfrm rot="10800000">
            <a:off x="6846950" y="3872269"/>
            <a:ext cx="0" cy="259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55" name="Shape 355"/>
          <p:cNvCxnSpPr/>
          <p:nvPr/>
        </p:nvCxnSpPr>
        <p:spPr>
          <a:xfrm rot="10800000">
            <a:off x="6122729" y="3195434"/>
            <a:ext cx="0" cy="259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56" name="Shape 356"/>
          <p:cNvCxnSpPr/>
          <p:nvPr/>
        </p:nvCxnSpPr>
        <p:spPr>
          <a:xfrm rot="10800000">
            <a:off x="6122729" y="2566624"/>
            <a:ext cx="0" cy="259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57" name="Shape 357"/>
          <p:cNvCxnSpPr/>
          <p:nvPr/>
        </p:nvCxnSpPr>
        <p:spPr>
          <a:xfrm rot="10800000">
            <a:off x="5360729" y="1919244"/>
            <a:ext cx="0" cy="259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graphicFrame>
        <p:nvGraphicFramePr>
          <p:cNvPr id="358" name="Shape 358"/>
          <p:cNvGraphicFramePr/>
          <p:nvPr/>
        </p:nvGraphicFramePr>
        <p:xfrm>
          <a:off x="5002800" y="1162050"/>
          <a:ext cx="2977400" cy="409850"/>
        </p:xfrm>
        <a:graphic>
          <a:graphicData uri="http://schemas.openxmlformats.org/drawingml/2006/table">
            <a:tbl>
              <a:tblPr>
                <a:noFill/>
                <a:tableStyleId>{9FB36C5B-AB19-4315-946D-2CFE7AE07106}</a:tableStyleId>
              </a:tblPr>
              <a:tblGrid>
                <a:gridCol w="74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98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[0]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D9EEB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D9EEB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D9EEB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D9EEB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[1]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D9EEB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D9EEB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D9EEB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D9EEB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[2]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D9EEB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D9EEB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D9EEB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D9EEB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[3]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D9EEB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D9EEB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D9EEB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D9EEB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Array lists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dirty="0"/>
              <a:t>An array list uses an array internally, with extra space at the end...</a:t>
            </a:r>
            <a:br>
              <a:rPr lang="en-GB" dirty="0"/>
            </a:br>
            <a:br>
              <a:rPr lang="en-GB" dirty="0"/>
            </a:br>
            <a:endParaRPr lang="en-GB" dirty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dirty="0"/>
              <a:t>… so that you have room to add more elements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dirty="0"/>
              <a:t>When you run out of space,</a:t>
            </a:r>
            <a:br>
              <a:rPr lang="en-GB" dirty="0"/>
            </a:br>
            <a:r>
              <a:rPr lang="en-GB" dirty="0"/>
              <a:t>a bigger array is created and</a:t>
            </a:r>
            <a:br>
              <a:rPr lang="en-GB" dirty="0"/>
            </a:br>
            <a:r>
              <a:rPr lang="en-GB" dirty="0"/>
              <a:t>the elements copied across:</a:t>
            </a:r>
            <a:br>
              <a:rPr lang="en-GB" dirty="0"/>
            </a:br>
            <a:endParaRPr lang="en-GB" dirty="0"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5</a:t>
            </a:fld>
            <a:endParaRPr lang="en-GB"/>
          </a:p>
        </p:txBody>
      </p:sp>
      <p:graphicFrame>
        <p:nvGraphicFramePr>
          <p:cNvPr id="85" name="Shape 85"/>
          <p:cNvGraphicFramePr/>
          <p:nvPr/>
        </p:nvGraphicFramePr>
        <p:xfrm>
          <a:off x="4545600" y="1695450"/>
          <a:ext cx="2230500" cy="409850"/>
        </p:xfrm>
        <a:graphic>
          <a:graphicData uri="http://schemas.openxmlformats.org/drawingml/2006/table">
            <a:tbl>
              <a:tblPr>
                <a:noFill/>
                <a:tableStyleId>{9FB36C5B-AB19-4315-946D-2CFE7AE07106}</a:tableStyleId>
              </a:tblPr>
              <a:tblGrid>
                <a:gridCol w="74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8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“cats”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6" name="Shape 86"/>
          <p:cNvGraphicFramePr/>
          <p:nvPr>
            <p:extLst>
              <p:ext uri="{D42A27DB-BD31-4B8C-83A1-F6EECF244321}">
                <p14:modId xmlns:p14="http://schemas.microsoft.com/office/powerpoint/2010/main" val="3690006537"/>
              </p:ext>
            </p:extLst>
          </p:nvPr>
        </p:nvGraphicFramePr>
        <p:xfrm>
          <a:off x="4545600" y="2808123"/>
          <a:ext cx="2230500" cy="409850"/>
        </p:xfrm>
        <a:graphic>
          <a:graphicData uri="http://schemas.openxmlformats.org/drawingml/2006/table">
            <a:tbl>
              <a:tblPr>
                <a:noFill/>
                <a:tableStyleId>{9FB36C5B-AB19-4315-946D-2CFE7AE07106}</a:tableStyleId>
              </a:tblPr>
              <a:tblGrid>
                <a:gridCol w="74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8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“cats”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“like”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7" name="Shape 87"/>
          <p:cNvGraphicFramePr/>
          <p:nvPr>
            <p:extLst>
              <p:ext uri="{D42A27DB-BD31-4B8C-83A1-F6EECF244321}">
                <p14:modId xmlns:p14="http://schemas.microsoft.com/office/powerpoint/2010/main" val="1058533720"/>
              </p:ext>
            </p:extLst>
          </p:nvPr>
        </p:nvGraphicFramePr>
        <p:xfrm>
          <a:off x="4545600" y="3284964"/>
          <a:ext cx="2230500" cy="409850"/>
        </p:xfrm>
        <a:graphic>
          <a:graphicData uri="http://schemas.openxmlformats.org/drawingml/2006/table">
            <a:tbl>
              <a:tblPr>
                <a:noFill/>
                <a:tableStyleId>{9FB36C5B-AB19-4315-946D-2CFE7AE07106}</a:tableStyleId>
              </a:tblPr>
              <a:tblGrid>
                <a:gridCol w="74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8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“cats”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“like”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dirty="0"/>
                        <a:t>“milk”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8" name="Shape 88"/>
          <p:cNvGraphicFramePr/>
          <p:nvPr/>
        </p:nvGraphicFramePr>
        <p:xfrm>
          <a:off x="4545600" y="3981450"/>
          <a:ext cx="4466100" cy="409850"/>
        </p:xfrm>
        <a:graphic>
          <a:graphicData uri="http://schemas.openxmlformats.org/drawingml/2006/table">
            <a:tbl>
              <a:tblPr>
                <a:noFill/>
                <a:tableStyleId>{9FB36C5B-AB19-4315-946D-2CFE7AE07106}</a:tableStyleId>
              </a:tblPr>
              <a:tblGrid>
                <a:gridCol w="74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4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98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“cats”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“like”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“milk”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“every”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“day”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9" name="Shape 89"/>
          <p:cNvCxnSpPr>
            <a:cxnSpLocks/>
          </p:cNvCxnSpPr>
          <p:nvPr/>
        </p:nvCxnSpPr>
        <p:spPr>
          <a:xfrm>
            <a:off x="4931719" y="3694814"/>
            <a:ext cx="0" cy="26156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0" name="Shape 90"/>
          <p:cNvCxnSpPr>
            <a:cxnSpLocks/>
          </p:cNvCxnSpPr>
          <p:nvPr/>
        </p:nvCxnSpPr>
        <p:spPr>
          <a:xfrm>
            <a:off x="5655299" y="3694814"/>
            <a:ext cx="0" cy="26156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1" name="Shape 91"/>
          <p:cNvCxnSpPr>
            <a:cxnSpLocks/>
          </p:cNvCxnSpPr>
          <p:nvPr/>
        </p:nvCxnSpPr>
        <p:spPr>
          <a:xfrm>
            <a:off x="6407694" y="3694814"/>
            <a:ext cx="0" cy="26156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Java’s ConcurrentModificationException</a:t>
            </a:r>
          </a:p>
        </p:txBody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709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If you add or remove an element between iterations of a loop, Java will detect this and throw a ConcurrentModificationException.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Exception in thread "main" java.util.ConcurrentModificationException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   at java.util.LinkedList$ListItr.checkForComodification(LinkedList.java:966)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   at java.util.LinkedList$ListItr.next(LinkedList.java:888)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   at BadProgram.main(BadProgram.java:11)</a:t>
            </a:r>
          </a:p>
        </p:txBody>
      </p:sp>
      <p:sp>
        <p:nvSpPr>
          <p:cNvPr id="365" name="Shape 36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50</a:t>
            </a:fld>
            <a:endParaRPr lang="en-GB"/>
          </a:p>
        </p:txBody>
      </p:sp>
      <p:sp>
        <p:nvSpPr>
          <p:cNvPr id="366" name="Shape 366"/>
          <p:cNvSpPr/>
          <p:nvPr/>
        </p:nvSpPr>
        <p:spPr>
          <a:xfrm>
            <a:off x="4403411" y="2852360"/>
            <a:ext cx="297000" cy="2970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993584" y="2852350"/>
            <a:ext cx="1157700" cy="297000"/>
          </a:xfrm>
          <a:prstGeom prst="ellipse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2183971" y="2852350"/>
            <a:ext cx="509700" cy="297000"/>
          </a:xfrm>
          <a:prstGeom prst="ellipse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69" name="Shape 369"/>
          <p:cNvCxnSpPr>
            <a:endCxn id="367" idx="4"/>
          </p:cNvCxnSpPr>
          <p:nvPr/>
        </p:nvCxnSpPr>
        <p:spPr>
          <a:xfrm rot="10800000" flipH="1">
            <a:off x="1204934" y="3149350"/>
            <a:ext cx="367500" cy="46110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70" name="Shape 370"/>
          <p:cNvCxnSpPr>
            <a:endCxn id="368" idx="4"/>
          </p:cNvCxnSpPr>
          <p:nvPr/>
        </p:nvCxnSpPr>
        <p:spPr>
          <a:xfrm rot="10800000">
            <a:off x="2438821" y="3149350"/>
            <a:ext cx="331800" cy="8358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71" name="Shape 371"/>
          <p:cNvCxnSpPr>
            <a:endCxn id="366" idx="5"/>
          </p:cNvCxnSpPr>
          <p:nvPr/>
        </p:nvCxnSpPr>
        <p:spPr>
          <a:xfrm rot="10800000">
            <a:off x="4656917" y="3105866"/>
            <a:ext cx="476400" cy="437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72" name="Shape 372"/>
          <p:cNvSpPr txBox="1"/>
          <p:nvPr/>
        </p:nvSpPr>
        <p:spPr>
          <a:xfrm>
            <a:off x="2191700" y="3928150"/>
            <a:ext cx="2074800" cy="46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>
                <a:solidFill>
                  <a:srgbClr val="0000FF"/>
                </a:solidFill>
              </a:rPr>
              <a:t>Method containing the bug.</a:t>
            </a:r>
          </a:p>
        </p:txBody>
      </p:sp>
      <p:sp>
        <p:nvSpPr>
          <p:cNvPr id="373" name="Shape 373"/>
          <p:cNvSpPr txBox="1"/>
          <p:nvPr/>
        </p:nvSpPr>
        <p:spPr>
          <a:xfrm>
            <a:off x="210500" y="3699550"/>
            <a:ext cx="1973400" cy="46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>
                <a:solidFill>
                  <a:srgbClr val="38761D"/>
                </a:solidFill>
              </a:rPr>
              <a:t>Class containing the bug.</a:t>
            </a:r>
          </a:p>
        </p:txBody>
      </p:sp>
      <p:sp>
        <p:nvSpPr>
          <p:cNvPr id="374" name="Shape 374"/>
          <p:cNvSpPr txBox="1"/>
          <p:nvPr/>
        </p:nvSpPr>
        <p:spPr>
          <a:xfrm>
            <a:off x="4706300" y="3470950"/>
            <a:ext cx="1894200" cy="46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>
                <a:solidFill>
                  <a:srgbClr val="FF0000"/>
                </a:solidFill>
              </a:rPr>
              <a:t>Line number of the bug.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Remove all matches - two correct solutions - Java</a:t>
            </a:r>
          </a:p>
        </p:txBody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b="1" dirty="0"/>
              <a:t>Solution #1</a:t>
            </a:r>
            <a:r>
              <a:rPr lang="en-GB" dirty="0"/>
              <a:t>: Make a list of z words, then remove them all at once:</a:t>
            </a:r>
            <a:br>
              <a:rPr lang="en-GB" dirty="0"/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LinkedList&lt;String&gt; </a:t>
            </a:r>
            <a:r>
              <a:rPr lang="en-GB" sz="1400" dirty="0" err="1">
                <a:latin typeface="Courier New"/>
                <a:ea typeface="Courier New"/>
                <a:cs typeface="Courier New"/>
                <a:sym typeface="Courier New"/>
              </a:rPr>
              <a:t>zWords</a:t>
            </a: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GB" sz="1400" dirty="0" err="1">
                <a:latin typeface="Courier New"/>
                <a:ea typeface="Courier New"/>
                <a:cs typeface="Courier New"/>
                <a:sym typeface="Courier New"/>
              </a:rPr>
              <a:t>zWords</a:t>
            </a: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(list);</a:t>
            </a:r>
            <a:br>
              <a:rPr lang="en-GB" sz="1400" dirty="0"/>
            </a:br>
            <a:r>
              <a:rPr lang="en-GB" sz="1400" dirty="0" err="1">
                <a:latin typeface="Courier New"/>
                <a:ea typeface="Courier New"/>
                <a:cs typeface="Courier New"/>
                <a:sym typeface="Courier New"/>
              </a:rPr>
              <a:t>list.removeAll</a:t>
            </a: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400" dirty="0" err="1">
                <a:latin typeface="Courier New"/>
                <a:ea typeface="Courier New"/>
                <a:cs typeface="Courier New"/>
                <a:sym typeface="Courier New"/>
              </a:rPr>
              <a:t>zWords</a:t>
            </a: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GB" sz="1400" dirty="0"/>
            </a:br>
            <a:endParaRPr lang="en-GB" sz="1400" dirty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b="1" dirty="0"/>
              <a:t>Solution #2</a:t>
            </a:r>
            <a:r>
              <a:rPr lang="en-GB" dirty="0"/>
              <a:t>: Use an iterator:</a:t>
            </a:r>
            <a:br>
              <a:rPr lang="en-GB" dirty="0"/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for (Iterator&lt;String&gt; it = </a:t>
            </a:r>
            <a:r>
              <a:rPr lang="en-GB" sz="1400" dirty="0" err="1">
                <a:latin typeface="Courier New"/>
                <a:ea typeface="Courier New"/>
                <a:cs typeface="Courier New"/>
                <a:sym typeface="Courier New"/>
              </a:rPr>
              <a:t>list.iterator</a:t>
            </a: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(); </a:t>
            </a:r>
            <a:r>
              <a:rPr lang="en-GB" sz="1400" dirty="0" err="1">
                <a:latin typeface="Courier New"/>
                <a:ea typeface="Courier New"/>
                <a:cs typeface="Courier New"/>
                <a:sym typeface="Courier New"/>
              </a:rPr>
              <a:t>it.hasNext</a:t>
            </a: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();)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if (</a:t>
            </a:r>
            <a:r>
              <a:rPr lang="en-GB" sz="1400" dirty="0" err="1">
                <a:latin typeface="Courier New"/>
                <a:ea typeface="Courier New"/>
                <a:cs typeface="Courier New"/>
                <a:sym typeface="Courier New"/>
              </a:rPr>
              <a:t>it.next</a:t>
            </a: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().contains(“z”))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lang="en-GB" sz="1400" dirty="0" err="1">
                <a:latin typeface="Courier New"/>
                <a:ea typeface="Courier New"/>
                <a:cs typeface="Courier New"/>
                <a:sym typeface="Courier New"/>
              </a:rPr>
              <a:t>it.remove</a:t>
            </a: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();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first solution is simpler but slower (loops over the list twice).</a:t>
            </a:r>
            <a:b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second solution is more complex but more efficient (loops once).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51</a:t>
            </a:fld>
            <a:endParaRPr lang="en-GB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title"/>
          </p:nvPr>
        </p:nvSpPr>
        <p:spPr>
          <a:xfrm>
            <a:off x="311700" y="209599"/>
            <a:ext cx="8869514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Remove all matches - two correct solutions - Python</a:t>
            </a:r>
          </a:p>
        </p:txBody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Solution #1</a:t>
            </a:r>
            <a:r>
              <a:rPr lang="en-GB" dirty="0"/>
              <a:t>: Make a list of z words, then remove them all at once:</a:t>
            </a:r>
            <a:br>
              <a:rPr lang="en-GB" dirty="0"/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remove_words_with_z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(words):</a:t>
            </a:r>
          </a:p>
          <a:p>
            <a:pPr marL="228600" lvl="0" rt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z_words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z_words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(words)</a:t>
            </a:r>
          </a:p>
          <a:p>
            <a:pPr marL="228600" lvl="0" rt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[word for word in words if word not in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z_words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br>
              <a:rPr lang="en-GB" sz="1400" dirty="0"/>
            </a:br>
            <a:endParaRPr lang="en-GB" sz="1400" dirty="0"/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Solution #2:</a:t>
            </a:r>
          </a:p>
          <a:p>
            <a:pPr marL="228600" lvl="0" rtl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remove_words_with_z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(words): </a:t>
            </a:r>
            <a:r>
              <a:rPr lang="en-US" sz="1600" dirty="0"/>
              <a:t>	</a:t>
            </a:r>
          </a:p>
          <a:p>
            <a:pPr marL="228600" lvl="0" rtl="0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	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return [word for word in words if "z" not in word]</a:t>
            </a:r>
          </a:p>
          <a:p>
            <a:pPr marL="228600" lvl="0" rtl="0"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  <a:p>
            <a:pPr marL="228600" lvl="0" rtl="0"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# sol 1 uses 2 loops</a:t>
            </a:r>
          </a:p>
          <a:p>
            <a:pPr marL="228600" lvl="0" rtl="0"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# sol 1 uses 1 loop</a:t>
            </a:r>
            <a:endParaRPr lang="en-GB" sz="1400" dirty="0"/>
          </a:p>
        </p:txBody>
      </p:sp>
      <p:sp>
        <p:nvSpPr>
          <p:cNvPr id="381" name="Shape 38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4775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Remove one match - two solutions - Java</a:t>
            </a:r>
          </a:p>
        </p:txBody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2355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b="1" dirty="0"/>
              <a:t>Solution #1</a:t>
            </a:r>
            <a:r>
              <a:rPr lang="en-GB" dirty="0"/>
              <a:t>: Stop loop after removing to avoid an exception:</a:t>
            </a:r>
            <a:br>
              <a:rPr lang="en-GB" dirty="0"/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for (String word : list)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if (</a:t>
            </a:r>
            <a:r>
              <a:rPr lang="en-GB" sz="1400" dirty="0" err="1">
                <a:latin typeface="Courier New"/>
                <a:ea typeface="Courier New"/>
                <a:cs typeface="Courier New"/>
                <a:sym typeface="Courier New"/>
              </a:rPr>
              <a:t>word.contains</a:t>
            </a: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(“z”)) {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lang="en-GB" sz="1400" dirty="0" err="1">
                <a:latin typeface="Courier New"/>
                <a:ea typeface="Courier New"/>
                <a:cs typeface="Courier New"/>
                <a:sym typeface="Courier New"/>
              </a:rPr>
              <a:t>list.remove</a:t>
            </a: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(word);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lang="en-GB" sz="14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break;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}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-GB" b="1" dirty="0"/>
              <a:t>Solution #2</a:t>
            </a:r>
            <a:r>
              <a:rPr lang="en-GB" dirty="0"/>
              <a:t>: Use an iterator:</a:t>
            </a:r>
            <a:br>
              <a:rPr lang="en-GB" dirty="0"/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for (Iterator&lt;String&gt; it = </a:t>
            </a:r>
            <a:r>
              <a:rPr lang="en-GB" sz="1400" dirty="0" err="1">
                <a:latin typeface="Courier New"/>
                <a:ea typeface="Courier New"/>
                <a:cs typeface="Courier New"/>
                <a:sym typeface="Courier New"/>
              </a:rPr>
              <a:t>list.iterator</a:t>
            </a: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(); </a:t>
            </a:r>
            <a:r>
              <a:rPr lang="en-GB" sz="1400" dirty="0" err="1">
                <a:latin typeface="Courier New"/>
                <a:ea typeface="Courier New"/>
                <a:cs typeface="Courier New"/>
                <a:sym typeface="Courier New"/>
              </a:rPr>
              <a:t>it.hasNext</a:t>
            </a: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(); )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if (</a:t>
            </a:r>
            <a:r>
              <a:rPr lang="en-GB" sz="1400" dirty="0" err="1">
                <a:latin typeface="Courier New"/>
                <a:ea typeface="Courier New"/>
                <a:cs typeface="Courier New"/>
                <a:sym typeface="Courier New"/>
              </a:rPr>
              <a:t>it.next</a:t>
            </a: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().contains(“z”)) {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lang="en-GB" sz="1400" dirty="0" err="1">
                <a:latin typeface="Courier New"/>
                <a:ea typeface="Courier New"/>
                <a:cs typeface="Courier New"/>
                <a:sym typeface="Courier New"/>
              </a:rPr>
              <a:t>it.remove</a:t>
            </a: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lang="en-GB" sz="14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break;</a:t>
            </a: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  <a:t>	}</a:t>
            </a:r>
          </a:p>
          <a:p>
            <a:pPr marL="228600" lvl="0" rtl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FF0000"/>
                </a:solidFill>
              </a:rPr>
              <a:t>Stop looping</a:t>
            </a:r>
            <a:r>
              <a:rPr lang="en-GB" dirty="0"/>
              <a:t> when item is removed.</a:t>
            </a:r>
            <a:br>
              <a:rPr lang="en-GB" dirty="0"/>
            </a:br>
            <a:r>
              <a:rPr lang="en-GB" dirty="0"/>
              <a:t>	</a:t>
            </a:r>
          </a:p>
        </p:txBody>
      </p:sp>
      <p:sp>
        <p:nvSpPr>
          <p:cNvPr id="388" name="Shape 38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53</a:t>
            </a:fld>
            <a:endParaRPr lang="en-GB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Remove one match - two solutions - Python</a:t>
            </a:r>
          </a:p>
        </p:txBody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235500" y="1113589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-GB" b="1" dirty="0"/>
              <a:t>Solution #1</a:t>
            </a:r>
            <a:r>
              <a:rPr lang="en-GB" dirty="0"/>
              <a:t>: Stop loop after removing to avoid an exception:</a:t>
            </a:r>
            <a:br>
              <a:rPr lang="en-GB" dirty="0"/>
            </a:br>
            <a:br>
              <a:rPr lang="en-GB" sz="14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dirty="0">
                <a:latin typeface="Courier New"/>
                <a:ea typeface="Courier New"/>
                <a:cs typeface="Courier New"/>
                <a:sym typeface="Courier New"/>
              </a:rPr>
              <a:t>def </a:t>
            </a:r>
            <a:r>
              <a:rPr lang="en-US" sz="1400" dirty="0" err="1">
                <a:latin typeface="Courier New"/>
                <a:ea typeface="Courier New"/>
                <a:cs typeface="Courier New"/>
                <a:sym typeface="Courier New"/>
              </a:rPr>
              <a:t>remove_first_word_with_z</a:t>
            </a:r>
            <a:r>
              <a:rPr lang="en-US" sz="1400" dirty="0">
                <a:latin typeface="Courier New"/>
                <a:ea typeface="Courier New"/>
                <a:cs typeface="Courier New"/>
                <a:sym typeface="Courier New"/>
              </a:rPr>
              <a:t>(words):</a:t>
            </a:r>
          </a:p>
          <a:p>
            <a:pPr marL="228600" lvl="0" rtl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/>
                <a:ea typeface="Courier New"/>
                <a:cs typeface="Courier New"/>
                <a:sym typeface="Courier New"/>
              </a:rPr>
              <a:t>    for </a:t>
            </a:r>
            <a:r>
              <a:rPr lang="en-US" sz="14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400" dirty="0">
                <a:latin typeface="Courier New"/>
                <a:ea typeface="Courier New"/>
                <a:cs typeface="Courier New"/>
                <a:sym typeface="Courier New"/>
              </a:rPr>
              <a:t>, word in enumerate(words):</a:t>
            </a:r>
          </a:p>
          <a:p>
            <a:pPr marL="228600" lvl="0" rtl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/>
                <a:ea typeface="Courier New"/>
                <a:cs typeface="Courier New"/>
                <a:sym typeface="Courier New"/>
              </a:rPr>
              <a:t>        if 'z' in word:</a:t>
            </a:r>
          </a:p>
          <a:p>
            <a:pPr marL="228600" lvl="0" rtl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en-US" sz="1400" dirty="0" err="1">
                <a:latin typeface="Courier New"/>
                <a:ea typeface="Courier New"/>
                <a:cs typeface="Courier New"/>
                <a:sym typeface="Courier New"/>
              </a:rPr>
              <a:t>words.pop</a:t>
            </a:r>
            <a:r>
              <a:rPr lang="en-US" sz="1400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4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400" dirty="0"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marL="228600" lvl="0" rtl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/>
                <a:ea typeface="Courier New"/>
                <a:cs typeface="Courier New"/>
                <a:sym typeface="Courier New"/>
              </a:rPr>
              <a:t>            break</a:t>
            </a:r>
          </a:p>
          <a:p>
            <a:pPr marL="228600" lvl="0" rtl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/>
                <a:ea typeface="Courier New"/>
                <a:cs typeface="Courier New"/>
                <a:sym typeface="Courier New"/>
              </a:rPr>
              <a:t>    return words</a:t>
            </a:r>
            <a:endParaRPr lang="en-GB" sz="14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-GB" b="1" dirty="0"/>
              <a:t>Solution #2</a:t>
            </a:r>
            <a:r>
              <a:rPr lang="en-GB" dirty="0"/>
              <a:t>: Use an iterator:</a:t>
            </a:r>
            <a:br>
              <a:rPr lang="en-GB" dirty="0"/>
            </a:br>
            <a:r>
              <a:rPr lang="en-US" sz="1400" dirty="0">
                <a:latin typeface="Courier New"/>
                <a:cs typeface="Courier New"/>
              </a:rPr>
              <a:t>def </a:t>
            </a:r>
            <a:r>
              <a:rPr lang="en-US" sz="1400" dirty="0" err="1">
                <a:latin typeface="Courier New"/>
                <a:cs typeface="Courier New"/>
              </a:rPr>
              <a:t>remove_first_word_with_z</a:t>
            </a:r>
            <a:r>
              <a:rPr lang="en-US" sz="1400" dirty="0">
                <a:latin typeface="Courier New"/>
                <a:cs typeface="Courier New"/>
              </a:rPr>
              <a:t>(words):</a:t>
            </a:r>
          </a:p>
          <a:p>
            <a:pPr marL="228600" lvl="0" rtl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/>
                <a:cs typeface="Courier New"/>
              </a:rPr>
              <a:t>    for word in words:</a:t>
            </a:r>
          </a:p>
          <a:p>
            <a:pPr marL="228600" lvl="0" rtl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/>
                <a:cs typeface="Courier New"/>
              </a:rPr>
              <a:t>        if 'z' in word:</a:t>
            </a:r>
          </a:p>
          <a:p>
            <a:pPr marL="228600" lvl="0" rtl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/>
                <a:cs typeface="Courier New"/>
              </a:rPr>
              <a:t>            </a:t>
            </a:r>
            <a:r>
              <a:rPr lang="en-US" sz="1400" dirty="0" err="1">
                <a:latin typeface="Courier New"/>
                <a:cs typeface="Courier New"/>
              </a:rPr>
              <a:t>words.remove</a:t>
            </a:r>
            <a:r>
              <a:rPr lang="en-US" sz="1400" dirty="0">
                <a:latin typeface="Courier New"/>
                <a:cs typeface="Courier New"/>
              </a:rPr>
              <a:t>(word)</a:t>
            </a:r>
          </a:p>
          <a:p>
            <a:pPr marL="228600" lvl="0" rtl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/>
                <a:cs typeface="Courier New"/>
              </a:rPr>
              <a:t>            break</a:t>
            </a:r>
          </a:p>
          <a:p>
            <a:pPr marL="228600" lvl="0" rtl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/>
                <a:cs typeface="Courier New"/>
              </a:rPr>
              <a:t>    return words</a:t>
            </a:r>
            <a:br>
              <a:rPr lang="en-GB" sz="1400" dirty="0">
                <a:latin typeface="Courier New"/>
                <a:cs typeface="Courier New"/>
              </a:rPr>
            </a:br>
            <a:r>
              <a:rPr lang="en-GB" sz="1400" dirty="0">
                <a:latin typeface="Courier New"/>
                <a:cs typeface="Courier New"/>
              </a:rPr>
              <a:t>	</a:t>
            </a:r>
          </a:p>
        </p:txBody>
      </p:sp>
      <p:sp>
        <p:nvSpPr>
          <p:cNvPr id="388" name="Shape 38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4840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Specification</a:t>
            </a:r>
          </a:p>
        </p:txBody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 deck has 52 unique cards. Each card has a number between 1 to 13 and a suit which is one of “Clubs”, “Diamonds”, “Hearts” or “Spades”.</a:t>
            </a:r>
            <a:br>
              <a:rPr lang="en-GB"/>
            </a:br>
            <a:br>
              <a:rPr lang="en-GB"/>
            </a:br>
            <a:r>
              <a:rPr lang="en-GB"/>
              <a:t>The dealer can select the following menu options: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shuffle the deck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-GB"/>
              <a:t>deal a card face up so that it shows a string in the format “7 of Spades”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55</a:t>
            </a:fld>
            <a:endParaRPr lang="en-GB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Sample I/O</a:t>
            </a:r>
          </a:p>
        </p:txBody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Choice (s/d/x): s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Choice (s/d/x): d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7 of Hearts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Choice (s/d/x): d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Ace of Spades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Choice (s/d/x): x</a:t>
            </a:r>
          </a:p>
        </p:txBody>
      </p:sp>
      <p:sp>
        <p:nvSpPr>
          <p:cNvPr id="402" name="Shape 40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56</a:t>
            </a:fld>
            <a:endParaRPr lang="en-GB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Design</a:t>
            </a:r>
          </a:p>
        </p:txBody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 </a:t>
            </a:r>
          </a:p>
        </p:txBody>
      </p:sp>
      <p:sp>
        <p:nvSpPr>
          <p:cNvPr id="409" name="Shape 40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57</a:t>
            </a:fld>
            <a:endParaRPr lang="en-GB"/>
          </a:p>
        </p:txBody>
      </p:sp>
      <p:graphicFrame>
        <p:nvGraphicFramePr>
          <p:cNvPr id="410" name="Shape 410"/>
          <p:cNvGraphicFramePr/>
          <p:nvPr/>
        </p:nvGraphicFramePr>
        <p:xfrm>
          <a:off x="1638300" y="1695450"/>
          <a:ext cx="5429300" cy="2590620"/>
        </p:xfrm>
        <a:graphic>
          <a:graphicData uri="http://schemas.openxmlformats.org/drawingml/2006/table">
            <a:tbl>
              <a:tblPr>
                <a:noFill/>
                <a:tableStyleId>{9FB36C5B-AB19-4315-946D-2CFE7AE07106}</a:tableStyleId>
              </a:tblPr>
              <a:tblGrid>
                <a:gridCol w="135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b="1"/>
                        <a:t>Classes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Dealer</a:t>
                      </a: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Deck</a:t>
                      </a: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Card</a:t>
                      </a: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b="1"/>
                        <a:t>Fields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deck</a:t>
                      </a:r>
                    </a:p>
                  </a:txBody>
                  <a:tcPr marL="91425" marR="91425" marT="91425" marB="91425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cards</a:t>
                      </a:r>
                    </a:p>
                  </a:txBody>
                  <a:tcPr marL="91425" marR="91425" marT="91425" marB="91425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number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suit</a:t>
                      </a:r>
                    </a:p>
                  </a:txBody>
                  <a:tcPr marL="91425" marR="91425" marT="91425" marB="91425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b="1"/>
                        <a:t>Goals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use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use()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shuffle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shuffle()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shuffle()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deal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deal()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removeCard()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toString()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Code: classes and fields - Java</a:t>
            </a:r>
          </a:p>
        </p:txBody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GB" dirty="0" err="1">
                <a:latin typeface="Courier New"/>
                <a:ea typeface="Courier New"/>
                <a:cs typeface="Courier New"/>
                <a:sym typeface="Courier New"/>
              </a:rPr>
              <a:t>java.util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.*;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public class Deck {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private LinkedList&lt;Card&gt; cards = new LinkedList&lt;Card&gt;();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public class Card {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private int number;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private String suit;</a:t>
            </a:r>
            <a:br>
              <a:rPr lang="en-GB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417" name="Shape 4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58</a:t>
            </a:fld>
            <a:endParaRPr lang="en-GB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Code: Constructors - Java</a:t>
            </a:r>
          </a:p>
        </p:txBody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public class Dealer {</a:t>
            </a:r>
            <a:b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public Dealer() {</a:t>
            </a:r>
            <a:b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	deck = new Deck();</a:t>
            </a:r>
            <a:b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}</a:t>
            </a:r>
            <a:b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}</a:t>
            </a:r>
            <a:b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endParaRPr lang="en-GB" sz="1400" dirty="0">
              <a:latin typeface="Courier New" panose="02070309020205020404" pitchFamily="49" charset="0"/>
              <a:ea typeface="Ubuntu Mono"/>
              <a:cs typeface="Courier New" panose="02070309020205020404" pitchFamily="49" charset="0"/>
              <a:sym typeface="Ubuntu Mono"/>
            </a:endParaRPr>
          </a:p>
          <a:p>
            <a:pPr lvl="0">
              <a:spcBef>
                <a:spcPts val="0"/>
              </a:spcBef>
              <a:buNone/>
            </a:pPr>
            <a: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public class Deck {</a:t>
            </a:r>
            <a:b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public Deck() {</a:t>
            </a:r>
            <a:b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	String[] suits = { “Clubs”, “Diamonds”, “Hearts”, “Spades” };</a:t>
            </a:r>
            <a:b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	for (String suit : suits)</a:t>
            </a:r>
            <a:b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		for (int number = 1; number &lt;= 13; number++)</a:t>
            </a:r>
            <a:b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			</a:t>
            </a:r>
            <a:r>
              <a:rPr lang="en-GB" sz="1400" dirty="0" err="1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cards.add</a:t>
            </a:r>
            <a: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(new Card(number, suit));</a:t>
            </a:r>
            <a:b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}</a:t>
            </a:r>
            <a:b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}</a:t>
            </a:r>
          </a:p>
        </p:txBody>
      </p:sp>
      <p:sp>
        <p:nvSpPr>
          <p:cNvPr id="424" name="Shape 4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59</a:t>
            </a:fld>
            <a:endParaRPr lang="en-GB"/>
          </a:p>
        </p:txBody>
      </p:sp>
      <p:sp>
        <p:nvSpPr>
          <p:cNvPr id="425" name="Shape 425"/>
          <p:cNvSpPr txBox="1"/>
          <p:nvPr/>
        </p:nvSpPr>
        <p:spPr>
          <a:xfrm>
            <a:off x="4791726" y="1225225"/>
            <a:ext cx="4798841" cy="152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public class Card {</a:t>
            </a:r>
            <a:br>
              <a:rPr lang="en-GB" dirty="0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dirty="0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public Card(int number, String suit) {</a:t>
            </a:r>
            <a:br>
              <a:rPr lang="en-GB" dirty="0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dirty="0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	</a:t>
            </a:r>
            <a:r>
              <a:rPr lang="en-GB" dirty="0" err="1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this.number</a:t>
            </a:r>
            <a:r>
              <a:rPr lang="en-GB" dirty="0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= number;</a:t>
            </a:r>
            <a:br>
              <a:rPr lang="en-GB" dirty="0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dirty="0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	</a:t>
            </a:r>
            <a:r>
              <a:rPr lang="en-GB" dirty="0" err="1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this.suit</a:t>
            </a:r>
            <a:r>
              <a:rPr lang="en-GB" dirty="0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= suit;</a:t>
            </a:r>
            <a:br>
              <a:rPr lang="en-GB" dirty="0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dirty="0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}</a:t>
            </a:r>
            <a:br>
              <a:rPr lang="en-GB" dirty="0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dirty="0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}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Array lists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br>
              <a:rPr lang="en-GB"/>
            </a:br>
            <a:endParaRPr lang="en-GB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To insert an element, you must shift elements to the right</a:t>
            </a:r>
            <a:br>
              <a:rPr lang="en-GB"/>
            </a:br>
            <a:br>
              <a:rPr lang="en-GB"/>
            </a:br>
            <a:br>
              <a:rPr lang="en-GB"/>
            </a:br>
            <a:endParaRPr lang="en-GB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Then insert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6</a:t>
            </a:fld>
            <a:endParaRPr lang="en-GB"/>
          </a:p>
        </p:txBody>
      </p:sp>
      <p:graphicFrame>
        <p:nvGraphicFramePr>
          <p:cNvPr id="99" name="Shape 99"/>
          <p:cNvGraphicFramePr/>
          <p:nvPr/>
        </p:nvGraphicFramePr>
        <p:xfrm>
          <a:off x="1802400" y="1390650"/>
          <a:ext cx="4466100" cy="409850"/>
        </p:xfrm>
        <a:graphic>
          <a:graphicData uri="http://schemas.openxmlformats.org/drawingml/2006/table">
            <a:tbl>
              <a:tblPr>
                <a:noFill/>
                <a:tableStyleId>{9FB36C5B-AB19-4315-946D-2CFE7AE07106}</a:tableStyleId>
              </a:tblPr>
              <a:tblGrid>
                <a:gridCol w="74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4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98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“cats”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“like”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“warm”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“milk”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0" name="Shape 100"/>
          <p:cNvGraphicFramePr/>
          <p:nvPr/>
        </p:nvGraphicFramePr>
        <p:xfrm>
          <a:off x="1802400" y="2609850"/>
          <a:ext cx="4466100" cy="409850"/>
        </p:xfrm>
        <a:graphic>
          <a:graphicData uri="http://schemas.openxmlformats.org/drawingml/2006/table">
            <a:tbl>
              <a:tblPr>
                <a:noFill/>
                <a:tableStyleId>{9FB36C5B-AB19-4315-946D-2CFE7AE07106}</a:tableStyleId>
              </a:tblPr>
              <a:tblGrid>
                <a:gridCol w="74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4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98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“cats”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“like”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“warm”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“milk”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1" name="Shape 101"/>
          <p:cNvGraphicFramePr/>
          <p:nvPr/>
        </p:nvGraphicFramePr>
        <p:xfrm>
          <a:off x="1802400" y="3981450"/>
          <a:ext cx="4466100" cy="409850"/>
        </p:xfrm>
        <a:graphic>
          <a:graphicData uri="http://schemas.openxmlformats.org/drawingml/2006/table">
            <a:tbl>
              <a:tblPr>
                <a:noFill/>
                <a:tableStyleId>{9FB36C5B-AB19-4315-946D-2CFE7AE07106}</a:tableStyleId>
              </a:tblPr>
              <a:tblGrid>
                <a:gridCol w="74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4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98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“cats”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“do”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“like”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“warm”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“milk”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D9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" name="Shape 102"/>
          <p:cNvSpPr/>
          <p:nvPr/>
        </p:nvSpPr>
        <p:spPr>
          <a:xfrm>
            <a:off x="3010700" y="3034225"/>
            <a:ext cx="605116" cy="269750"/>
          </a:xfrm>
          <a:custGeom>
            <a:avLst/>
            <a:gdLst/>
            <a:ahLst/>
            <a:cxnLst/>
            <a:rect l="0" t="0" r="0" b="0"/>
            <a:pathLst>
              <a:path w="27279" h="10790" extrusionOk="0">
                <a:moveTo>
                  <a:pt x="0" y="0"/>
                </a:moveTo>
                <a:cubicBezTo>
                  <a:pt x="1665" y="1600"/>
                  <a:pt x="6852" y="8004"/>
                  <a:pt x="9990" y="9605"/>
                </a:cubicBezTo>
                <a:cubicBezTo>
                  <a:pt x="13127" y="11205"/>
                  <a:pt x="15944" y="11141"/>
                  <a:pt x="18826" y="9605"/>
                </a:cubicBezTo>
                <a:cubicBezTo>
                  <a:pt x="21707" y="8068"/>
                  <a:pt x="25870" y="1921"/>
                  <a:pt x="27279" y="385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103" name="Shape 103"/>
          <p:cNvSpPr/>
          <p:nvPr/>
        </p:nvSpPr>
        <p:spPr>
          <a:xfrm>
            <a:off x="3801515" y="3034225"/>
            <a:ext cx="605116" cy="269750"/>
          </a:xfrm>
          <a:custGeom>
            <a:avLst/>
            <a:gdLst/>
            <a:ahLst/>
            <a:cxnLst/>
            <a:rect l="0" t="0" r="0" b="0"/>
            <a:pathLst>
              <a:path w="27279" h="10790" extrusionOk="0">
                <a:moveTo>
                  <a:pt x="0" y="0"/>
                </a:moveTo>
                <a:cubicBezTo>
                  <a:pt x="1665" y="1600"/>
                  <a:pt x="6852" y="8004"/>
                  <a:pt x="9990" y="9605"/>
                </a:cubicBezTo>
                <a:cubicBezTo>
                  <a:pt x="13127" y="11205"/>
                  <a:pt x="15944" y="11141"/>
                  <a:pt x="18826" y="9605"/>
                </a:cubicBezTo>
                <a:cubicBezTo>
                  <a:pt x="21707" y="8068"/>
                  <a:pt x="25870" y="1921"/>
                  <a:pt x="27279" y="385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104" name="Shape 104"/>
          <p:cNvSpPr/>
          <p:nvPr/>
        </p:nvSpPr>
        <p:spPr>
          <a:xfrm>
            <a:off x="4563515" y="3034225"/>
            <a:ext cx="605116" cy="269750"/>
          </a:xfrm>
          <a:custGeom>
            <a:avLst/>
            <a:gdLst/>
            <a:ahLst/>
            <a:cxnLst/>
            <a:rect l="0" t="0" r="0" b="0"/>
            <a:pathLst>
              <a:path w="27279" h="10790" extrusionOk="0">
                <a:moveTo>
                  <a:pt x="0" y="0"/>
                </a:moveTo>
                <a:cubicBezTo>
                  <a:pt x="1665" y="1600"/>
                  <a:pt x="6852" y="8004"/>
                  <a:pt x="9990" y="9605"/>
                </a:cubicBezTo>
                <a:cubicBezTo>
                  <a:pt x="13127" y="11205"/>
                  <a:pt x="15944" y="11141"/>
                  <a:pt x="18826" y="9605"/>
                </a:cubicBezTo>
                <a:cubicBezTo>
                  <a:pt x="21707" y="8068"/>
                  <a:pt x="25870" y="1921"/>
                  <a:pt x="27279" y="385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Goal: shuffle - Java</a:t>
            </a:r>
          </a:p>
        </p:txBody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6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public class Dealer {</a:t>
            </a:r>
            <a:br>
              <a:rPr lang="en-GB" sz="16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6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public void shuffle() {</a:t>
            </a:r>
            <a:br>
              <a:rPr lang="en-GB" sz="16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6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	</a:t>
            </a:r>
            <a:r>
              <a:rPr lang="en-GB" sz="1600" dirty="0" err="1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deck.shuffle</a:t>
            </a:r>
            <a:r>
              <a:rPr lang="en-GB" sz="16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();</a:t>
            </a:r>
            <a:br>
              <a:rPr lang="en-GB" sz="16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6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}</a:t>
            </a:r>
            <a:br>
              <a:rPr lang="en-GB" sz="16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6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}</a:t>
            </a:r>
            <a:br>
              <a:rPr lang="en-GB" sz="16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6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public class Deck {</a:t>
            </a:r>
            <a:br>
              <a:rPr lang="en-GB" sz="16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6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public void shuffle() {</a:t>
            </a:r>
            <a:br>
              <a:rPr lang="en-GB" sz="16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6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	</a:t>
            </a:r>
            <a:r>
              <a:rPr lang="en-GB" sz="1600" dirty="0" err="1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Collections.shuffle</a:t>
            </a:r>
            <a:r>
              <a:rPr lang="en-GB" sz="16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(cards);</a:t>
            </a:r>
            <a:br>
              <a:rPr lang="en-GB" sz="16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6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}</a:t>
            </a:r>
            <a:br>
              <a:rPr lang="en-GB" sz="16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6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}</a:t>
            </a:r>
          </a:p>
        </p:txBody>
      </p:sp>
      <p:sp>
        <p:nvSpPr>
          <p:cNvPr id="432" name="Shape 4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60</a:t>
            </a:fld>
            <a:endParaRPr lang="en-GB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title"/>
          </p:nvPr>
        </p:nvSpPr>
        <p:spPr>
          <a:xfrm>
            <a:off x="311700" y="58337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Goal: deal - Java</a:t>
            </a:r>
          </a:p>
        </p:txBody>
      </p:sp>
      <p:sp>
        <p:nvSpPr>
          <p:cNvPr id="438" name="Shape 4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61</a:t>
            </a:fld>
            <a:endParaRPr lang="en-GB"/>
          </a:p>
        </p:txBody>
      </p:sp>
      <p:sp>
        <p:nvSpPr>
          <p:cNvPr id="439" name="Shape 439"/>
          <p:cNvSpPr txBox="1"/>
          <p:nvPr/>
        </p:nvSpPr>
        <p:spPr>
          <a:xfrm>
            <a:off x="311700" y="3504516"/>
            <a:ext cx="5719395" cy="187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public class Card {</a:t>
            </a:r>
            <a:br>
              <a:rPr lang="en-GB" dirty="0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dirty="0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@Override</a:t>
            </a:r>
            <a:br>
              <a:rPr lang="en-GB" dirty="0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dirty="0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public String </a:t>
            </a:r>
            <a:r>
              <a:rPr lang="en-GB" dirty="0" err="1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toString</a:t>
            </a:r>
            <a:r>
              <a:rPr lang="en-GB" dirty="0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() {</a:t>
            </a:r>
            <a:br>
              <a:rPr lang="en-GB" dirty="0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dirty="0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	return number + “ of “ + suit;</a:t>
            </a:r>
            <a:br>
              <a:rPr lang="en-GB" dirty="0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dirty="0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}</a:t>
            </a:r>
            <a:br>
              <a:rPr lang="en-GB" dirty="0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dirty="0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}</a:t>
            </a:r>
          </a:p>
        </p:txBody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311700" y="778658"/>
            <a:ext cx="8520600" cy="279388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public class Dealer {</a:t>
            </a:r>
            <a:b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public void deal() {</a:t>
            </a:r>
            <a:b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	</a:t>
            </a:r>
            <a:r>
              <a:rPr lang="en-GB" sz="1400" dirty="0" err="1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System.out.println</a:t>
            </a:r>
            <a: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(</a:t>
            </a:r>
            <a:r>
              <a:rPr lang="en-GB" sz="1400" dirty="0" err="1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deck.removeCard</a:t>
            </a:r>
            <a: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());</a:t>
            </a:r>
            <a:b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}</a:t>
            </a:r>
            <a:b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}</a:t>
            </a:r>
            <a:b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b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public class Deck {</a:t>
            </a:r>
            <a:b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public Card </a:t>
            </a:r>
            <a:r>
              <a:rPr lang="en-GB" sz="1400" dirty="0" err="1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removeCard</a:t>
            </a:r>
            <a: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() {</a:t>
            </a:r>
            <a:b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	return </a:t>
            </a:r>
            <a:r>
              <a:rPr lang="en-GB" sz="1400" dirty="0" err="1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cards.removeFirst</a:t>
            </a:r>
            <a: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();</a:t>
            </a:r>
            <a:b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	}</a:t>
            </a:r>
            <a:b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}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Code: classes and fields - Python</a:t>
            </a:r>
          </a:p>
        </p:txBody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import random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class Deck: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    def __</a:t>
            </a:r>
            <a:r>
              <a:rPr lang="en-GB" sz="1600" dirty="0" err="1">
                <a:latin typeface="Courier New"/>
                <a:ea typeface="Courier New"/>
                <a:cs typeface="Courier New"/>
                <a:sym typeface="Courier New"/>
              </a:rPr>
              <a:t>init</a:t>
            </a: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__(self):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GB" sz="1600" dirty="0" err="1">
                <a:latin typeface="Courier New"/>
                <a:ea typeface="Courier New"/>
                <a:cs typeface="Courier New"/>
                <a:sym typeface="Courier New"/>
              </a:rPr>
              <a:t>self.cards</a:t>
            </a: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 = []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urier New"/>
                <a:ea typeface="Courier New"/>
                <a:cs typeface="Courier New"/>
                <a:sym typeface="Courier New"/>
              </a:rPr>
              <a:t>class Card: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urier New"/>
                <a:ea typeface="Courier New"/>
                <a:cs typeface="Courier New"/>
                <a:sym typeface="Courier New"/>
              </a:rPr>
              <a:t>    def __</a:t>
            </a:r>
            <a:r>
              <a:rPr lang="en-US" sz="1600" dirty="0" err="1">
                <a:latin typeface="Courier New"/>
                <a:ea typeface="Courier New"/>
                <a:cs typeface="Courier New"/>
                <a:sym typeface="Courier New"/>
              </a:rPr>
              <a:t>init</a:t>
            </a:r>
            <a:r>
              <a:rPr lang="en-US" sz="1600" dirty="0">
                <a:latin typeface="Courier New"/>
                <a:ea typeface="Courier New"/>
                <a:cs typeface="Courier New"/>
                <a:sym typeface="Courier New"/>
              </a:rPr>
              <a:t>__(self, number, suit):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600" dirty="0" err="1">
                <a:latin typeface="Courier New"/>
                <a:ea typeface="Courier New"/>
                <a:cs typeface="Courier New"/>
                <a:sym typeface="Courier New"/>
              </a:rPr>
              <a:t>self.number</a:t>
            </a:r>
            <a:r>
              <a:rPr lang="en-US" sz="1600" dirty="0">
                <a:latin typeface="Courier New"/>
                <a:ea typeface="Courier New"/>
                <a:cs typeface="Courier New"/>
                <a:sym typeface="Courier New"/>
              </a:rPr>
              <a:t> = number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600" dirty="0" err="1">
                <a:latin typeface="Courier New"/>
                <a:ea typeface="Courier New"/>
                <a:cs typeface="Courier New"/>
                <a:sym typeface="Courier New"/>
              </a:rPr>
              <a:t>self.suit</a:t>
            </a:r>
            <a:r>
              <a:rPr lang="en-US" sz="1600" dirty="0">
                <a:latin typeface="Courier New"/>
                <a:ea typeface="Courier New"/>
                <a:cs typeface="Courier New"/>
                <a:sym typeface="Courier New"/>
              </a:rPr>
              <a:t> = suit</a:t>
            </a:r>
            <a:endParaRPr lang="en-GB" sz="16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17" name="Shape 4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9455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Code: Constructors - Python</a:t>
            </a:r>
          </a:p>
        </p:txBody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class Dealer: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 def __</a:t>
            </a:r>
            <a:r>
              <a:rPr lang="en-US" sz="1400" dirty="0" err="1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init</a:t>
            </a:r>
            <a:r>
              <a:rPr lang="en-US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__(self):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self.deck</a:t>
            </a:r>
            <a:r>
              <a:rPr lang="en-US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= Deck()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endParaRPr lang="en-GB" sz="1400" dirty="0">
              <a:latin typeface="Courier New" panose="02070309020205020404" pitchFamily="49" charset="0"/>
              <a:ea typeface="Ubuntu Mono"/>
              <a:cs typeface="Courier New" panose="02070309020205020404" pitchFamily="49" charset="0"/>
              <a:sym typeface="Ubuntu Mono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class Deck: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 def __</a:t>
            </a:r>
            <a:r>
              <a:rPr lang="en-US" sz="1400" dirty="0" err="1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init</a:t>
            </a:r>
            <a:r>
              <a:rPr lang="en-US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__(self):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self.cards</a:t>
            </a:r>
            <a:r>
              <a:rPr lang="en-US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= []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     suits = ["Clubs", "Diamonds", "Hearts", "Spades"]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     for suit in suits: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         for number in range(1, 14):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             </a:t>
            </a:r>
            <a:r>
              <a:rPr lang="en-US" sz="1400" dirty="0" err="1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self.cards.append</a:t>
            </a:r>
            <a:r>
              <a:rPr lang="en-US" sz="14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(Card(number, suit))</a:t>
            </a:r>
            <a:endParaRPr lang="en-GB" sz="1400" dirty="0">
              <a:latin typeface="Courier New" panose="02070309020205020404" pitchFamily="49" charset="0"/>
              <a:ea typeface="Ubuntu Mono"/>
              <a:cs typeface="Courier New" panose="02070309020205020404" pitchFamily="49" charset="0"/>
              <a:sym typeface="Ubuntu Mono"/>
            </a:endParaRPr>
          </a:p>
        </p:txBody>
      </p:sp>
      <p:sp>
        <p:nvSpPr>
          <p:cNvPr id="424" name="Shape 4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63</a:t>
            </a:fld>
            <a:endParaRPr lang="en-GB"/>
          </a:p>
        </p:txBody>
      </p:sp>
      <p:sp>
        <p:nvSpPr>
          <p:cNvPr id="425" name="Shape 425"/>
          <p:cNvSpPr txBox="1"/>
          <p:nvPr/>
        </p:nvSpPr>
        <p:spPr>
          <a:xfrm>
            <a:off x="4572000" y="1225225"/>
            <a:ext cx="4303200" cy="152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class Card: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 def __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init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__(self, number, suit):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    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self.number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= number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    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self.suit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= suit</a:t>
            </a:r>
            <a:endParaRPr lang="en-GB" dirty="0">
              <a:solidFill>
                <a:schemeClr val="dk1"/>
              </a:solidFill>
              <a:latin typeface="Courier New" panose="02070309020205020404" pitchFamily="49" charset="0"/>
              <a:ea typeface="Ubuntu Mono"/>
              <a:cs typeface="Courier New" panose="02070309020205020404" pitchFamily="49" charset="0"/>
              <a:sym typeface="Ubuntu Mono"/>
            </a:endParaRPr>
          </a:p>
        </p:txBody>
      </p:sp>
    </p:spTree>
    <p:extLst>
      <p:ext uri="{BB962C8B-B14F-4D97-AF65-F5344CB8AC3E}">
        <p14:creationId xmlns:p14="http://schemas.microsoft.com/office/powerpoint/2010/main" val="24189212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Goal: shuffle - Python</a:t>
            </a:r>
          </a:p>
        </p:txBody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6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def shuffle(self):</a:t>
            </a:r>
          </a:p>
          <a:p>
            <a:pPr lvl="0">
              <a:spcBef>
                <a:spcPts val="0"/>
              </a:spcBef>
              <a:buNone/>
            </a:pPr>
            <a:r>
              <a:rPr lang="en-GB" sz="16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     </a:t>
            </a:r>
            <a:r>
              <a:rPr lang="en-GB" sz="1600" dirty="0" err="1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self.deck.shuffle</a:t>
            </a:r>
            <a:r>
              <a:rPr lang="en-GB" sz="16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()</a:t>
            </a:r>
          </a:p>
          <a:p>
            <a:pPr lvl="0">
              <a:spcBef>
                <a:spcPts val="0"/>
              </a:spcBef>
              <a:buNone/>
            </a:pPr>
            <a:br>
              <a:rPr lang="en-GB" sz="16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GB" sz="16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def shuffle(self):</a:t>
            </a:r>
          </a:p>
          <a:p>
            <a:pPr lvl="0">
              <a:spcBef>
                <a:spcPts val="0"/>
              </a:spcBef>
              <a:buNone/>
            </a:pPr>
            <a:r>
              <a:rPr lang="en-GB" sz="16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     </a:t>
            </a:r>
            <a:r>
              <a:rPr lang="en-GB" sz="1600" dirty="0" err="1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random.shuffle</a:t>
            </a:r>
            <a:r>
              <a:rPr lang="en-GB" sz="16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(</a:t>
            </a:r>
            <a:r>
              <a:rPr lang="en-GB" sz="1600" dirty="0" err="1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self.cards</a:t>
            </a:r>
            <a:r>
              <a:rPr lang="en-GB" sz="16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)</a:t>
            </a:r>
          </a:p>
        </p:txBody>
      </p:sp>
      <p:sp>
        <p:nvSpPr>
          <p:cNvPr id="432" name="Shape 4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5749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Goal: deal - Python</a:t>
            </a:r>
          </a:p>
        </p:txBody>
      </p:sp>
      <p:sp>
        <p:nvSpPr>
          <p:cNvPr id="438" name="Shape 4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65</a:t>
            </a:fld>
            <a:endParaRPr lang="en-GB"/>
          </a:p>
        </p:txBody>
      </p:sp>
      <p:sp>
        <p:nvSpPr>
          <p:cNvPr id="439" name="Shape 439"/>
          <p:cNvSpPr txBox="1"/>
          <p:nvPr/>
        </p:nvSpPr>
        <p:spPr>
          <a:xfrm>
            <a:off x="410274" y="3891125"/>
            <a:ext cx="7925652" cy="187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def __str__(self):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     return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self.card_name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() + " of " +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self.suit</a:t>
            </a:r>
            <a:endParaRPr lang="en-GB" sz="1600" dirty="0">
              <a:solidFill>
                <a:schemeClr val="dk1"/>
              </a:solidFill>
              <a:latin typeface="Courier New" panose="02070309020205020404" pitchFamily="49" charset="0"/>
              <a:ea typeface="Ubuntu Mono"/>
              <a:cs typeface="Courier New" panose="02070309020205020404" pitchFamily="49" charset="0"/>
              <a:sym typeface="Ubuntu Mono"/>
            </a:endParaRPr>
          </a:p>
        </p:txBody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def deal(self):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     card = </a:t>
            </a:r>
            <a:r>
              <a:rPr lang="en-US" sz="1600" dirty="0" err="1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self.deck.remove_card</a:t>
            </a:r>
            <a:r>
              <a:rPr lang="en-US" sz="16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()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     print(card)</a:t>
            </a:r>
            <a:br>
              <a:rPr lang="en-GB" sz="16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br>
              <a:rPr lang="en-GB" sz="16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</a:br>
            <a:r>
              <a:rPr lang="en-US" sz="16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def </a:t>
            </a:r>
            <a:r>
              <a:rPr lang="en-US" sz="1600" dirty="0" err="1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remove_card</a:t>
            </a:r>
            <a:r>
              <a:rPr lang="en-US" sz="16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(self):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        return </a:t>
            </a:r>
            <a:r>
              <a:rPr lang="en-US" sz="1600" dirty="0" err="1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self.cards.pop</a:t>
            </a:r>
            <a:r>
              <a:rPr lang="en-US" sz="1600" dirty="0">
                <a:latin typeface="Courier New" panose="02070309020205020404" pitchFamily="49" charset="0"/>
                <a:ea typeface="Ubuntu Mono"/>
                <a:cs typeface="Courier New" panose="02070309020205020404" pitchFamily="49" charset="0"/>
                <a:sym typeface="Ubuntu Mono"/>
              </a:rPr>
              <a:t>(0)</a:t>
            </a:r>
            <a:endParaRPr lang="en-GB" sz="1600" dirty="0">
              <a:latin typeface="Courier New" panose="02070309020205020404" pitchFamily="49" charset="0"/>
              <a:ea typeface="Ubuntu Mono"/>
              <a:cs typeface="Courier New" panose="02070309020205020404" pitchFamily="49" charset="0"/>
              <a:sym typeface="Ubuntu Mono"/>
            </a:endParaRPr>
          </a:p>
        </p:txBody>
      </p:sp>
    </p:spTree>
    <p:extLst>
      <p:ext uri="{BB962C8B-B14F-4D97-AF65-F5344CB8AC3E}">
        <p14:creationId xmlns:p14="http://schemas.microsoft.com/office/powerpoint/2010/main" val="25039063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Specification</a:t>
            </a:r>
          </a:p>
        </p:txBody>
      </p:sp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 stadium sells tickets for seats. There are 300 “front” seats at $400 each, 1500 “middle” seats at $100 each, and 200 “back” seats at $60 each. The user can sell seats, view seat availability and view income earned.</a:t>
            </a:r>
          </a:p>
        </p:txBody>
      </p:sp>
      <p:sp>
        <p:nvSpPr>
          <p:cNvPr id="447" name="Shape 4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66</a:t>
            </a:fld>
            <a:endParaRPr lang="en-GB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Sample I/O</a:t>
            </a:r>
          </a:p>
        </p:txBody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Choice (s/v/i/x): s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Group: middle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Number of middle seats: 3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Choice (s/v/i/x): s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Group: back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Number of back seats: 1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Choice (s/v/i/x): v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300 front seats @ $400.00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1497 middle seats @ $100.00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199 back seats @ $60.00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Choice (s/v/i/x): i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The income is $360.00</a:t>
            </a:r>
            <a:br>
              <a:rPr lang="en-GB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Choice (s/v/i/x): x</a:t>
            </a:r>
          </a:p>
        </p:txBody>
      </p:sp>
      <p:sp>
        <p:nvSpPr>
          <p:cNvPr id="454" name="Shape 4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67</a:t>
            </a:fld>
            <a:endParaRPr lang="en-GB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DEMO</a:t>
            </a:r>
          </a:p>
        </p:txBody>
      </p:sp>
      <p:sp>
        <p:nvSpPr>
          <p:cNvPr id="460" name="Shape 46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68</a:t>
            </a:fld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Should I use an array list?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Array lists provide instant access to any element. They are FAST.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Adding elements to the end of an array list is reasonably fast.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Inserting elements near the beginning of a list is slow.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Use an array list if you need random access to elements.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Don’t use an array list if you often need to insert elements near the beginning.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7</a:t>
            </a:fld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Linked lists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0728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/>
              <a:t>Elements are stored in objects that are linked together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-GB"/>
              <a:t>To insert an element, just change two arrows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8</a:t>
            </a:fld>
            <a:endParaRPr lang="en-GB"/>
          </a:p>
        </p:txBody>
      </p:sp>
      <p:sp>
        <p:nvSpPr>
          <p:cNvPr id="119" name="Shape 119"/>
          <p:cNvSpPr/>
          <p:nvPr/>
        </p:nvSpPr>
        <p:spPr>
          <a:xfrm>
            <a:off x="1027910" y="1679855"/>
            <a:ext cx="885000" cy="885000"/>
          </a:xfrm>
          <a:prstGeom prst="ellipse">
            <a:avLst/>
          </a:prstGeom>
          <a:solidFill>
            <a:schemeClr val="lt1"/>
          </a:solidFill>
          <a:ln w="11430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1257669" y="1808491"/>
            <a:ext cx="726900" cy="65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“cats”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 </a:t>
            </a:r>
            <a:r>
              <a:rPr lang="en-GB">
                <a:solidFill>
                  <a:srgbClr val="666666"/>
                </a:solidFill>
              </a:rPr>
              <a:t>next</a:t>
            </a:r>
          </a:p>
        </p:txBody>
      </p:sp>
      <p:sp>
        <p:nvSpPr>
          <p:cNvPr id="121" name="Shape 121"/>
          <p:cNvSpPr/>
          <p:nvPr/>
        </p:nvSpPr>
        <p:spPr>
          <a:xfrm>
            <a:off x="2677784" y="1679855"/>
            <a:ext cx="884999" cy="885000"/>
          </a:xfrm>
          <a:prstGeom prst="ellipse">
            <a:avLst/>
          </a:prstGeom>
          <a:solidFill>
            <a:schemeClr val="lt1"/>
          </a:solidFill>
          <a:ln w="11430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 txBox="1"/>
          <p:nvPr/>
        </p:nvSpPr>
        <p:spPr>
          <a:xfrm>
            <a:off x="2907543" y="1808491"/>
            <a:ext cx="726900" cy="65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“like”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 </a:t>
            </a:r>
            <a:r>
              <a:rPr lang="en-GB">
                <a:solidFill>
                  <a:srgbClr val="666666"/>
                </a:solidFill>
              </a:rPr>
              <a:t>next</a:t>
            </a:r>
          </a:p>
        </p:txBody>
      </p:sp>
      <p:sp>
        <p:nvSpPr>
          <p:cNvPr id="123" name="Shape 123"/>
          <p:cNvSpPr/>
          <p:nvPr/>
        </p:nvSpPr>
        <p:spPr>
          <a:xfrm>
            <a:off x="2861228" y="1957965"/>
            <a:ext cx="99000" cy="990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2851623" y="2158542"/>
            <a:ext cx="99000" cy="990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4327658" y="1679855"/>
            <a:ext cx="885000" cy="885000"/>
          </a:xfrm>
          <a:prstGeom prst="ellipse">
            <a:avLst/>
          </a:prstGeom>
          <a:solidFill>
            <a:schemeClr val="lt1"/>
          </a:solidFill>
          <a:ln w="11430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4557417" y="1808491"/>
            <a:ext cx="726900" cy="65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“milk”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 </a:t>
            </a:r>
            <a:r>
              <a:rPr lang="en-GB">
                <a:solidFill>
                  <a:srgbClr val="666666"/>
                </a:solidFill>
              </a:rPr>
              <a:t>next</a:t>
            </a:r>
          </a:p>
        </p:txBody>
      </p:sp>
      <p:sp>
        <p:nvSpPr>
          <p:cNvPr id="127" name="Shape 127"/>
          <p:cNvSpPr/>
          <p:nvPr/>
        </p:nvSpPr>
        <p:spPr>
          <a:xfrm>
            <a:off x="4511102" y="1957965"/>
            <a:ext cx="99000" cy="990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501496" y="2158542"/>
            <a:ext cx="99000" cy="990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29" name="Shape 129"/>
          <p:cNvCxnSpPr>
            <a:endCxn id="121" idx="2"/>
          </p:cNvCxnSpPr>
          <p:nvPr/>
        </p:nvCxnSpPr>
        <p:spPr>
          <a:xfrm rot="10800000" flipH="1">
            <a:off x="1785284" y="2122355"/>
            <a:ext cx="892500" cy="855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0" name="Shape 130"/>
          <p:cNvCxnSpPr>
            <a:endCxn id="125" idx="2"/>
          </p:cNvCxnSpPr>
          <p:nvPr/>
        </p:nvCxnSpPr>
        <p:spPr>
          <a:xfrm rot="10800000" flipH="1">
            <a:off x="3435158" y="2122355"/>
            <a:ext cx="892500" cy="855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1" name="Shape 131"/>
          <p:cNvSpPr/>
          <p:nvPr/>
        </p:nvSpPr>
        <p:spPr>
          <a:xfrm>
            <a:off x="5868044" y="1834351"/>
            <a:ext cx="576000" cy="576000"/>
          </a:xfrm>
          <a:prstGeom prst="flowChartSummingJunction">
            <a:avLst/>
          </a:prstGeom>
          <a:solidFill>
            <a:srgbClr val="B7B7B7"/>
          </a:solidFill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32" name="Shape 132"/>
          <p:cNvCxnSpPr/>
          <p:nvPr/>
        </p:nvCxnSpPr>
        <p:spPr>
          <a:xfrm rot="10800000" flipH="1">
            <a:off x="5085056" y="2122276"/>
            <a:ext cx="783000" cy="855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3" name="Shape 133"/>
          <p:cNvSpPr/>
          <p:nvPr/>
        </p:nvSpPr>
        <p:spPr>
          <a:xfrm>
            <a:off x="1211354" y="1957965"/>
            <a:ext cx="99000" cy="990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1201749" y="2158542"/>
            <a:ext cx="99000" cy="990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1027910" y="3127655"/>
            <a:ext cx="885000" cy="885000"/>
          </a:xfrm>
          <a:prstGeom prst="ellipse">
            <a:avLst/>
          </a:prstGeom>
          <a:solidFill>
            <a:schemeClr val="lt1"/>
          </a:solidFill>
          <a:ln w="11430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 txBox="1"/>
          <p:nvPr/>
        </p:nvSpPr>
        <p:spPr>
          <a:xfrm>
            <a:off x="1257669" y="3256291"/>
            <a:ext cx="726900" cy="65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“cats”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 </a:t>
            </a:r>
            <a:r>
              <a:rPr lang="en-GB">
                <a:solidFill>
                  <a:srgbClr val="666666"/>
                </a:solidFill>
              </a:rPr>
              <a:t>next</a:t>
            </a:r>
          </a:p>
        </p:txBody>
      </p:sp>
      <p:sp>
        <p:nvSpPr>
          <p:cNvPr id="137" name="Shape 137"/>
          <p:cNvSpPr/>
          <p:nvPr/>
        </p:nvSpPr>
        <p:spPr>
          <a:xfrm>
            <a:off x="2677784" y="3127655"/>
            <a:ext cx="884999" cy="885000"/>
          </a:xfrm>
          <a:prstGeom prst="ellipse">
            <a:avLst/>
          </a:prstGeom>
          <a:solidFill>
            <a:schemeClr val="lt1"/>
          </a:solidFill>
          <a:ln w="11430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 txBox="1"/>
          <p:nvPr/>
        </p:nvSpPr>
        <p:spPr>
          <a:xfrm>
            <a:off x="2907543" y="3256291"/>
            <a:ext cx="726900" cy="65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“like”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 </a:t>
            </a:r>
            <a:r>
              <a:rPr lang="en-GB">
                <a:solidFill>
                  <a:srgbClr val="666666"/>
                </a:solidFill>
              </a:rPr>
              <a:t>next</a:t>
            </a:r>
          </a:p>
        </p:txBody>
      </p:sp>
      <p:sp>
        <p:nvSpPr>
          <p:cNvPr id="139" name="Shape 139"/>
          <p:cNvSpPr/>
          <p:nvPr/>
        </p:nvSpPr>
        <p:spPr>
          <a:xfrm>
            <a:off x="2861228" y="3405765"/>
            <a:ext cx="99000" cy="990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2851623" y="3606342"/>
            <a:ext cx="99000" cy="990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4327658" y="3127655"/>
            <a:ext cx="885000" cy="885000"/>
          </a:xfrm>
          <a:prstGeom prst="ellipse">
            <a:avLst/>
          </a:prstGeom>
          <a:solidFill>
            <a:schemeClr val="lt1"/>
          </a:solidFill>
          <a:ln w="11430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 txBox="1"/>
          <p:nvPr/>
        </p:nvSpPr>
        <p:spPr>
          <a:xfrm>
            <a:off x="4557417" y="3256291"/>
            <a:ext cx="726900" cy="65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“milk”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 </a:t>
            </a:r>
            <a:r>
              <a:rPr lang="en-GB">
                <a:solidFill>
                  <a:srgbClr val="666666"/>
                </a:solidFill>
              </a:rPr>
              <a:t>next</a:t>
            </a:r>
          </a:p>
        </p:txBody>
      </p:sp>
      <p:sp>
        <p:nvSpPr>
          <p:cNvPr id="143" name="Shape 143"/>
          <p:cNvSpPr/>
          <p:nvPr/>
        </p:nvSpPr>
        <p:spPr>
          <a:xfrm>
            <a:off x="4511102" y="3405765"/>
            <a:ext cx="99000" cy="990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4501496" y="3606342"/>
            <a:ext cx="99000" cy="990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45" name="Shape 145"/>
          <p:cNvCxnSpPr>
            <a:endCxn id="137" idx="2"/>
          </p:cNvCxnSpPr>
          <p:nvPr/>
        </p:nvCxnSpPr>
        <p:spPr>
          <a:xfrm rot="10800000" flipH="1">
            <a:off x="1785284" y="3570155"/>
            <a:ext cx="892500" cy="855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6" name="Shape 146"/>
          <p:cNvSpPr/>
          <p:nvPr/>
        </p:nvSpPr>
        <p:spPr>
          <a:xfrm>
            <a:off x="5868044" y="3282151"/>
            <a:ext cx="576000" cy="576000"/>
          </a:xfrm>
          <a:prstGeom prst="flowChartSummingJunction">
            <a:avLst/>
          </a:prstGeom>
          <a:solidFill>
            <a:srgbClr val="B7B7B7"/>
          </a:solidFill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47" name="Shape 147"/>
          <p:cNvCxnSpPr/>
          <p:nvPr/>
        </p:nvCxnSpPr>
        <p:spPr>
          <a:xfrm rot="10800000" flipH="1">
            <a:off x="5085056" y="3570076"/>
            <a:ext cx="783000" cy="855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8" name="Shape 148"/>
          <p:cNvSpPr/>
          <p:nvPr/>
        </p:nvSpPr>
        <p:spPr>
          <a:xfrm>
            <a:off x="1211354" y="3405765"/>
            <a:ext cx="99000" cy="990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1201749" y="3606342"/>
            <a:ext cx="99000" cy="990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3515984" y="4042055"/>
            <a:ext cx="885000" cy="885000"/>
          </a:xfrm>
          <a:prstGeom prst="ellipse">
            <a:avLst/>
          </a:prstGeom>
          <a:solidFill>
            <a:schemeClr val="lt1"/>
          </a:solidFill>
          <a:ln w="114300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 txBox="1"/>
          <p:nvPr/>
        </p:nvSpPr>
        <p:spPr>
          <a:xfrm>
            <a:off x="3745750" y="4170700"/>
            <a:ext cx="783000" cy="65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“warm”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 </a:t>
            </a:r>
            <a:r>
              <a:rPr lang="en-GB">
                <a:solidFill>
                  <a:srgbClr val="666666"/>
                </a:solidFill>
              </a:rPr>
              <a:t>next</a:t>
            </a:r>
          </a:p>
        </p:txBody>
      </p:sp>
      <p:sp>
        <p:nvSpPr>
          <p:cNvPr id="152" name="Shape 152"/>
          <p:cNvSpPr/>
          <p:nvPr/>
        </p:nvSpPr>
        <p:spPr>
          <a:xfrm>
            <a:off x="3699428" y="4320165"/>
            <a:ext cx="99000" cy="990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3689823" y="4520742"/>
            <a:ext cx="99000" cy="990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54" name="Shape 154"/>
          <p:cNvCxnSpPr/>
          <p:nvPr/>
        </p:nvCxnSpPr>
        <p:spPr>
          <a:xfrm rot="10800000" flipH="1">
            <a:off x="4273358" y="4023455"/>
            <a:ext cx="399000" cy="5466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5" name="Shape 155"/>
          <p:cNvCxnSpPr>
            <a:endCxn id="150" idx="1"/>
          </p:cNvCxnSpPr>
          <p:nvPr/>
        </p:nvCxnSpPr>
        <p:spPr>
          <a:xfrm>
            <a:off x="3435289" y="3808061"/>
            <a:ext cx="210300" cy="3636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Should I use a linked list?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dirty="0"/>
              <a:t>Linked lists provide SLOW access to random elements.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dirty="0"/>
              <a:t>Adding elements to the beginning or end is FAST.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 dirty="0"/>
              <a:t>Linked lists require more memory to store the “links”.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/>
              <a:t>Use a linked list if you add and remove elements often.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/>
              <a:t>Don’t use a linked list if you need fast random access to any element.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/>
              <a:t>Don’t use a linked list if you have a large data set and limited memory.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9</a:t>
            </a:fld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5853</TotalTime>
  <Words>5957</Words>
  <Application>Microsoft Macintosh PowerPoint</Application>
  <PresentationFormat>On-screen Show (16:9)</PresentationFormat>
  <Paragraphs>664</Paragraphs>
  <Slides>68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Economica</vt:lpstr>
      <vt:lpstr>Arial</vt:lpstr>
      <vt:lpstr>Open Sans</vt:lpstr>
      <vt:lpstr>Calibri</vt:lpstr>
      <vt:lpstr>Courier New</vt:lpstr>
      <vt:lpstr>Ubuntu Mono</vt:lpstr>
      <vt:lpstr>luxe</vt:lpstr>
      <vt:lpstr>Lists</vt:lpstr>
      <vt:lpstr>Lists</vt:lpstr>
      <vt:lpstr>Lists - Python</vt:lpstr>
      <vt:lpstr>Examples</vt:lpstr>
      <vt:lpstr>Array lists</vt:lpstr>
      <vt:lpstr>Array lists</vt:lpstr>
      <vt:lpstr>Should I use an array list?</vt:lpstr>
      <vt:lpstr>Linked lists</vt:lpstr>
      <vt:lpstr>Should I use a linked list?</vt:lpstr>
      <vt:lpstr>Usage prior to Java 5</vt:lpstr>
      <vt:lpstr>Python Version of Linked List - Using deque() package.</vt:lpstr>
      <vt:lpstr>Generics - Java</vt:lpstr>
      <vt:lpstr>Type parameters vs Method parameters</vt:lpstr>
      <vt:lpstr>LinkedList&lt;X&gt; and ArrayList&lt;X&gt; methods</vt:lpstr>
      <vt:lpstr>List methods - Python</vt:lpstr>
      <vt:lpstr>Looping over a list</vt:lpstr>
      <vt:lpstr>Looping over a list - Python</vt:lpstr>
      <vt:lpstr>Copying a list</vt:lpstr>
      <vt:lpstr>Copying a list - Python</vt:lpstr>
      <vt:lpstr>Copying a list - NOT</vt:lpstr>
      <vt:lpstr>Copying a list – NOT - Python</vt:lpstr>
      <vt:lpstr>Copying a list with addAll</vt:lpstr>
      <vt:lpstr>A list of accounts</vt:lpstr>
      <vt:lpstr>Supplier solution - Java</vt:lpstr>
      <vt:lpstr>Client solution Java</vt:lpstr>
      <vt:lpstr>Supplier solution Python</vt:lpstr>
      <vt:lpstr>Supplier solution (Contd..) – Python </vt:lpstr>
      <vt:lpstr>Client solution - Python</vt:lpstr>
      <vt:lpstr>The “lookup” pattern</vt:lpstr>
      <vt:lpstr>The match function</vt:lpstr>
      <vt:lpstr>The match function - Java</vt:lpstr>
      <vt:lpstr>The match function - Python</vt:lpstr>
      <vt:lpstr>Select an account</vt:lpstr>
      <vt:lpstr>Supplier solution - Java</vt:lpstr>
      <vt:lpstr>Supplier solution - Python</vt:lpstr>
      <vt:lpstr>Client solution - Java</vt:lpstr>
      <vt:lpstr>Client solution - Python</vt:lpstr>
      <vt:lpstr>Client solution - Java</vt:lpstr>
      <vt:lpstr>Client solution - Python</vt:lpstr>
      <vt:lpstr>Client solution - Java</vt:lpstr>
      <vt:lpstr>Client solution - Python</vt:lpstr>
      <vt:lpstr>Adding unique elements - Java</vt:lpstr>
      <vt:lpstr>Adding unique elements - Python</vt:lpstr>
      <vt:lpstr>Adding unique elements - Python</vt:lpstr>
      <vt:lpstr>Find all matches - Java</vt:lpstr>
      <vt:lpstr>Find all matches - Python</vt:lpstr>
      <vt:lpstr>Remove all matches - Java</vt:lpstr>
      <vt:lpstr>Remove all matches - Python</vt:lpstr>
      <vt:lpstr>Remove all matches - NOT</vt:lpstr>
      <vt:lpstr>Java’s ConcurrentModificationException</vt:lpstr>
      <vt:lpstr>Remove all matches - two correct solutions - Java</vt:lpstr>
      <vt:lpstr>Remove all matches - two correct solutions - Python</vt:lpstr>
      <vt:lpstr>Remove one match - two solutions - Java</vt:lpstr>
      <vt:lpstr>Remove one match - two solutions - Python</vt:lpstr>
      <vt:lpstr>Specification</vt:lpstr>
      <vt:lpstr>Sample I/O</vt:lpstr>
      <vt:lpstr>Design</vt:lpstr>
      <vt:lpstr>Code: classes and fields - Java</vt:lpstr>
      <vt:lpstr>Code: Constructors - Java</vt:lpstr>
      <vt:lpstr>Goal: shuffle - Java</vt:lpstr>
      <vt:lpstr>Goal: deal - Java</vt:lpstr>
      <vt:lpstr>Code: classes and fields - Python</vt:lpstr>
      <vt:lpstr>Code: Constructors - Python</vt:lpstr>
      <vt:lpstr>Goal: shuffle - Python</vt:lpstr>
      <vt:lpstr>Goal: deal - Python</vt:lpstr>
      <vt:lpstr>Specification</vt:lpstr>
      <vt:lpstr>Sample I/O</vt:lpstr>
      <vt:lpstr>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Lists</dc:title>
  <cp:lastModifiedBy>Gitarth Vaishnav</cp:lastModifiedBy>
  <cp:revision>14</cp:revision>
  <dcterms:modified xsi:type="dcterms:W3CDTF">2023-02-05T02:34:00Z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a6c3db-1667-4f49-995a-8b9973972958_Enabled">
    <vt:lpwstr>true</vt:lpwstr>
  </property>
  <property fmtid="{D5CDD505-2E9C-101B-9397-08002B2CF9AE}" pid="3" name="MSIP_Label_51a6c3db-1667-4f49-995a-8b9973972958_SetDate">
    <vt:lpwstr>2023-01-17T02:27:30Z</vt:lpwstr>
  </property>
  <property fmtid="{D5CDD505-2E9C-101B-9397-08002B2CF9AE}" pid="4" name="MSIP_Label_51a6c3db-1667-4f49-995a-8b9973972958_Method">
    <vt:lpwstr>Standard</vt:lpwstr>
  </property>
  <property fmtid="{D5CDD505-2E9C-101B-9397-08002B2CF9AE}" pid="5" name="MSIP_Label_51a6c3db-1667-4f49-995a-8b9973972958_Name">
    <vt:lpwstr>UTS-Internal</vt:lpwstr>
  </property>
  <property fmtid="{D5CDD505-2E9C-101B-9397-08002B2CF9AE}" pid="6" name="MSIP_Label_51a6c3db-1667-4f49-995a-8b9973972958_SiteId">
    <vt:lpwstr>e8911c26-cf9f-4a9c-878e-527807be8791</vt:lpwstr>
  </property>
  <property fmtid="{D5CDD505-2E9C-101B-9397-08002B2CF9AE}" pid="7" name="MSIP_Label_51a6c3db-1667-4f49-995a-8b9973972958_ActionId">
    <vt:lpwstr>4b1ac50e-fe98-4d8f-9f50-237918aca230</vt:lpwstr>
  </property>
  <property fmtid="{D5CDD505-2E9C-101B-9397-08002B2CF9AE}" pid="8" name="MSIP_Label_51a6c3db-1667-4f49-995a-8b9973972958_ContentBits">
    <vt:lpwstr>0</vt:lpwstr>
  </property>
</Properties>
</file>