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26" r:id="rId11"/>
    <p:sldId id="265" r:id="rId12"/>
    <p:sldId id="266" r:id="rId13"/>
    <p:sldId id="327" r:id="rId14"/>
    <p:sldId id="267" r:id="rId15"/>
    <p:sldId id="268" r:id="rId16"/>
    <p:sldId id="32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40" r:id="rId27"/>
    <p:sldId id="345" r:id="rId28"/>
    <p:sldId id="346" r:id="rId29"/>
    <p:sldId id="278" r:id="rId30"/>
    <p:sldId id="279" r:id="rId31"/>
    <p:sldId id="280" r:id="rId32"/>
    <p:sldId id="281" r:id="rId33"/>
    <p:sldId id="282" r:id="rId34"/>
    <p:sldId id="283" r:id="rId35"/>
    <p:sldId id="329" r:id="rId36"/>
    <p:sldId id="284" r:id="rId37"/>
    <p:sldId id="330" r:id="rId38"/>
    <p:sldId id="285" r:id="rId39"/>
    <p:sldId id="331" r:id="rId40"/>
    <p:sldId id="286" r:id="rId41"/>
    <p:sldId id="332" r:id="rId42"/>
    <p:sldId id="287" r:id="rId43"/>
    <p:sldId id="341" r:id="rId44"/>
    <p:sldId id="342" r:id="rId45"/>
    <p:sldId id="288" r:id="rId46"/>
    <p:sldId id="333" r:id="rId47"/>
    <p:sldId id="289" r:id="rId48"/>
    <p:sldId id="334" r:id="rId49"/>
    <p:sldId id="290" r:id="rId50"/>
    <p:sldId id="335" r:id="rId51"/>
    <p:sldId id="343" r:id="rId52"/>
    <p:sldId id="291" r:id="rId53"/>
    <p:sldId id="336" r:id="rId54"/>
    <p:sldId id="292" r:id="rId55"/>
    <p:sldId id="337" r:id="rId56"/>
    <p:sldId id="293" r:id="rId57"/>
    <p:sldId id="294" r:id="rId58"/>
    <p:sldId id="295" r:id="rId59"/>
    <p:sldId id="296" r:id="rId60"/>
    <p:sldId id="338" r:id="rId61"/>
    <p:sldId id="297" r:id="rId62"/>
    <p:sldId id="34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05" r:id="rId71"/>
    <p:sldId id="306" r:id="rId72"/>
    <p:sldId id="339" r:id="rId73"/>
    <p:sldId id="307" r:id="rId74"/>
    <p:sldId id="308" r:id="rId75"/>
    <p:sldId id="309" r:id="rId76"/>
    <p:sldId id="310" r:id="rId77"/>
    <p:sldId id="348" r:id="rId78"/>
    <p:sldId id="311" r:id="rId79"/>
    <p:sldId id="312" r:id="rId80"/>
    <p:sldId id="313" r:id="rId81"/>
    <p:sldId id="314" r:id="rId82"/>
    <p:sldId id="315" r:id="rId83"/>
    <p:sldId id="349" r:id="rId84"/>
    <p:sldId id="316" r:id="rId85"/>
    <p:sldId id="317" r:id="rId86"/>
    <p:sldId id="318" r:id="rId87"/>
    <p:sldId id="319" r:id="rId88"/>
    <p:sldId id="320" r:id="rId89"/>
    <p:sldId id="321" r:id="rId90"/>
    <p:sldId id="350" r:id="rId91"/>
    <p:sldId id="351" r:id="rId92"/>
    <p:sldId id="322" r:id="rId93"/>
    <p:sldId id="352" r:id="rId94"/>
    <p:sldId id="323" r:id="rId95"/>
    <p:sldId id="324" r:id="rId96"/>
    <p:sldId id="325" r:id="rId97"/>
    <p:sldId id="353" r:id="rId98"/>
  </p:sldIdLst>
  <p:sldSz cx="9144000" cy="5143500" type="screen16x9"/>
  <p:notesSz cx="6858000" cy="9144000"/>
  <p:embeddedFontLst>
    <p:embeddedFont>
      <p:font typeface="Arial Unicode MS" panose="020B0604020202020204" pitchFamily="34" charset="-128"/>
      <p:regular r:id="rId100"/>
    </p:embeddedFont>
    <p:embeddedFont>
      <p:font typeface="Calibri" panose="020F0502020204030204" pitchFamily="34" charset="0"/>
      <p:regular r:id="rId101"/>
      <p:bold r:id="rId102"/>
      <p:italic r:id="rId103"/>
      <p:boldItalic r:id="rId104"/>
    </p:embeddedFont>
    <p:embeddedFont>
      <p:font typeface="Economica" panose="02000506040000020004" pitchFamily="2" charset="77"/>
      <p:regular r:id="rId105"/>
      <p:bold r:id="rId106"/>
      <p:italic r:id="rId107"/>
      <p:boldItalic r:id="rId108"/>
    </p:embeddedFont>
    <p:embeddedFont>
      <p:font typeface="Open Sans" panose="020B0606030504020204" pitchFamily="34" charset="0"/>
      <p:regular r:id="rId109"/>
      <p:bold r:id="rId110"/>
      <p:italic r:id="rId111"/>
      <p:boldItalic r:id="rId112"/>
    </p:embeddedFont>
    <p:embeddedFont>
      <p:font typeface="Ubuntu Mono" panose="020B0509030602030204" pitchFamily="49" charset="0"/>
      <p:regular r:id="rId113"/>
      <p:bold r:id="rId114"/>
      <p:italic r:id="rId115"/>
      <p:boldItalic r:id="rId1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8B58E0-04E7-4D4C-B289-60C59A5DA71B}">
  <a:tblStyle styleId="{CC8B58E0-04E7-4D4C-B289-60C59A5DA71B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0"/>
    <p:restoredTop sz="94679"/>
  </p:normalViewPr>
  <p:slideViewPr>
    <p:cSldViewPr snapToGrid="0">
      <p:cViewPr varScale="1">
        <p:scale>
          <a:sx n="206" d="100"/>
          <a:sy n="206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3.fntdata"/><Relationship Id="rId16" Type="http://schemas.openxmlformats.org/officeDocument/2006/relationships/slide" Target="slides/slide15.xml"/><Relationship Id="rId107" Type="http://schemas.openxmlformats.org/officeDocument/2006/relationships/font" Target="fonts/font8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3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4.fntdata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4.fntdata"/><Relationship Id="rId108" Type="http://schemas.openxmlformats.org/officeDocument/2006/relationships/font" Target="fonts/font9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5.fntdata"/><Relationship Id="rId119" Type="http://schemas.openxmlformats.org/officeDocument/2006/relationships/theme" Target="theme/theme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0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5.fntdata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1.fntdata"/><Relationship Id="rId115" Type="http://schemas.openxmlformats.org/officeDocument/2006/relationships/font" Target="fonts/font16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.fntdata"/><Relationship Id="rId105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microsoft.com/office/2016/11/relationships/changesInfo" Target="changesInfos/changesInfo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2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tarth Vaishnav" userId="00c84dd0-a1f9-4499-821e-da5ee1e43979" providerId="ADAL" clId="{8D799816-16C1-9C4E-8FF9-E510057B1914}"/>
    <pc:docChg chg="undo custSel modSld">
      <pc:chgData name="Gitarth Vaishnav" userId="00c84dd0-a1f9-4499-821e-da5ee1e43979" providerId="ADAL" clId="{8D799816-16C1-9C4E-8FF9-E510057B1914}" dt="2023-02-05T03:53:01.140" v="11" actId="14100"/>
      <pc:docMkLst>
        <pc:docMk/>
      </pc:docMkLst>
      <pc:sldChg chg="modSp mod">
        <pc:chgData name="Gitarth Vaishnav" userId="00c84dd0-a1f9-4499-821e-da5ee1e43979" providerId="ADAL" clId="{8D799816-16C1-9C4E-8FF9-E510057B1914}" dt="2023-02-05T03:53:01.140" v="11" actId="14100"/>
        <pc:sldMkLst>
          <pc:docMk/>
          <pc:sldMk cId="0" sldId="257"/>
        </pc:sldMkLst>
        <pc:spChg chg="mod">
          <ac:chgData name="Gitarth Vaishnav" userId="00c84dd0-a1f9-4499-821e-da5ee1e43979" providerId="ADAL" clId="{8D799816-16C1-9C4E-8FF9-E510057B1914}" dt="2023-02-05T03:52:33.261" v="7" actId="404"/>
          <ac:spMkLst>
            <pc:docMk/>
            <pc:sldMk cId="0" sldId="257"/>
            <ac:spMk id="69" creationId="{00000000-0000-0000-0000-000000000000}"/>
          </ac:spMkLst>
        </pc:spChg>
        <pc:spChg chg="mod">
          <ac:chgData name="Gitarth Vaishnav" userId="00c84dd0-a1f9-4499-821e-da5ee1e43979" providerId="ADAL" clId="{8D799816-16C1-9C4E-8FF9-E510057B1914}" dt="2023-02-05T03:53:01.140" v="11" actId="14100"/>
          <ac:spMkLst>
            <pc:docMk/>
            <pc:sldMk cId="0" sldId="257"/>
            <ac:spMk id="7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082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399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07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926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386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0391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485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1526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56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6930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6869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4825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629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3063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1717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077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0839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9996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5366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2289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3554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Shape 7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Shape 7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Shape 7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88922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91717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68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-GB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Classes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What is a class? (</a:t>
            </a:r>
            <a:r>
              <a:rPr lang="en-GB" dirty="0" err="1"/>
              <a:t>Contd</a:t>
            </a:r>
            <a:r>
              <a:rPr lang="en-GB" dirty="0"/>
              <a:t>…) - Python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Classes allow you to group data and functionality collectively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Every class instance have </a:t>
            </a:r>
            <a:r>
              <a:rPr lang="en-GB" b="1" dirty="0">
                <a:solidFill>
                  <a:srgbClr val="FF0000"/>
                </a:solidFill>
              </a:rPr>
              <a:t>attributes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rgbClr val="00B050"/>
                </a:solidFill>
              </a:rPr>
              <a:t>Methods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Read</a:t>
            </a:r>
            <a:r>
              <a:rPr lang="en-GB" dirty="0"/>
              <a:t>: Each account has a </a:t>
            </a:r>
            <a:r>
              <a:rPr lang="en-GB" dirty="0">
                <a:solidFill>
                  <a:srgbClr val="FF0000"/>
                </a:solidFill>
              </a:rPr>
              <a:t>name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type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balance</a:t>
            </a:r>
            <a:r>
              <a:rPr lang="en-GB" dirty="0"/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r>
              <a:rPr lang="en-GB" dirty="0"/>
              <a:t>You can do these things with an account: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Char char="●"/>
            </a:pPr>
            <a:r>
              <a:rPr lang="en-GB" dirty="0">
                <a:solidFill>
                  <a:srgbClr val="38761D"/>
                </a:solidFill>
              </a:rPr>
              <a:t>deposit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Char char="●"/>
            </a:pPr>
            <a:r>
              <a:rPr lang="en-GB" dirty="0">
                <a:solidFill>
                  <a:srgbClr val="38761D"/>
                </a:solidFill>
              </a:rPr>
              <a:t>withdraw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Char char="●"/>
            </a:pPr>
            <a:r>
              <a:rPr lang="en-GB" dirty="0">
                <a:solidFill>
                  <a:srgbClr val="38761D"/>
                </a:solidFill>
              </a:rPr>
              <a:t>show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Char char="●"/>
            </a:pPr>
            <a:r>
              <a:rPr lang="en-GB" dirty="0">
                <a:solidFill>
                  <a:srgbClr val="38761D"/>
                </a:solidFill>
              </a:rPr>
              <a:t>use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  <p:sp>
        <p:nvSpPr>
          <p:cNvPr id="209" name="Shape 209"/>
          <p:cNvSpPr/>
          <p:nvPr/>
        </p:nvSpPr>
        <p:spPr>
          <a:xfrm>
            <a:off x="6701275" y="24970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GB" b="1" dirty="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	name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en-GB" b="1" dirty="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	</a:t>
            </a:r>
            <a:r>
              <a:rPr lang="en-GB" b="1" dirty="0" err="1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accType</a:t>
            </a:r>
            <a:endParaRPr lang="en-GB" b="1" dirty="0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GB" b="1" dirty="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	balance</a:t>
            </a:r>
          </a:p>
        </p:txBody>
      </p:sp>
      <p:sp>
        <p:nvSpPr>
          <p:cNvPr id="210" name="Shape 210"/>
          <p:cNvSpPr/>
          <p:nvPr/>
        </p:nvSpPr>
        <p:spPr>
          <a:xfrm>
            <a:off x="6701275" y="18693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211" name="Shape 211"/>
          <p:cNvSpPr/>
          <p:nvPr/>
        </p:nvSpPr>
        <p:spPr>
          <a:xfrm>
            <a:off x="6701275" y="33193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deposit(amount):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withdraw(amount):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show():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use():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836116" y="468351"/>
            <a:ext cx="18192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/>
              <a:t>Class diagram</a:t>
            </a:r>
          </a:p>
        </p:txBody>
      </p:sp>
      <p:sp>
        <p:nvSpPr>
          <p:cNvPr id="213" name="Shape 213"/>
          <p:cNvSpPr/>
          <p:nvPr/>
        </p:nvSpPr>
        <p:spPr>
          <a:xfrm>
            <a:off x="7669135" y="1247700"/>
            <a:ext cx="172800" cy="543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79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97044" y="327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What is an object?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36594" y="821287"/>
            <a:ext cx="6389700" cy="78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An object is an instance of a class. Each object gets its own copy of the members.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  <p:sp>
        <p:nvSpPr>
          <p:cNvPr id="221" name="Shape 221"/>
          <p:cNvSpPr/>
          <p:nvPr/>
        </p:nvSpPr>
        <p:spPr>
          <a:xfrm>
            <a:off x="4622285" y="2570242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String	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String	type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222" name="Shape 222"/>
          <p:cNvSpPr/>
          <p:nvPr/>
        </p:nvSpPr>
        <p:spPr>
          <a:xfrm>
            <a:off x="4622285" y="1942542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223" name="Shape 223"/>
          <p:cNvSpPr/>
          <p:nvPr/>
        </p:nvSpPr>
        <p:spPr>
          <a:xfrm>
            <a:off x="4622285" y="3392542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deposit(double amount)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withdraw(double amount)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224" name="Shape 224"/>
          <p:cNvSpPr/>
          <p:nvPr/>
        </p:nvSpPr>
        <p:spPr>
          <a:xfrm>
            <a:off x="161894" y="2215925"/>
            <a:ext cx="2117700" cy="21177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474944" y="2528975"/>
            <a:ext cx="1491600" cy="149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940644" y="2860451"/>
            <a:ext cx="872700" cy="7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Josh Yi</a:t>
            </a:r>
            <a:br>
              <a:rPr lang="en-GB"/>
            </a:br>
            <a:r>
              <a:rPr lang="en-GB">
                <a:solidFill>
                  <a:schemeClr val="dk1"/>
                </a:solidFill>
              </a:rPr>
              <a:t>Savings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$9,875</a:t>
            </a:r>
          </a:p>
        </p:txBody>
      </p:sp>
      <p:sp>
        <p:nvSpPr>
          <p:cNvPr id="227" name="Shape 227"/>
          <p:cNvSpPr txBox="1"/>
          <p:nvPr/>
        </p:nvSpPr>
        <p:spPr>
          <a:xfrm rot="2700000">
            <a:off x="1315054" y="2521452"/>
            <a:ext cx="1151028" cy="400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withdraw()</a:t>
            </a:r>
          </a:p>
        </p:txBody>
      </p:sp>
      <p:sp>
        <p:nvSpPr>
          <p:cNvPr id="228" name="Shape 228"/>
          <p:cNvSpPr txBox="1"/>
          <p:nvPr/>
        </p:nvSpPr>
        <p:spPr>
          <a:xfrm rot="-3599889">
            <a:off x="85048" y="2586918"/>
            <a:ext cx="821353" cy="4001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show()</a:t>
            </a:r>
          </a:p>
        </p:txBody>
      </p:sp>
      <p:sp>
        <p:nvSpPr>
          <p:cNvPr id="229" name="Shape 229"/>
          <p:cNvSpPr/>
          <p:nvPr/>
        </p:nvSpPr>
        <p:spPr>
          <a:xfrm>
            <a:off x="873494" y="2993808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873494" y="3211600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873494" y="3418582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/>
          <p:nvPr/>
        </p:nvSpPr>
        <p:spPr>
          <a:xfrm rot="2700000">
            <a:off x="282356" y="3742033"/>
            <a:ext cx="663973" cy="400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use()</a:t>
            </a:r>
          </a:p>
        </p:txBody>
      </p:sp>
      <p:sp>
        <p:nvSpPr>
          <p:cNvPr id="233" name="Shape 233"/>
          <p:cNvSpPr txBox="1"/>
          <p:nvPr/>
        </p:nvSpPr>
        <p:spPr>
          <a:xfrm rot="-3599471">
            <a:off x="1467457" y="3468342"/>
            <a:ext cx="969341" cy="4001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deposit()</a:t>
            </a:r>
          </a:p>
        </p:txBody>
      </p:sp>
      <p:sp>
        <p:nvSpPr>
          <p:cNvPr id="234" name="Shape 234"/>
          <p:cNvSpPr/>
          <p:nvPr/>
        </p:nvSpPr>
        <p:spPr>
          <a:xfrm>
            <a:off x="2409182" y="2215925"/>
            <a:ext cx="2117700" cy="21177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2722232" y="2528975"/>
            <a:ext cx="1491600" cy="149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3187932" y="2860450"/>
            <a:ext cx="913500" cy="7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Sue Hart</a:t>
            </a:r>
            <a:br>
              <a:rPr lang="en-GB"/>
            </a:br>
            <a:r>
              <a:rPr lang="en-GB">
                <a:solidFill>
                  <a:schemeClr val="dk1"/>
                </a:solidFill>
              </a:rPr>
              <a:t>Savings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$25,101</a:t>
            </a:r>
          </a:p>
        </p:txBody>
      </p:sp>
      <p:sp>
        <p:nvSpPr>
          <p:cNvPr id="237" name="Shape 237"/>
          <p:cNvSpPr txBox="1"/>
          <p:nvPr/>
        </p:nvSpPr>
        <p:spPr>
          <a:xfrm rot="2700000">
            <a:off x="3562342" y="2521452"/>
            <a:ext cx="1151028" cy="400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withdraw()</a:t>
            </a:r>
          </a:p>
        </p:txBody>
      </p:sp>
      <p:sp>
        <p:nvSpPr>
          <p:cNvPr id="238" name="Shape 238"/>
          <p:cNvSpPr txBox="1"/>
          <p:nvPr/>
        </p:nvSpPr>
        <p:spPr>
          <a:xfrm rot="-3599889">
            <a:off x="2332336" y="2586918"/>
            <a:ext cx="821353" cy="4001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show()</a:t>
            </a:r>
          </a:p>
        </p:txBody>
      </p:sp>
      <p:sp>
        <p:nvSpPr>
          <p:cNvPr id="239" name="Shape 239"/>
          <p:cNvSpPr/>
          <p:nvPr/>
        </p:nvSpPr>
        <p:spPr>
          <a:xfrm>
            <a:off x="3120782" y="2993808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3120782" y="3211600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3120782" y="3418582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/>
          <p:nvPr/>
        </p:nvSpPr>
        <p:spPr>
          <a:xfrm rot="2700000">
            <a:off x="2529644" y="3742033"/>
            <a:ext cx="663973" cy="400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use()</a:t>
            </a:r>
          </a:p>
        </p:txBody>
      </p:sp>
      <p:sp>
        <p:nvSpPr>
          <p:cNvPr id="243" name="Shape 243"/>
          <p:cNvSpPr txBox="1"/>
          <p:nvPr/>
        </p:nvSpPr>
        <p:spPr>
          <a:xfrm rot="-3599471">
            <a:off x="3714745" y="3468342"/>
            <a:ext cx="969341" cy="4001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deposit()</a:t>
            </a:r>
          </a:p>
        </p:txBody>
      </p:sp>
      <p:sp>
        <p:nvSpPr>
          <p:cNvPr id="2" name="Shape 209">
            <a:extLst>
              <a:ext uri="{FF2B5EF4-FFF2-40B4-BE49-F238E27FC236}">
                <a16:creationId xmlns:a16="http://schemas.microsoft.com/office/drawing/2014/main" id="{0EE682DB-06F8-D2DF-FC0A-1382D7B7DB10}"/>
              </a:ext>
            </a:extLst>
          </p:cNvPr>
          <p:cNvSpPr/>
          <p:nvPr/>
        </p:nvSpPr>
        <p:spPr>
          <a:xfrm>
            <a:off x="6879488" y="2570242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GB" b="1" dirty="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	name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en-GB" b="1" dirty="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	</a:t>
            </a:r>
            <a:r>
              <a:rPr lang="en-GB" b="1" dirty="0" err="1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accType</a:t>
            </a:r>
            <a:endParaRPr lang="en-GB" b="1" dirty="0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GB" b="1" dirty="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	balance</a:t>
            </a:r>
          </a:p>
        </p:txBody>
      </p:sp>
      <p:sp>
        <p:nvSpPr>
          <p:cNvPr id="3" name="Shape 210">
            <a:extLst>
              <a:ext uri="{FF2B5EF4-FFF2-40B4-BE49-F238E27FC236}">
                <a16:creationId xmlns:a16="http://schemas.microsoft.com/office/drawing/2014/main" id="{DFB28EDD-BB19-2954-F888-9287682D0148}"/>
              </a:ext>
            </a:extLst>
          </p:cNvPr>
          <p:cNvSpPr/>
          <p:nvPr/>
        </p:nvSpPr>
        <p:spPr>
          <a:xfrm>
            <a:off x="6879488" y="1942542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4" name="Shape 211">
            <a:extLst>
              <a:ext uri="{FF2B5EF4-FFF2-40B4-BE49-F238E27FC236}">
                <a16:creationId xmlns:a16="http://schemas.microsoft.com/office/drawing/2014/main" id="{D8A1D261-0119-61A6-4EB6-76F1C26C74F8}"/>
              </a:ext>
            </a:extLst>
          </p:cNvPr>
          <p:cNvSpPr/>
          <p:nvPr/>
        </p:nvSpPr>
        <p:spPr>
          <a:xfrm>
            <a:off x="6879488" y="3392542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deposit(amount):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withdraw(amount):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show():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use():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6BF36-BD8B-6228-2011-E0A90188211F}"/>
              </a:ext>
            </a:extLst>
          </p:cNvPr>
          <p:cNvSpPr txBox="1"/>
          <p:nvPr/>
        </p:nvSpPr>
        <p:spPr>
          <a:xfrm>
            <a:off x="4875028" y="146729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JAVA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E23FB-7C98-3C22-2489-7D85E12116C5}"/>
              </a:ext>
            </a:extLst>
          </p:cNvPr>
          <p:cNvSpPr txBox="1"/>
          <p:nvPr/>
        </p:nvSpPr>
        <p:spPr>
          <a:xfrm>
            <a:off x="7146607" y="146580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PYTHON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Instance vs Static - Java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Static members: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private static int x;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public static void foo() { … }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Instance members: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private int x;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public void foo() { … }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Only instance members are copied into each object.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 dirty="0"/>
              <a:t>Therefore, don’t use static in objects.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Instance vs Static - Python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6023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 Java, we can use static keywords to make a variable a class variable and the variables which don’t have a preceding static keyword are instance variables.</a:t>
            </a:r>
            <a:r>
              <a:rPr lang="en-GB" sz="1600" dirty="0"/>
              <a:t>	</a:t>
            </a:r>
          </a:p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Courier New"/>
              </a:rPr>
              <a:t>The Python approach is simple; it doesn’t require a static keyword. </a:t>
            </a:r>
          </a:p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73239"/>
              </a:solidFill>
              <a:latin typeface="Courier New" panose="02070309020205020404" pitchFamily="49" charset="0"/>
              <a:ea typeface="Open Sans" panose="020B0606030504020204" pitchFamily="34" charset="0"/>
              <a:cs typeface="Courier New" panose="02070309020205020404" pitchFamily="49" charset="0"/>
              <a:sym typeface="Courier New"/>
            </a:endParaRPr>
          </a:p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73239"/>
              </a:solidFill>
              <a:latin typeface="Courier New" panose="02070309020205020404" pitchFamily="49" charset="0"/>
              <a:ea typeface="Open Sans" panose="020B0606030504020204" pitchFamily="34" charset="0"/>
              <a:cs typeface="Courier New" panose="02070309020205020404" pitchFamily="49" charset="0"/>
              <a:sym typeface="Courier New"/>
            </a:endParaRPr>
          </a:p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73239"/>
              </a:solidFill>
              <a:latin typeface="Courier New" panose="02070309020205020404" pitchFamily="49" charset="0"/>
              <a:ea typeface="Open Sans" panose="020B0606030504020204" pitchFamily="34" charset="0"/>
              <a:cs typeface="Courier New" panose="02070309020205020404" pitchFamily="49" charset="0"/>
              <a:sym typeface="Courier New"/>
            </a:endParaRPr>
          </a:p>
          <a:p>
            <a:pPr lvl="1" fontAlgn="base">
              <a:spcAft>
                <a:spcPts val="0"/>
              </a:spcAft>
            </a:pPr>
            <a:endParaRPr lang="en-US" dirty="0">
              <a:solidFill>
                <a:srgbClr val="273239"/>
              </a:solidFill>
              <a:latin typeface="Courier New" panose="02070309020205020404" pitchFamily="49" charset="0"/>
              <a:ea typeface="Open Sans" panose="020B0606030504020204" pitchFamily="34" charset="0"/>
              <a:cs typeface="Courier New" panose="02070309020205020404" pitchFamily="49" charset="0"/>
              <a:sym typeface="Courier New"/>
            </a:endParaRPr>
          </a:p>
          <a:p>
            <a:pPr lvl="1" fontAlgn="base">
              <a:spcAft>
                <a:spcPts val="0"/>
              </a:spcAft>
            </a:pPr>
            <a:r>
              <a:rPr lang="en-US" dirty="0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class </a:t>
            </a:r>
            <a:r>
              <a:rPr lang="en-US" dirty="0" err="1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SavingsAccount</a:t>
            </a:r>
            <a:r>
              <a:rPr lang="en-US" dirty="0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:</a:t>
            </a:r>
          </a:p>
          <a:p>
            <a:pPr lvl="1" fontAlgn="base">
              <a:spcAft>
                <a:spcPts val="0"/>
              </a:spcAft>
            </a:pPr>
            <a:r>
              <a:rPr lang="en-US" dirty="0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	</a:t>
            </a:r>
            <a:r>
              <a:rPr lang="en-US" dirty="0" err="1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accType</a:t>
            </a:r>
            <a:r>
              <a:rPr lang="en-US" dirty="0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 = ‘savings’	# class/static variable</a:t>
            </a:r>
          </a:p>
          <a:p>
            <a:pPr lvl="1" fontAlgn="base">
              <a:spcAft>
                <a:spcPts val="0"/>
              </a:spcAft>
            </a:pPr>
            <a:r>
              <a:rPr lang="en-US" dirty="0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	def __</a:t>
            </a:r>
            <a:r>
              <a:rPr lang="en-US" dirty="0" err="1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init</a:t>
            </a:r>
            <a:r>
              <a:rPr lang="en-US" dirty="0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__(self, name):</a:t>
            </a:r>
          </a:p>
          <a:p>
            <a:pPr lvl="1" fontAlgn="base">
              <a:spcAft>
                <a:spcPts val="0"/>
              </a:spcAft>
            </a:pPr>
            <a:r>
              <a:rPr lang="en-US" dirty="0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		self.name = name	# instance variable</a:t>
            </a:r>
          </a:p>
          <a:p>
            <a:pPr lvl="1" fontAlgn="base">
              <a:spcAft>
                <a:spcPts val="0"/>
              </a:spcAft>
            </a:pPr>
            <a:r>
              <a:rPr lang="en-US" dirty="0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		</a:t>
            </a:r>
            <a:r>
              <a:rPr lang="en-US" dirty="0" err="1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self.balance</a:t>
            </a:r>
            <a:r>
              <a:rPr lang="en-US" dirty="0">
                <a:solidFill>
                  <a:srgbClr val="273239"/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 = 0	# instance variable	</a:t>
            </a:r>
          </a:p>
          <a:p>
            <a:pPr lvl="1" fontAlgn="base">
              <a:spcAft>
                <a:spcPts val="0"/>
              </a:spcAft>
            </a:pPr>
            <a:r>
              <a:rPr lang="en-US" dirty="0">
                <a:solidFill>
                  <a:srgbClr val="2732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     </a:t>
            </a:r>
          </a:p>
          <a:p>
            <a:pPr lvl="1" fontAlgn="base">
              <a:spcAft>
                <a:spcPts val="0"/>
              </a:spcAft>
            </a:pPr>
            <a:endParaRPr lang="en-US" dirty="0">
              <a:solidFill>
                <a:srgbClr val="27323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ourier New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00F07-6200-60D4-F2B1-0C942502C168}"/>
              </a:ext>
            </a:extLst>
          </p:cNvPr>
          <p:cNvSpPr txBox="1"/>
          <p:nvPr/>
        </p:nvSpPr>
        <p:spPr>
          <a:xfrm>
            <a:off x="1019034" y="2169042"/>
            <a:ext cx="7938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All variables which are assigned a value in the class declaration are class variables.</a:t>
            </a:r>
          </a:p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Variables that are assigned values inside methods are instance variables.</a:t>
            </a:r>
          </a:p>
          <a:p>
            <a:endParaRPr lang="en-IN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3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Class diagrams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046221"/>
            <a:ext cx="8520600" cy="72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Class diagrams help us to sketch and evaluate OO program designs.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 class is depicted as a box with </a:t>
            </a:r>
            <a:r>
              <a:rPr lang="en-GB">
                <a:solidFill>
                  <a:srgbClr val="0000FF"/>
                </a:solidFill>
              </a:rPr>
              <a:t>class name </a:t>
            </a:r>
            <a:r>
              <a:rPr lang="en-GB"/>
              <a:t>/ </a:t>
            </a:r>
            <a:r>
              <a:rPr lang="en-GB">
                <a:solidFill>
                  <a:srgbClr val="FF0000"/>
                </a:solidFill>
              </a:rPr>
              <a:t>fields</a:t>
            </a:r>
            <a:r>
              <a:rPr lang="en-GB"/>
              <a:t> / </a:t>
            </a:r>
            <a:r>
              <a:rPr lang="en-GB">
                <a:solidFill>
                  <a:srgbClr val="38761D"/>
                </a:solidFill>
              </a:rPr>
              <a:t>methods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  <p:sp>
        <p:nvSpPr>
          <p:cNvPr id="258" name="Shape 258"/>
          <p:cNvSpPr/>
          <p:nvPr/>
        </p:nvSpPr>
        <p:spPr>
          <a:xfrm>
            <a:off x="605275" y="30304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Customer[]	customers</a:t>
            </a:r>
          </a:p>
        </p:txBody>
      </p:sp>
      <p:sp>
        <p:nvSpPr>
          <p:cNvPr id="259" name="Shape 259"/>
          <p:cNvSpPr/>
          <p:nvPr/>
        </p:nvSpPr>
        <p:spPr>
          <a:xfrm>
            <a:off x="605275" y="24027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Bank</a:t>
            </a:r>
          </a:p>
        </p:txBody>
      </p:sp>
      <p:sp>
        <p:nvSpPr>
          <p:cNvPr id="260" name="Shape 260"/>
          <p:cNvSpPr/>
          <p:nvPr/>
        </p:nvSpPr>
        <p:spPr>
          <a:xfrm>
            <a:off x="605275" y="38527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void addCustomer(String name)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void removeCustomer(String name)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279650" y="2486750"/>
            <a:ext cx="2065200" cy="5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>
                <a:solidFill>
                  <a:srgbClr val="0000FF"/>
                </a:solidFill>
              </a:rPr>
              <a:t>class name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3279650" y="3248750"/>
            <a:ext cx="2065200" cy="5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0000"/>
                </a:solidFill>
              </a:rPr>
              <a:t>fields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279650" y="4010750"/>
            <a:ext cx="2065200" cy="5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38761D"/>
                </a:solidFill>
              </a:rPr>
              <a:t>methods</a:t>
            </a:r>
          </a:p>
        </p:txBody>
      </p:sp>
      <p:cxnSp>
        <p:nvCxnSpPr>
          <p:cNvPr id="264" name="Shape 264"/>
          <p:cNvCxnSpPr/>
          <p:nvPr/>
        </p:nvCxnSpPr>
        <p:spPr>
          <a:xfrm rot="10800000">
            <a:off x="2674550" y="2739350"/>
            <a:ext cx="6051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5" name="Shape 265"/>
          <p:cNvCxnSpPr/>
          <p:nvPr/>
        </p:nvCxnSpPr>
        <p:spPr>
          <a:xfrm rot="10800000">
            <a:off x="2674550" y="3501350"/>
            <a:ext cx="605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6" name="Shape 266"/>
          <p:cNvCxnSpPr/>
          <p:nvPr/>
        </p:nvCxnSpPr>
        <p:spPr>
          <a:xfrm rot="10800000">
            <a:off x="2674550" y="4263350"/>
            <a:ext cx="6051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Shape 258">
            <a:extLst>
              <a:ext uri="{FF2B5EF4-FFF2-40B4-BE49-F238E27FC236}">
                <a16:creationId xmlns:a16="http://schemas.microsoft.com/office/drawing/2014/main" id="{682468DD-B174-4749-BEB4-F92CF16F9796}"/>
              </a:ext>
            </a:extLst>
          </p:cNvPr>
          <p:cNvSpPr/>
          <p:nvPr/>
        </p:nvSpPr>
        <p:spPr>
          <a:xfrm>
            <a:off x="5021330" y="30304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Customer[]	customers</a:t>
            </a:r>
          </a:p>
        </p:txBody>
      </p:sp>
      <p:sp>
        <p:nvSpPr>
          <p:cNvPr id="3" name="Shape 259">
            <a:extLst>
              <a:ext uri="{FF2B5EF4-FFF2-40B4-BE49-F238E27FC236}">
                <a16:creationId xmlns:a16="http://schemas.microsoft.com/office/drawing/2014/main" id="{EA0B4C3B-4CA1-A2C2-5AF7-9DCE4B4129AA}"/>
              </a:ext>
            </a:extLst>
          </p:cNvPr>
          <p:cNvSpPr/>
          <p:nvPr/>
        </p:nvSpPr>
        <p:spPr>
          <a:xfrm>
            <a:off x="5021330" y="24027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Bank</a:t>
            </a:r>
          </a:p>
        </p:txBody>
      </p:sp>
      <p:sp>
        <p:nvSpPr>
          <p:cNvPr id="4" name="Shape 260">
            <a:extLst>
              <a:ext uri="{FF2B5EF4-FFF2-40B4-BE49-F238E27FC236}">
                <a16:creationId xmlns:a16="http://schemas.microsoft.com/office/drawing/2014/main" id="{5617FECC-D0CD-9C90-6722-9717ED066F3C}"/>
              </a:ext>
            </a:extLst>
          </p:cNvPr>
          <p:cNvSpPr/>
          <p:nvPr/>
        </p:nvSpPr>
        <p:spPr>
          <a:xfrm>
            <a:off x="5021330" y="38527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</a:t>
            </a:r>
            <a:r>
              <a:rPr lang="en-GB" dirty="0" err="1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addCustomer</a:t>
            </a:r>
            <a:r>
              <a:rPr lang="en-GB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(name)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</a:t>
            </a:r>
            <a:r>
              <a:rPr lang="en-GB" dirty="0" err="1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removeCustomer</a:t>
            </a:r>
            <a:r>
              <a:rPr lang="en-GB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(name)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def use()</a:t>
            </a:r>
          </a:p>
        </p:txBody>
      </p:sp>
      <p:cxnSp>
        <p:nvCxnSpPr>
          <p:cNvPr id="5" name="Shape 264">
            <a:extLst>
              <a:ext uri="{FF2B5EF4-FFF2-40B4-BE49-F238E27FC236}">
                <a16:creationId xmlns:a16="http://schemas.microsoft.com/office/drawing/2014/main" id="{CD3E6DDC-8596-C959-FDC8-459D0321AE79}"/>
              </a:ext>
            </a:extLst>
          </p:cNvPr>
          <p:cNvCxnSpPr/>
          <p:nvPr/>
        </p:nvCxnSpPr>
        <p:spPr>
          <a:xfrm rot="10800000">
            <a:off x="7090605" y="2739350"/>
            <a:ext cx="6051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" name="Shape 265">
            <a:extLst>
              <a:ext uri="{FF2B5EF4-FFF2-40B4-BE49-F238E27FC236}">
                <a16:creationId xmlns:a16="http://schemas.microsoft.com/office/drawing/2014/main" id="{8EB66963-34D7-1380-FDFB-ECC42BEFDEF2}"/>
              </a:ext>
            </a:extLst>
          </p:cNvPr>
          <p:cNvCxnSpPr/>
          <p:nvPr/>
        </p:nvCxnSpPr>
        <p:spPr>
          <a:xfrm rot="10800000">
            <a:off x="7090605" y="3501350"/>
            <a:ext cx="605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" name="Shape 266">
            <a:extLst>
              <a:ext uri="{FF2B5EF4-FFF2-40B4-BE49-F238E27FC236}">
                <a16:creationId xmlns:a16="http://schemas.microsoft.com/office/drawing/2014/main" id="{5EB99F44-6D51-2F20-D916-21F83A4179EF}"/>
              </a:ext>
            </a:extLst>
          </p:cNvPr>
          <p:cNvCxnSpPr/>
          <p:nvPr/>
        </p:nvCxnSpPr>
        <p:spPr>
          <a:xfrm rot="10800000">
            <a:off x="7090605" y="4263350"/>
            <a:ext cx="6051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261">
            <a:extLst>
              <a:ext uri="{FF2B5EF4-FFF2-40B4-BE49-F238E27FC236}">
                <a16:creationId xmlns:a16="http://schemas.microsoft.com/office/drawing/2014/main" id="{FD73ECC0-DE25-5FCB-FFDE-B623C1AA3074}"/>
              </a:ext>
            </a:extLst>
          </p:cNvPr>
          <p:cNvSpPr txBox="1"/>
          <p:nvPr/>
        </p:nvSpPr>
        <p:spPr>
          <a:xfrm>
            <a:off x="7715505" y="2467550"/>
            <a:ext cx="2065200" cy="5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>
                <a:solidFill>
                  <a:srgbClr val="0000FF"/>
                </a:solidFill>
              </a:rPr>
              <a:t>class name</a:t>
            </a:r>
          </a:p>
        </p:txBody>
      </p:sp>
      <p:sp>
        <p:nvSpPr>
          <p:cNvPr id="9" name="Shape 262">
            <a:extLst>
              <a:ext uri="{FF2B5EF4-FFF2-40B4-BE49-F238E27FC236}">
                <a16:creationId xmlns:a16="http://schemas.microsoft.com/office/drawing/2014/main" id="{825233FD-D580-8248-3C2C-D70E66AC1032}"/>
              </a:ext>
            </a:extLst>
          </p:cNvPr>
          <p:cNvSpPr txBox="1"/>
          <p:nvPr/>
        </p:nvSpPr>
        <p:spPr>
          <a:xfrm>
            <a:off x="7715505" y="3229550"/>
            <a:ext cx="2065200" cy="5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0000"/>
                </a:solidFill>
              </a:rPr>
              <a:t>fields</a:t>
            </a:r>
          </a:p>
        </p:txBody>
      </p:sp>
      <p:sp>
        <p:nvSpPr>
          <p:cNvPr id="10" name="Shape 263">
            <a:extLst>
              <a:ext uri="{FF2B5EF4-FFF2-40B4-BE49-F238E27FC236}">
                <a16:creationId xmlns:a16="http://schemas.microsoft.com/office/drawing/2014/main" id="{87F087D8-1DA5-300E-A4AE-ED4A1BC6A758}"/>
              </a:ext>
            </a:extLst>
          </p:cNvPr>
          <p:cNvSpPr txBox="1"/>
          <p:nvPr/>
        </p:nvSpPr>
        <p:spPr>
          <a:xfrm>
            <a:off x="7715505" y="3991550"/>
            <a:ext cx="2065200" cy="5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38761D"/>
                </a:solidFill>
              </a:rPr>
              <a:t>methods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3ED06-C04B-865A-C9C7-B6AA19C571AB}"/>
              </a:ext>
            </a:extLst>
          </p:cNvPr>
          <p:cNvSpPr txBox="1"/>
          <p:nvPr/>
        </p:nvSpPr>
        <p:spPr>
          <a:xfrm>
            <a:off x="886075" y="207645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JAVA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88410-56D3-318B-10B5-257274F705F6}"/>
              </a:ext>
            </a:extLst>
          </p:cNvPr>
          <p:cNvSpPr txBox="1"/>
          <p:nvPr/>
        </p:nvSpPr>
        <p:spPr>
          <a:xfrm>
            <a:off x="5302130" y="207645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PYTHON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Class diagrams - Java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72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An </a:t>
            </a:r>
            <a:r>
              <a:rPr lang="en-GB" dirty="0">
                <a:solidFill>
                  <a:srgbClr val="FF0000"/>
                </a:solidFill>
              </a:rPr>
              <a:t>arrow</a:t>
            </a:r>
            <a:r>
              <a:rPr lang="en-GB" dirty="0"/>
              <a:t> indicates one class uses another class.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>
                <a:solidFill>
                  <a:srgbClr val="0000FF"/>
                </a:solidFill>
              </a:rPr>
              <a:t>*</a:t>
            </a:r>
            <a:r>
              <a:rPr lang="en-GB" dirty="0"/>
              <a:t> indicates multiplicity. E.g. a Customer uses/has many accounts.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  <p:sp>
        <p:nvSpPr>
          <p:cNvPr id="274" name="Shape 274"/>
          <p:cNvSpPr/>
          <p:nvPr/>
        </p:nvSpPr>
        <p:spPr>
          <a:xfrm>
            <a:off x="605275" y="30304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Customer[]	customers</a:t>
            </a:r>
          </a:p>
        </p:txBody>
      </p:sp>
      <p:sp>
        <p:nvSpPr>
          <p:cNvPr id="275" name="Shape 275"/>
          <p:cNvSpPr/>
          <p:nvPr/>
        </p:nvSpPr>
        <p:spPr>
          <a:xfrm>
            <a:off x="605275" y="24027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Bank</a:t>
            </a:r>
          </a:p>
        </p:txBody>
      </p:sp>
      <p:sp>
        <p:nvSpPr>
          <p:cNvPr id="276" name="Shape 276"/>
          <p:cNvSpPr/>
          <p:nvPr/>
        </p:nvSpPr>
        <p:spPr>
          <a:xfrm>
            <a:off x="605275" y="38527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addCustomer(String name)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removeCustomer(String name)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277" name="Shape 277"/>
          <p:cNvSpPr/>
          <p:nvPr/>
        </p:nvSpPr>
        <p:spPr>
          <a:xfrm>
            <a:off x="3424675" y="30304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String	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int	pin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Account[]	accounts</a:t>
            </a:r>
          </a:p>
        </p:txBody>
      </p:sp>
      <p:sp>
        <p:nvSpPr>
          <p:cNvPr id="278" name="Shape 278"/>
          <p:cNvSpPr/>
          <p:nvPr/>
        </p:nvSpPr>
        <p:spPr>
          <a:xfrm>
            <a:off x="3424675" y="24027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279" name="Shape 279"/>
          <p:cNvSpPr/>
          <p:nvPr/>
        </p:nvSpPr>
        <p:spPr>
          <a:xfrm>
            <a:off x="3424675" y="38527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280" name="Shape 280"/>
          <p:cNvSpPr/>
          <p:nvPr/>
        </p:nvSpPr>
        <p:spPr>
          <a:xfrm>
            <a:off x="6244075" y="30304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String	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String	type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281" name="Shape 281"/>
          <p:cNvSpPr/>
          <p:nvPr/>
        </p:nvSpPr>
        <p:spPr>
          <a:xfrm>
            <a:off x="6244075" y="24027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282" name="Shape 282"/>
          <p:cNvSpPr/>
          <p:nvPr/>
        </p:nvSpPr>
        <p:spPr>
          <a:xfrm>
            <a:off x="6244075" y="38527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deposit(double amount)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withdraw(double amount)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cxnSp>
        <p:nvCxnSpPr>
          <p:cNvPr id="283" name="Shape 283"/>
          <p:cNvCxnSpPr>
            <a:cxnSpLocks/>
            <a:stCxn id="274" idx="3"/>
            <a:endCxn id="277" idx="1"/>
          </p:cNvCxnSpPr>
          <p:nvPr/>
        </p:nvCxnSpPr>
        <p:spPr>
          <a:xfrm>
            <a:off x="2767075" y="3446075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4" name="Shape 284"/>
          <p:cNvCxnSpPr>
            <a:cxnSpLocks/>
            <a:stCxn id="277" idx="3"/>
            <a:endCxn id="280" idx="1"/>
          </p:cNvCxnSpPr>
          <p:nvPr/>
        </p:nvCxnSpPr>
        <p:spPr>
          <a:xfrm>
            <a:off x="5586475" y="3446075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5" name="Shape 285"/>
          <p:cNvSpPr txBox="1"/>
          <p:nvPr/>
        </p:nvSpPr>
        <p:spPr>
          <a:xfrm>
            <a:off x="5953975" y="3093450"/>
            <a:ext cx="2901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3134575" y="3093450"/>
            <a:ext cx="2901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0000FF"/>
                </a:solidFill>
              </a:rPr>
              <a:t>*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Class diagrams - Python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72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An </a:t>
            </a:r>
            <a:r>
              <a:rPr lang="en-GB" dirty="0">
                <a:solidFill>
                  <a:srgbClr val="FF0000"/>
                </a:solidFill>
              </a:rPr>
              <a:t>arrow</a:t>
            </a:r>
            <a:r>
              <a:rPr lang="en-GB" dirty="0"/>
              <a:t> indicates one class uses another class.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>
                <a:solidFill>
                  <a:srgbClr val="0000FF"/>
                </a:solidFill>
              </a:rPr>
              <a:t>*</a:t>
            </a:r>
            <a:r>
              <a:rPr lang="en-GB" dirty="0"/>
              <a:t> indicates multiplicity. E.g. a Customer uses/has many accounts.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  <p:sp>
        <p:nvSpPr>
          <p:cNvPr id="274" name="Shape 274"/>
          <p:cNvSpPr/>
          <p:nvPr/>
        </p:nvSpPr>
        <p:spPr>
          <a:xfrm>
            <a:off x="605275" y="30304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Customer[]	customers</a:t>
            </a:r>
          </a:p>
        </p:txBody>
      </p:sp>
      <p:sp>
        <p:nvSpPr>
          <p:cNvPr id="275" name="Shape 275"/>
          <p:cNvSpPr/>
          <p:nvPr/>
        </p:nvSpPr>
        <p:spPr>
          <a:xfrm>
            <a:off x="605275" y="24027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Bank</a:t>
            </a:r>
          </a:p>
        </p:txBody>
      </p:sp>
      <p:sp>
        <p:nvSpPr>
          <p:cNvPr id="276" name="Shape 276"/>
          <p:cNvSpPr/>
          <p:nvPr/>
        </p:nvSpPr>
        <p:spPr>
          <a:xfrm>
            <a:off x="605275" y="38527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</a:t>
            </a:r>
            <a:r>
              <a:rPr lang="en-GB" dirty="0" err="1">
                <a:latin typeface="Economica"/>
                <a:ea typeface="Economica"/>
                <a:cs typeface="Economica"/>
                <a:sym typeface="Economica"/>
              </a:rPr>
              <a:t>addCustomer</a:t>
            </a: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(name)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</a:t>
            </a:r>
            <a:r>
              <a:rPr lang="en-GB" dirty="0" err="1">
                <a:latin typeface="Economica"/>
                <a:ea typeface="Economica"/>
                <a:cs typeface="Economica"/>
                <a:sym typeface="Economica"/>
              </a:rPr>
              <a:t>removeCustomer</a:t>
            </a: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(name)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use()</a:t>
            </a:r>
          </a:p>
        </p:txBody>
      </p:sp>
      <p:sp>
        <p:nvSpPr>
          <p:cNvPr id="277" name="Shape 277"/>
          <p:cNvSpPr/>
          <p:nvPr/>
        </p:nvSpPr>
        <p:spPr>
          <a:xfrm>
            <a:off x="3424675" y="30304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	name	pin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Account[]	accounts</a:t>
            </a:r>
          </a:p>
        </p:txBody>
      </p:sp>
      <p:sp>
        <p:nvSpPr>
          <p:cNvPr id="278" name="Shape 278"/>
          <p:cNvSpPr/>
          <p:nvPr/>
        </p:nvSpPr>
        <p:spPr>
          <a:xfrm>
            <a:off x="3424675" y="24027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279" name="Shape 279"/>
          <p:cNvSpPr/>
          <p:nvPr/>
        </p:nvSpPr>
        <p:spPr>
          <a:xfrm>
            <a:off x="3424675" y="38527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use()</a:t>
            </a:r>
          </a:p>
        </p:txBody>
      </p:sp>
      <p:sp>
        <p:nvSpPr>
          <p:cNvPr id="280" name="Shape 280"/>
          <p:cNvSpPr/>
          <p:nvPr/>
        </p:nvSpPr>
        <p:spPr>
          <a:xfrm>
            <a:off x="6244075" y="30304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	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	type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	balance</a:t>
            </a:r>
          </a:p>
        </p:txBody>
      </p:sp>
      <p:sp>
        <p:nvSpPr>
          <p:cNvPr id="281" name="Shape 281"/>
          <p:cNvSpPr/>
          <p:nvPr/>
        </p:nvSpPr>
        <p:spPr>
          <a:xfrm>
            <a:off x="6244075" y="24027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282" name="Shape 282"/>
          <p:cNvSpPr/>
          <p:nvPr/>
        </p:nvSpPr>
        <p:spPr>
          <a:xfrm>
            <a:off x="6244075" y="38527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deposit(amount)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withdraw(amount)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use()</a:t>
            </a:r>
          </a:p>
        </p:txBody>
      </p:sp>
      <p:cxnSp>
        <p:nvCxnSpPr>
          <p:cNvPr id="283" name="Shape 283"/>
          <p:cNvCxnSpPr>
            <a:cxnSpLocks/>
            <a:stCxn id="274" idx="3"/>
            <a:endCxn id="277" idx="1"/>
          </p:cNvCxnSpPr>
          <p:nvPr/>
        </p:nvCxnSpPr>
        <p:spPr>
          <a:xfrm>
            <a:off x="2767075" y="3446075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4" name="Shape 284"/>
          <p:cNvCxnSpPr>
            <a:cxnSpLocks/>
            <a:stCxn id="277" idx="3"/>
            <a:endCxn id="280" idx="1"/>
          </p:cNvCxnSpPr>
          <p:nvPr/>
        </p:nvCxnSpPr>
        <p:spPr>
          <a:xfrm>
            <a:off x="5586475" y="3446075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5" name="Shape 285"/>
          <p:cNvSpPr txBox="1"/>
          <p:nvPr/>
        </p:nvSpPr>
        <p:spPr>
          <a:xfrm>
            <a:off x="5953975" y="3093450"/>
            <a:ext cx="2901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3134575" y="3093450"/>
            <a:ext cx="2901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0000FF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1524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BlueJ class diagrams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BlueJ shows simplified class diagrams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Fields and methods not shown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GB"/>
              <a:t>Multiplicity not shown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17</a:t>
            </a:fld>
            <a:endParaRPr lang="en-GB"/>
          </a:p>
        </p:txBody>
      </p:sp>
      <p:pic>
        <p:nvPicPr>
          <p:cNvPr id="294" name="Shape 294" descr="bank.png"/>
          <p:cNvPicPr preferRelativeResize="0"/>
          <p:nvPr/>
        </p:nvPicPr>
        <p:blipFill rotWithShape="1">
          <a:blip r:embed="rId3">
            <a:alphaModFix/>
          </a:blip>
          <a:srcRect r="14908" b="66031"/>
          <a:stretch/>
        </p:blipFill>
        <p:spPr>
          <a:xfrm>
            <a:off x="1595938" y="2902225"/>
            <a:ext cx="5646825" cy="17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Design Rules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Design rules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This week we will use design rules to write good object-oriented code.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Design rules govern: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How code should be split into separate classes and methods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GB"/>
              <a:t>How and to what extent code should interact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Last week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1338100" y="2063425"/>
            <a:ext cx="3858600" cy="2410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public static void main(String[] </a:t>
            </a:r>
            <a:r>
              <a:rPr lang="en-GB" b="1" dirty="0" err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args</a:t>
            </a: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) 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{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showMatchingWords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readSentence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());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}</a:t>
            </a:r>
            <a:br>
              <a:rPr lang="en-GB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public static void </a:t>
            </a:r>
            <a:r>
              <a:rPr lang="en-GB" b="1" dirty="0" err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showMatchingWords</a:t>
            </a: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(String sentence)</a:t>
            </a:r>
            <a:r>
              <a:rPr lang="en-GB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{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System.out.println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(“Matching words = “ + 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matchingWords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(sentence);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}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</a:t>
            </a: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ublic static int </a:t>
            </a:r>
            <a:r>
              <a:rPr lang="en-GB" b="1" dirty="0" err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matchingWords</a:t>
            </a: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(String sentence)</a:t>
            </a:r>
            <a:r>
              <a:rPr lang="en-GB" sz="1200" dirty="0">
                <a:solidFill>
                  <a:srgbClr val="999999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{</a:t>
            </a:r>
            <a:b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int count = 0;</a:t>
            </a:r>
            <a:b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for (String word : </a:t>
            </a:r>
            <a:r>
              <a:rPr lang="en-GB" sz="105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sentence.split</a:t>
            </a:r>
            <a: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(“ +”))</a:t>
            </a:r>
            <a:b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	if (</a:t>
            </a:r>
            <a:r>
              <a:rPr lang="en-GB" sz="105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anyVowels</a:t>
            </a:r>
            <a: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(word))</a:t>
            </a:r>
            <a:b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		count++;</a:t>
            </a:r>
            <a:b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return count;</a:t>
            </a:r>
            <a:b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05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}</a:t>
            </a:r>
            <a:endParaRPr lang="en-GB" sz="1200" dirty="0">
              <a:solidFill>
                <a:schemeClr val="accent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5470621" y="1492634"/>
            <a:ext cx="3001836" cy="29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public static String </a:t>
            </a:r>
            <a:r>
              <a:rPr lang="en-GB" b="1" dirty="0" err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readSentence</a:t>
            </a: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()</a:t>
            </a:r>
            <a:r>
              <a:rPr lang="en-GB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{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System.out.print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(“Sentence: “);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return 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In.nextLine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();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}</a:t>
            </a:r>
            <a:br>
              <a:rPr lang="en-GB" sz="1200" dirty="0">
                <a:solidFill>
                  <a:srgbClr val="999999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public static </a:t>
            </a:r>
            <a:r>
              <a:rPr lang="en-GB" b="1" dirty="0" err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boolean</a:t>
            </a: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anyVowels</a:t>
            </a: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(String word)</a:t>
            </a:r>
            <a:r>
              <a:rPr lang="en-GB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{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for (int 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i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 = 0; 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i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 &lt; 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word.length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(); 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i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++)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	if (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isVowel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word.charAt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i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)))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		return true;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return false;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}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public static </a:t>
            </a:r>
            <a:r>
              <a:rPr lang="en-GB" b="1" dirty="0" err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boolean</a:t>
            </a: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isVowel</a:t>
            </a:r>
            <a:r>
              <a:rPr lang="en-GB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(char c)</a:t>
            </a:r>
            <a:r>
              <a:rPr lang="en-GB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{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	return “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aeiou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”.contains(</a:t>
            </a:r>
            <a:r>
              <a:rPr lang="en-GB" sz="1200" dirty="0" err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String.valueOf</a:t>
            </a: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(c));</a:t>
            </a:r>
            <a:b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1200" dirty="0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}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49025"/>
            <a:ext cx="8520600" cy="6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We broke down a small program into a set of methods.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This is “</a:t>
            </a:r>
            <a:r>
              <a:rPr lang="en-GB" b="1" dirty="0">
                <a:solidFill>
                  <a:srgbClr val="38761D"/>
                </a:solidFill>
              </a:rPr>
              <a:t>procedural programming</a:t>
            </a:r>
            <a:r>
              <a:rPr lang="en-GB" dirty="0"/>
              <a:t>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Design rule #1: Encapsulation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4874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Encapsulation</a:t>
            </a:r>
            <a:r>
              <a:rPr lang="en-GB"/>
              <a:t>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Fields are </a:t>
            </a:r>
            <a:r>
              <a:rPr lang="en-GB" b="1"/>
              <a:t>hidden</a:t>
            </a:r>
            <a:r>
              <a:rPr lang="en-GB"/>
              <a:t> behind methods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-GB"/>
              <a:t>fields are always private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-GB"/>
              <a:t>methods may be public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An </a:t>
            </a:r>
            <a:r>
              <a:rPr lang="en-GB" b="1"/>
              <a:t>object</a:t>
            </a:r>
            <a:r>
              <a:rPr lang="en-GB"/>
              <a:t> encapsulates </a:t>
            </a:r>
            <a:r>
              <a:rPr lang="en-GB" u="sng"/>
              <a:t>related</a:t>
            </a:r>
            <a:r>
              <a:rPr lang="en-GB"/>
              <a:t> fields+methods.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-GB" b="1">
                <a:solidFill>
                  <a:srgbClr val="000000"/>
                </a:solidFill>
              </a:rPr>
              <a:t>Rule: </a:t>
            </a:r>
            <a:r>
              <a:rPr lang="en-GB">
                <a:solidFill>
                  <a:srgbClr val="000000"/>
                </a:solidFill>
              </a:rPr>
              <a:t>If a method uses a field, it is defined in the same class.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20</a:t>
            </a:fld>
            <a:endParaRPr lang="en-GB"/>
          </a:p>
        </p:txBody>
      </p:sp>
      <p:sp>
        <p:nvSpPr>
          <p:cNvPr id="315" name="Shape 315"/>
          <p:cNvSpPr/>
          <p:nvPr/>
        </p:nvSpPr>
        <p:spPr>
          <a:xfrm>
            <a:off x="5295875" y="1680625"/>
            <a:ext cx="2907600" cy="29076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6003875" y="2388625"/>
            <a:ext cx="1491600" cy="149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6469575" y="2720101"/>
            <a:ext cx="872700" cy="7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Josh Yi</a:t>
            </a:r>
            <a:br>
              <a:rPr lang="en-GB"/>
            </a:br>
            <a:r>
              <a:rPr lang="en-GB">
                <a:solidFill>
                  <a:schemeClr val="dk1"/>
                </a:solidFill>
              </a:rPr>
              <a:t>Savings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$9,875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5760575" y="1189475"/>
            <a:ext cx="1978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An account object: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5243746" y="2870748"/>
            <a:ext cx="8214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deposit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6996416" y="2152518"/>
            <a:ext cx="9966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withdraw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7061707" y="3818136"/>
            <a:ext cx="8214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show</a:t>
            </a:r>
          </a:p>
        </p:txBody>
      </p:sp>
      <p:cxnSp>
        <p:nvCxnSpPr>
          <p:cNvPr id="322" name="Shape 322"/>
          <p:cNvCxnSpPr/>
          <p:nvPr/>
        </p:nvCxnSpPr>
        <p:spPr>
          <a:xfrm rot="10800000" flipH="1">
            <a:off x="5252925" y="3620750"/>
            <a:ext cx="410700" cy="64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3" name="Shape 323"/>
          <p:cNvSpPr txBox="1"/>
          <p:nvPr/>
        </p:nvSpPr>
        <p:spPr>
          <a:xfrm>
            <a:off x="4798975" y="4226125"/>
            <a:ext cx="1315500" cy="5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Methods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6018175" y="4607125"/>
            <a:ext cx="1315500" cy="5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Fields</a:t>
            </a:r>
          </a:p>
        </p:txBody>
      </p:sp>
      <p:cxnSp>
        <p:nvCxnSpPr>
          <p:cNvPr id="325" name="Shape 325"/>
          <p:cNvCxnSpPr/>
          <p:nvPr/>
        </p:nvCxnSpPr>
        <p:spPr>
          <a:xfrm rot="10800000" flipH="1">
            <a:off x="6387825" y="3512775"/>
            <a:ext cx="302700" cy="114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6" name="Shape 326"/>
          <p:cNvSpPr/>
          <p:nvPr/>
        </p:nvSpPr>
        <p:spPr>
          <a:xfrm>
            <a:off x="6402425" y="2853458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6402425" y="3071250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6402425" y="3278232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Design rule #2: Push it right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311700" y="1149025"/>
            <a:ext cx="8616000" cy="217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Goal</a:t>
            </a:r>
            <a:r>
              <a:rPr lang="en-GB"/>
              <a:t>: Shuffle a deck of standard playing cards.</a:t>
            </a:r>
            <a:br>
              <a:rPr lang="en-GB"/>
            </a:br>
            <a:r>
              <a:rPr lang="en-GB" b="1"/>
              <a:t>Question</a:t>
            </a:r>
            <a:r>
              <a:rPr lang="en-GB"/>
              <a:t>: Which class is responsible?</a:t>
            </a:r>
          </a:p>
          <a:p>
            <a:pPr marL="457200" lvl="0" indent="-228600" rtl="0">
              <a:spcBef>
                <a:spcPts val="0"/>
              </a:spcBef>
              <a:buAutoNum type="alphaLcParenR"/>
            </a:pPr>
            <a:r>
              <a:rPr lang="en-GB" strike="sngStrike">
                <a:solidFill>
                  <a:srgbClr val="999999"/>
                </a:solidFill>
              </a:rPr>
              <a:t>The dealer should shuffle the deck.</a:t>
            </a:r>
            <a:r>
              <a:rPr lang="en-GB"/>
              <a:t> </a:t>
            </a:r>
            <a:r>
              <a:rPr lang="en-GB">
                <a:solidFill>
                  <a:srgbClr val="FF0000"/>
                </a:solidFill>
              </a:rPr>
              <a:t>(The cards are private inside the deck)</a:t>
            </a:r>
          </a:p>
          <a:p>
            <a:pPr marL="457200" lvl="0" indent="-228600" rtl="0">
              <a:spcBef>
                <a:spcPts val="0"/>
              </a:spcBef>
              <a:buAutoNum type="alphaLcParenR"/>
            </a:pPr>
            <a:r>
              <a:rPr lang="en-GB"/>
              <a:t>The deck should shuffle itself. </a:t>
            </a:r>
            <a:r>
              <a:rPr lang="en-GB">
                <a:solidFill>
                  <a:srgbClr val="38761D"/>
                </a:solidFill>
              </a:rPr>
              <a:t>(YES: the deck has direct access the cards)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000000"/>
                </a:solidFill>
              </a:rPr>
              <a:t>Payoff</a:t>
            </a:r>
            <a:r>
              <a:rPr lang="en-GB">
                <a:solidFill>
                  <a:srgbClr val="000000"/>
                </a:solidFill>
              </a:rPr>
              <a:t>: The deck is more useful. The shuffle method is more reusable.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21</a:t>
            </a:fld>
            <a:endParaRPr lang="en-GB"/>
          </a:p>
        </p:txBody>
      </p:sp>
      <p:sp>
        <p:nvSpPr>
          <p:cNvPr id="336" name="Shape 336"/>
          <p:cNvSpPr/>
          <p:nvPr/>
        </p:nvSpPr>
        <p:spPr>
          <a:xfrm>
            <a:off x="1998141" y="3904451"/>
            <a:ext cx="2161800" cy="45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Deck</a:t>
            </a:r>
          </a:p>
        </p:txBody>
      </p:sp>
      <p:sp>
        <p:nvSpPr>
          <p:cNvPr id="337" name="Shape 337"/>
          <p:cNvSpPr/>
          <p:nvPr/>
        </p:nvSpPr>
        <p:spPr>
          <a:xfrm>
            <a:off x="1998141" y="3558516"/>
            <a:ext cx="2161800" cy="345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Dealer</a:t>
            </a:r>
          </a:p>
        </p:txBody>
      </p:sp>
      <p:sp>
        <p:nvSpPr>
          <p:cNvPr id="338" name="Shape 338"/>
          <p:cNvSpPr/>
          <p:nvPr/>
        </p:nvSpPr>
        <p:spPr>
          <a:xfrm>
            <a:off x="1998141" y="4357634"/>
            <a:ext cx="2161800" cy="558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4817541" y="3904451"/>
            <a:ext cx="2161800" cy="45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Card[]	cards</a:t>
            </a:r>
          </a:p>
        </p:txBody>
      </p:sp>
      <p:sp>
        <p:nvSpPr>
          <p:cNvPr id="340" name="Shape 340"/>
          <p:cNvSpPr/>
          <p:nvPr/>
        </p:nvSpPr>
        <p:spPr>
          <a:xfrm>
            <a:off x="4817541" y="3558516"/>
            <a:ext cx="2161800" cy="345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Deck</a:t>
            </a:r>
          </a:p>
        </p:txBody>
      </p:sp>
      <p:sp>
        <p:nvSpPr>
          <p:cNvPr id="341" name="Shape 341"/>
          <p:cNvSpPr/>
          <p:nvPr/>
        </p:nvSpPr>
        <p:spPr>
          <a:xfrm>
            <a:off x="4817541" y="4357634"/>
            <a:ext cx="2161800" cy="558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342" name="Shape 342"/>
          <p:cNvCxnSpPr>
            <a:stCxn id="336" idx="3"/>
            <a:endCxn id="339" idx="1"/>
          </p:cNvCxnSpPr>
          <p:nvPr/>
        </p:nvCxnSpPr>
        <p:spPr>
          <a:xfrm>
            <a:off x="4159941" y="4133501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3" name="Shape 343"/>
          <p:cNvSpPr txBox="1"/>
          <p:nvPr/>
        </p:nvSpPr>
        <p:spPr>
          <a:xfrm>
            <a:off x="4527441" y="3806329"/>
            <a:ext cx="290100" cy="15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1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2657466" y="4373568"/>
            <a:ext cx="832200" cy="5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b="1">
                <a:solidFill>
                  <a:srgbClr val="FF0000"/>
                </a:solidFill>
              </a:rPr>
              <a:t>✖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5476866" y="4373568"/>
            <a:ext cx="832200" cy="5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>
                <a:solidFill>
                  <a:srgbClr val="38761D"/>
                </a:solidFill>
              </a:rPr>
              <a:t>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Design rule #3: Spread plans across classes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51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Goal</a:t>
            </a:r>
            <a:r>
              <a:rPr lang="en-GB"/>
              <a:t>: Use a customer’s account at the bank.</a:t>
            </a:r>
            <a:br>
              <a:rPr lang="en-GB"/>
            </a:br>
            <a:r>
              <a:rPr lang="en-GB" b="1"/>
              <a:t>Scenario</a:t>
            </a:r>
            <a:r>
              <a:rPr lang="en-GB"/>
              <a:t>: </a:t>
            </a:r>
            <a:r>
              <a:rPr lang="en-GB">
                <a:solidFill>
                  <a:srgbClr val="FF0000"/>
                </a:solidFill>
              </a:rPr>
              <a:t>User logs in</a:t>
            </a:r>
            <a:r>
              <a:rPr lang="en-GB"/>
              <a:t>, </a:t>
            </a:r>
            <a:r>
              <a:rPr lang="en-GB">
                <a:solidFill>
                  <a:srgbClr val="0000FF"/>
                </a:solidFill>
              </a:rPr>
              <a:t>selects an account</a:t>
            </a:r>
            <a:r>
              <a:rPr lang="en-GB"/>
              <a:t>, </a:t>
            </a:r>
            <a:r>
              <a:rPr lang="en-GB">
                <a:solidFill>
                  <a:srgbClr val="FF00FF"/>
                </a:solidFill>
              </a:rPr>
              <a:t>deposits or withdraws</a:t>
            </a:r>
            <a:r>
              <a:rPr lang="en-GB"/>
              <a:t>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br>
              <a:rPr lang="en-GB"/>
            </a:br>
            <a:r>
              <a:rPr lang="en-GB" b="1"/>
              <a:t>Question</a:t>
            </a:r>
            <a:r>
              <a:rPr lang="en-GB"/>
              <a:t>: Which class is responsible? </a:t>
            </a:r>
            <a:r>
              <a:rPr lang="en-GB" b="1"/>
              <a:t>Answer</a:t>
            </a:r>
            <a:r>
              <a:rPr lang="en-GB"/>
              <a:t>: ALL classes are responsible!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22</a:t>
            </a:fld>
            <a:endParaRPr lang="en-GB"/>
          </a:p>
        </p:txBody>
      </p:sp>
      <p:sp>
        <p:nvSpPr>
          <p:cNvPr id="353" name="Shape 353"/>
          <p:cNvSpPr/>
          <p:nvPr/>
        </p:nvSpPr>
        <p:spPr>
          <a:xfrm>
            <a:off x="605275" y="2934123"/>
            <a:ext cx="2161800" cy="6677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Customer[] 	customers</a:t>
            </a:r>
          </a:p>
        </p:txBody>
      </p:sp>
      <p:sp>
        <p:nvSpPr>
          <p:cNvPr id="354" name="Shape 354"/>
          <p:cNvSpPr/>
          <p:nvPr/>
        </p:nvSpPr>
        <p:spPr>
          <a:xfrm>
            <a:off x="605275" y="2429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Bank</a:t>
            </a:r>
          </a:p>
        </p:txBody>
      </p:sp>
      <p:sp>
        <p:nvSpPr>
          <p:cNvPr id="355" name="Shape 355"/>
          <p:cNvSpPr/>
          <p:nvPr/>
        </p:nvSpPr>
        <p:spPr>
          <a:xfrm>
            <a:off x="605275" y="3594850"/>
            <a:ext cx="2161800" cy="6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3424675" y="2934123"/>
            <a:ext cx="2161800" cy="6677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String		name;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int		pin;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Account[]	accounts</a:t>
            </a:r>
          </a:p>
        </p:txBody>
      </p:sp>
      <p:sp>
        <p:nvSpPr>
          <p:cNvPr id="357" name="Shape 357"/>
          <p:cNvSpPr/>
          <p:nvPr/>
        </p:nvSpPr>
        <p:spPr>
          <a:xfrm>
            <a:off x="3424675" y="2429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358" name="Shape 358"/>
          <p:cNvSpPr/>
          <p:nvPr/>
        </p:nvSpPr>
        <p:spPr>
          <a:xfrm>
            <a:off x="3424675" y="3594850"/>
            <a:ext cx="2161800" cy="6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6244075" y="2934123"/>
            <a:ext cx="2161800" cy="6677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String	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String	type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360" name="Shape 360"/>
          <p:cNvSpPr/>
          <p:nvPr/>
        </p:nvSpPr>
        <p:spPr>
          <a:xfrm>
            <a:off x="6244075" y="2429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361" name="Shape 361"/>
          <p:cNvSpPr/>
          <p:nvPr/>
        </p:nvSpPr>
        <p:spPr>
          <a:xfrm>
            <a:off x="6244075" y="3594850"/>
            <a:ext cx="2161800" cy="6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362" name="Shape 362"/>
          <p:cNvCxnSpPr>
            <a:stCxn id="353" idx="3"/>
            <a:endCxn id="356" idx="1"/>
          </p:cNvCxnSpPr>
          <p:nvPr/>
        </p:nvCxnSpPr>
        <p:spPr>
          <a:xfrm>
            <a:off x="2767075" y="3268023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3" name="Shape 363"/>
          <p:cNvCxnSpPr>
            <a:stCxn id="356" idx="3"/>
            <a:endCxn id="359" idx="1"/>
          </p:cNvCxnSpPr>
          <p:nvPr/>
        </p:nvCxnSpPr>
        <p:spPr>
          <a:xfrm>
            <a:off x="5586475" y="3268023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4" name="Shape 364"/>
          <p:cNvSpPr txBox="1"/>
          <p:nvPr/>
        </p:nvSpPr>
        <p:spPr>
          <a:xfrm>
            <a:off x="3134575" y="2791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*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5953975" y="2791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*</a:t>
            </a:r>
          </a:p>
        </p:txBody>
      </p:sp>
      <p:sp>
        <p:nvSpPr>
          <p:cNvPr id="366" name="Shape 366"/>
          <p:cNvSpPr/>
          <p:nvPr/>
        </p:nvSpPr>
        <p:spPr>
          <a:xfrm>
            <a:off x="1454675" y="3139250"/>
            <a:ext cx="893400" cy="28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4235654" y="3348639"/>
            <a:ext cx="893400" cy="2886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6549829" y="3348639"/>
            <a:ext cx="893399" cy="2886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69" name="Shape 369"/>
          <p:cNvCxnSpPr/>
          <p:nvPr/>
        </p:nvCxnSpPr>
        <p:spPr>
          <a:xfrm flipH="1">
            <a:off x="1901375" y="1844535"/>
            <a:ext cx="206400" cy="1280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0" name="Shape 370"/>
          <p:cNvCxnSpPr/>
          <p:nvPr/>
        </p:nvCxnSpPr>
        <p:spPr>
          <a:xfrm>
            <a:off x="3865550" y="1824000"/>
            <a:ext cx="816900" cy="1524599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1" name="Shape 371"/>
          <p:cNvCxnSpPr/>
          <p:nvPr/>
        </p:nvCxnSpPr>
        <p:spPr>
          <a:xfrm>
            <a:off x="6199575" y="1844508"/>
            <a:ext cx="797100" cy="15042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Design rule #3: Spread plans across classes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311700" y="1149025"/>
            <a:ext cx="8648400" cy="135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Goal</a:t>
            </a:r>
            <a:r>
              <a:rPr lang="en-GB"/>
              <a:t>: Use a customer’s account at the bank.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Convention: Use the </a:t>
            </a:r>
            <a:r>
              <a:rPr lang="en-GB">
                <a:solidFill>
                  <a:srgbClr val="FF0000"/>
                </a:solidFill>
              </a:rPr>
              <a:t>same method name</a:t>
            </a:r>
            <a:r>
              <a:rPr lang="en-GB"/>
              <a:t> across classes for the </a:t>
            </a:r>
            <a:r>
              <a:rPr lang="en-GB">
                <a:solidFill>
                  <a:srgbClr val="FF0000"/>
                </a:solidFill>
              </a:rPr>
              <a:t>same goal</a:t>
            </a:r>
            <a:r>
              <a:rPr lang="en-GB"/>
              <a:t>.</a:t>
            </a:r>
            <a:br>
              <a:rPr lang="en-GB"/>
            </a:br>
            <a:endParaRPr lang="en-GB"/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23</a:t>
            </a:fld>
            <a:endParaRPr lang="en-GB"/>
          </a:p>
        </p:txBody>
      </p:sp>
      <p:sp>
        <p:nvSpPr>
          <p:cNvPr id="379" name="Shape 379"/>
          <p:cNvSpPr/>
          <p:nvPr/>
        </p:nvSpPr>
        <p:spPr>
          <a:xfrm>
            <a:off x="605275" y="2934123"/>
            <a:ext cx="2161800" cy="6677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Customer[] 	customers</a:t>
            </a:r>
          </a:p>
        </p:txBody>
      </p:sp>
      <p:sp>
        <p:nvSpPr>
          <p:cNvPr id="380" name="Shape 380"/>
          <p:cNvSpPr/>
          <p:nvPr/>
        </p:nvSpPr>
        <p:spPr>
          <a:xfrm>
            <a:off x="605275" y="2429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Bank</a:t>
            </a:r>
          </a:p>
        </p:txBody>
      </p:sp>
      <p:sp>
        <p:nvSpPr>
          <p:cNvPr id="381" name="Shape 381"/>
          <p:cNvSpPr/>
          <p:nvPr/>
        </p:nvSpPr>
        <p:spPr>
          <a:xfrm>
            <a:off x="605275" y="3594851"/>
            <a:ext cx="2161800" cy="6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382" name="Shape 382"/>
          <p:cNvSpPr/>
          <p:nvPr/>
        </p:nvSpPr>
        <p:spPr>
          <a:xfrm>
            <a:off x="3424675" y="2934123"/>
            <a:ext cx="2161800" cy="6677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String		name;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int		pin;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Account[]	accounts</a:t>
            </a:r>
          </a:p>
        </p:txBody>
      </p:sp>
      <p:sp>
        <p:nvSpPr>
          <p:cNvPr id="383" name="Shape 383"/>
          <p:cNvSpPr/>
          <p:nvPr/>
        </p:nvSpPr>
        <p:spPr>
          <a:xfrm>
            <a:off x="3424675" y="2429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4675" y="3594851"/>
            <a:ext cx="2161800" cy="6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385" name="Shape 385"/>
          <p:cNvSpPr/>
          <p:nvPr/>
        </p:nvSpPr>
        <p:spPr>
          <a:xfrm>
            <a:off x="6244075" y="2934123"/>
            <a:ext cx="2161800" cy="6677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String	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String	type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386" name="Shape 386"/>
          <p:cNvSpPr/>
          <p:nvPr/>
        </p:nvSpPr>
        <p:spPr>
          <a:xfrm>
            <a:off x="6244075" y="2429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387" name="Shape 387"/>
          <p:cNvSpPr/>
          <p:nvPr/>
        </p:nvSpPr>
        <p:spPr>
          <a:xfrm>
            <a:off x="6244075" y="3594851"/>
            <a:ext cx="2161800" cy="6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cxnSp>
        <p:nvCxnSpPr>
          <p:cNvPr id="388" name="Shape 388"/>
          <p:cNvCxnSpPr>
            <a:stCxn id="379" idx="3"/>
            <a:endCxn id="382" idx="1"/>
          </p:cNvCxnSpPr>
          <p:nvPr/>
        </p:nvCxnSpPr>
        <p:spPr>
          <a:xfrm>
            <a:off x="2767075" y="3268023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9" name="Shape 389"/>
          <p:cNvCxnSpPr>
            <a:stCxn id="382" idx="3"/>
            <a:endCxn id="385" idx="1"/>
          </p:cNvCxnSpPr>
          <p:nvPr/>
        </p:nvCxnSpPr>
        <p:spPr>
          <a:xfrm>
            <a:off x="5586475" y="3268023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0" name="Shape 390"/>
          <p:cNvSpPr txBox="1"/>
          <p:nvPr/>
        </p:nvSpPr>
        <p:spPr>
          <a:xfrm>
            <a:off x="3134575" y="2791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*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953975" y="2791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*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Design rule #4: Hide by default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43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Make everything private unless there is a reason to make it public.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Make all fields private.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Make methods private if no other class needs to use them.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Make methods public only if other classes need to use them.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Access modifiers - Java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Class members may be declared with an access modifier.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b="1"/>
              <a:t>private</a:t>
            </a:r>
            <a:r>
              <a:rPr lang="en-GB"/>
              <a:t>: can be accessed only within the class.</a:t>
            </a:r>
            <a:br>
              <a:rPr lang="en-GB"/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private double readBalance()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b="1"/>
              <a:t>no modifier</a:t>
            </a:r>
            <a:r>
              <a:rPr lang="en-GB"/>
              <a:t>: can also be accessed within the package.</a:t>
            </a:r>
            <a:br>
              <a:rPr lang="en-GB"/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String getPassword()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b="1"/>
              <a:t>protected</a:t>
            </a:r>
            <a:r>
              <a:rPr lang="en-GB"/>
              <a:t>: can also be accessed by subclasses.</a:t>
            </a:r>
            <a:br>
              <a:rPr lang="en-GB"/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protected int width;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b="1"/>
              <a:t>public</a:t>
            </a:r>
            <a:r>
              <a:rPr lang="en-GB"/>
              <a:t>: can also be accessed by other classes.</a:t>
            </a:r>
            <a:br>
              <a:rPr lang="en-GB"/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public void deposit()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Access modifiers - Python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The access control for an individual data item or member function of a class is determined in Python using "_" symbol.</a:t>
            </a:r>
          </a:p>
          <a:p>
            <a:pPr lvl="0" rtl="0">
              <a:spcBef>
                <a:spcPts val="0"/>
              </a:spcBef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ourier New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constructor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__(self, balance):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# public data members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self.bal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balance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# public member function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displayBalance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# accessing public data member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print(“Bal: ",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self.bal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ourier New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26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1C1363-4E43-9CB0-87A0-0086DC6A1898}"/>
              </a:ext>
            </a:extLst>
          </p:cNvPr>
          <p:cNvSpPr/>
          <p:nvPr/>
        </p:nvSpPr>
        <p:spPr>
          <a:xfrm>
            <a:off x="122843" y="2346388"/>
            <a:ext cx="4540102" cy="261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64FDD10D-F340-A156-3A60-2F80BE483540}"/>
              </a:ext>
            </a:extLst>
          </p:cNvPr>
          <p:cNvCxnSpPr>
            <a:stCxn id="3" idx="6"/>
          </p:cNvCxnSpPr>
          <p:nvPr/>
        </p:nvCxnSpPr>
        <p:spPr>
          <a:xfrm flipV="1">
            <a:off x="4662945" y="2844209"/>
            <a:ext cx="1557102" cy="80998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9FA69D-D5A8-9E9D-5CEB-39F294E7D884}"/>
              </a:ext>
            </a:extLst>
          </p:cNvPr>
          <p:cNvSpPr txBox="1"/>
          <p:nvPr/>
        </p:nvSpPr>
        <p:spPr>
          <a:xfrm>
            <a:off x="6177516" y="2685998"/>
            <a:ext cx="229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Access Modifier</a:t>
            </a:r>
          </a:p>
          <a:p>
            <a:endParaRPr lang="en-IN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07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Access modifiers - Python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Only classes inherited from the original can access a class’s protected members. A single underscore (_) symbol placed before a class's data member or the member function classifies it as a protected data member.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_</a:t>
            </a:r>
            <a:r>
              <a:rPr lang="en-US" alt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lang="en-US" alt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None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# constructor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__(self, balance):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# public data members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self._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balance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# public member function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displayBalance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# accessing public data member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print(“Bal: ", self._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algn="just" rtl="0">
              <a:spcBef>
                <a:spcPts val="0"/>
              </a:spcBef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ourier New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27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1C1363-4E43-9CB0-87A0-0086DC6A1898}"/>
              </a:ext>
            </a:extLst>
          </p:cNvPr>
          <p:cNvSpPr/>
          <p:nvPr/>
        </p:nvSpPr>
        <p:spPr>
          <a:xfrm>
            <a:off x="165371" y="2330440"/>
            <a:ext cx="4540102" cy="2797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64FDD10D-F340-A156-3A60-2F80BE483540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4705473" y="2828261"/>
            <a:ext cx="1557102" cy="90073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9FA69D-D5A8-9E9D-5CEB-39F294E7D884}"/>
              </a:ext>
            </a:extLst>
          </p:cNvPr>
          <p:cNvSpPr txBox="1"/>
          <p:nvPr/>
        </p:nvSpPr>
        <p:spPr>
          <a:xfrm>
            <a:off x="6262575" y="2643611"/>
            <a:ext cx="256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Protected Access Modifier</a:t>
            </a:r>
          </a:p>
          <a:p>
            <a:endParaRPr lang="en-IN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90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311700" y="145813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Access modifiers - Python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309738" y="894750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The most secure access modifier is private, which restricts access to members of a class to those who have been designated as private by placing a double underscore '__' sign before a class's data member or the member function of the class.</a:t>
            </a:r>
            <a:r>
              <a:rPr lang="en-US" alt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__</a:t>
            </a:r>
            <a:r>
              <a:rPr lang="en-US" alt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lang="en-US" alt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None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# constructor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__(self, balance):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# public data members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self._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balance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# public member function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displayBalance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# accessing public data member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print(“Bal: ", self._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algn="just" rtl="0">
              <a:spcBef>
                <a:spcPts val="0"/>
              </a:spcBef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ourier New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28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1C1363-4E43-9CB0-87A0-0086DC6A1898}"/>
              </a:ext>
            </a:extLst>
          </p:cNvPr>
          <p:cNvSpPr/>
          <p:nvPr/>
        </p:nvSpPr>
        <p:spPr>
          <a:xfrm>
            <a:off x="165371" y="2330440"/>
            <a:ext cx="4540102" cy="2797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64FDD10D-F340-A156-3A60-2F80BE483540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4705473" y="2828261"/>
            <a:ext cx="1557102" cy="90073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9FA69D-D5A8-9E9D-5CEB-39F294E7D884}"/>
              </a:ext>
            </a:extLst>
          </p:cNvPr>
          <p:cNvSpPr txBox="1"/>
          <p:nvPr/>
        </p:nvSpPr>
        <p:spPr>
          <a:xfrm>
            <a:off x="6262575" y="2643611"/>
            <a:ext cx="256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Access Modifier</a:t>
            </a:r>
          </a:p>
          <a:p>
            <a:endParaRPr lang="en-IN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42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Class format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311700" y="1789500"/>
            <a:ext cx="421777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&lt;import statements&gt;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public class &lt;class name&gt;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&lt;fields&gt;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&lt;constructors&gt;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&lt;methods&gt;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toString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&lt;getters/setters&gt;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DF07C4-6647-59BA-FC4E-4749614A34CE}"/>
              </a:ext>
            </a:extLst>
          </p:cNvPr>
          <p:cNvSpPr txBox="1"/>
          <p:nvPr/>
        </p:nvSpPr>
        <p:spPr>
          <a:xfrm>
            <a:off x="5640572" y="1882073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&lt;import statements&gt;</a:t>
            </a:r>
          </a:p>
          <a:p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class &lt;</a:t>
            </a:r>
            <a:r>
              <a:rPr lang="en-GB" sz="1800" dirty="0">
                <a:latin typeface="Courier New" panose="02070309020205020404" pitchFamily="49" charset="0"/>
              </a:rPr>
              <a:t>c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lass name&gt;:</a:t>
            </a:r>
          </a:p>
          <a:p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	</a:t>
            </a:r>
            <a:r>
              <a:rPr lang="en-GB" sz="1800" dirty="0">
                <a:latin typeface="Courier New"/>
                <a:ea typeface="Courier New"/>
                <a:cs typeface="Courier New"/>
                <a:sym typeface="Courier New"/>
              </a:rPr>
              <a:t>&lt;fields&gt;</a:t>
            </a:r>
            <a:br>
              <a:rPr lang="en-GB" sz="18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800" dirty="0"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-GB" sz="1800" dirty="0" err="1">
                <a:latin typeface="Courier New"/>
                <a:ea typeface="Courier New"/>
                <a:cs typeface="Courier New"/>
                <a:sym typeface="Courier New"/>
              </a:rPr>
              <a:t>init</a:t>
            </a:r>
            <a:r>
              <a:rPr lang="en-GB" sz="1800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-GB" sz="18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800" dirty="0">
                <a:latin typeface="Courier New"/>
                <a:ea typeface="Courier New"/>
                <a:cs typeface="Courier New"/>
                <a:sym typeface="Courier New"/>
              </a:rPr>
              <a:t>	&lt;methods&gt;</a:t>
            </a:r>
          </a:p>
          <a:p>
            <a:r>
              <a:rPr lang="en-GB" sz="1800" dirty="0">
                <a:latin typeface="Courier New"/>
                <a:ea typeface="Courier New"/>
                <a:cs typeface="Courier New"/>
                <a:sym typeface="Courier New"/>
              </a:rPr>
              <a:t>	&lt;getters/setters&gt;</a:t>
            </a:r>
            <a:br>
              <a:rPr lang="en-GB" sz="1800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CE65F-696D-22FA-2CCA-EF0F702E9CE3}"/>
              </a:ext>
            </a:extLst>
          </p:cNvPr>
          <p:cNvSpPr txBox="1"/>
          <p:nvPr/>
        </p:nvSpPr>
        <p:spPr>
          <a:xfrm>
            <a:off x="880759" y="1553031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JAVA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F40E9-29DD-01D1-4CF9-33EBB6F460F3}"/>
              </a:ext>
            </a:extLst>
          </p:cNvPr>
          <p:cNvSpPr txBox="1"/>
          <p:nvPr/>
        </p:nvSpPr>
        <p:spPr>
          <a:xfrm>
            <a:off x="6046409" y="153244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PYTHON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This week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72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We break down a larger program into classes of objects.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This is </a:t>
            </a:r>
            <a:r>
              <a:rPr lang="en-GB" b="1">
                <a:solidFill>
                  <a:srgbClr val="38761D"/>
                </a:solidFill>
              </a:rPr>
              <a:t>object oriented programming</a:t>
            </a:r>
            <a:r>
              <a:rPr lang="en-GB"/>
              <a:t>.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  <p:sp>
        <p:nvSpPr>
          <p:cNvPr id="80" name="Shape 80"/>
          <p:cNvSpPr/>
          <p:nvPr/>
        </p:nvSpPr>
        <p:spPr>
          <a:xfrm>
            <a:off x="605275" y="27256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Customer[] customers</a:t>
            </a:r>
          </a:p>
        </p:txBody>
      </p:sp>
      <p:sp>
        <p:nvSpPr>
          <p:cNvPr id="81" name="Shape 81"/>
          <p:cNvSpPr/>
          <p:nvPr/>
        </p:nvSpPr>
        <p:spPr>
          <a:xfrm>
            <a:off x="605275" y="20979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Bank</a:t>
            </a:r>
          </a:p>
        </p:txBody>
      </p:sp>
      <p:sp>
        <p:nvSpPr>
          <p:cNvPr id="82" name="Shape 82"/>
          <p:cNvSpPr/>
          <p:nvPr/>
        </p:nvSpPr>
        <p:spPr>
          <a:xfrm>
            <a:off x="605275" y="35479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addCustomer(String name)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removeCustomer(String name)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83" name="Shape 83"/>
          <p:cNvSpPr/>
          <p:nvPr/>
        </p:nvSpPr>
        <p:spPr>
          <a:xfrm>
            <a:off x="3424675" y="27256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String		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Account[]	accounts</a:t>
            </a:r>
          </a:p>
        </p:txBody>
      </p:sp>
      <p:sp>
        <p:nvSpPr>
          <p:cNvPr id="84" name="Shape 84"/>
          <p:cNvSpPr/>
          <p:nvPr/>
        </p:nvSpPr>
        <p:spPr>
          <a:xfrm>
            <a:off x="3424675" y="20979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85" name="Shape 85"/>
          <p:cNvSpPr/>
          <p:nvPr/>
        </p:nvSpPr>
        <p:spPr>
          <a:xfrm>
            <a:off x="3424675" y="35479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86" name="Shape 86"/>
          <p:cNvSpPr/>
          <p:nvPr/>
        </p:nvSpPr>
        <p:spPr>
          <a:xfrm>
            <a:off x="6244075" y="27256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String	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String	type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87" name="Shape 87"/>
          <p:cNvSpPr/>
          <p:nvPr/>
        </p:nvSpPr>
        <p:spPr>
          <a:xfrm>
            <a:off x="6244075" y="20979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88" name="Shape 88"/>
          <p:cNvSpPr/>
          <p:nvPr/>
        </p:nvSpPr>
        <p:spPr>
          <a:xfrm>
            <a:off x="6244075" y="35479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deposit(double amount)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withdraw(double amount)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cxnSp>
        <p:nvCxnSpPr>
          <p:cNvPr id="89" name="Shape 89"/>
          <p:cNvCxnSpPr>
            <a:stCxn id="80" idx="3"/>
            <a:endCxn id="83" idx="1"/>
          </p:cNvCxnSpPr>
          <p:nvPr/>
        </p:nvCxnSpPr>
        <p:spPr>
          <a:xfrm>
            <a:off x="2767075" y="3141275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0" name="Shape 90"/>
          <p:cNvCxnSpPr>
            <a:stCxn id="83" idx="3"/>
            <a:endCxn id="86" idx="1"/>
          </p:cNvCxnSpPr>
          <p:nvPr/>
        </p:nvCxnSpPr>
        <p:spPr>
          <a:xfrm>
            <a:off x="5586475" y="3141275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1" name="Shape 91"/>
          <p:cNvSpPr txBox="1"/>
          <p:nvPr/>
        </p:nvSpPr>
        <p:spPr>
          <a:xfrm>
            <a:off x="3134575" y="2788650"/>
            <a:ext cx="2901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*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953975" y="2788650"/>
            <a:ext cx="2901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*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Import statements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import java.io.*;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java.text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.*;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java.util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.*;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javax.swing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.*;</a:t>
            </a:r>
          </a:p>
          <a:p>
            <a:pPr lvl="0">
              <a:spcBef>
                <a:spcPts val="0"/>
              </a:spcBef>
              <a:buNone/>
            </a:pPr>
            <a:r>
              <a:rPr lang="en-GB" sz="4200" dirty="0">
                <a:latin typeface="Economica" panose="020B0604020202020204" charset="0"/>
                <a:ea typeface="Courier New"/>
                <a:cs typeface="Courier New"/>
                <a:sym typeface="Courier New"/>
              </a:rPr>
              <a:t>Import statements - Python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import sys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import time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import random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import math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Class declaration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Java: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public class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ccount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31</a:t>
            </a:fld>
            <a:endParaRPr lang="en-GB"/>
          </a:p>
        </p:txBody>
      </p:sp>
      <p:sp>
        <p:nvSpPr>
          <p:cNvPr id="427" name="Shape 427"/>
          <p:cNvSpPr txBox="1"/>
          <p:nvPr/>
        </p:nvSpPr>
        <p:spPr>
          <a:xfrm>
            <a:off x="3728925" y="2217900"/>
            <a:ext cx="4743600" cy="509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Class names begin with an uppercase letter.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EECA30-9117-6CD5-9D86-20B046514B41}"/>
              </a:ext>
            </a:extLst>
          </p:cNvPr>
          <p:cNvSpPr txBox="1"/>
          <p:nvPr/>
        </p:nvSpPr>
        <p:spPr>
          <a:xfrm>
            <a:off x="366823" y="3221665"/>
            <a:ext cx="5050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Python:</a:t>
            </a:r>
          </a:p>
          <a:p>
            <a:endParaRPr lang="en-IN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class Account: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380811" y="86684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Fields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380811" y="1066262"/>
            <a:ext cx="8520600" cy="20538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600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String </a:t>
            </a:r>
            <a:r>
              <a:rPr lang="en-GB" sz="16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ame;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600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String </a:t>
            </a:r>
            <a:r>
              <a:rPr lang="en-GB" sz="16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ype;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600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double </a:t>
            </a:r>
            <a:r>
              <a:rPr lang="en-GB" sz="16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alance;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32</a:t>
            </a:fld>
            <a:endParaRPr lang="en-GB"/>
          </a:p>
        </p:txBody>
      </p:sp>
      <p:sp>
        <p:nvSpPr>
          <p:cNvPr id="435" name="Shape 435"/>
          <p:cNvSpPr/>
          <p:nvPr/>
        </p:nvSpPr>
        <p:spPr>
          <a:xfrm>
            <a:off x="3893341" y="1523479"/>
            <a:ext cx="108000" cy="831300"/>
          </a:xfrm>
          <a:prstGeom prst="rightBrace">
            <a:avLst>
              <a:gd name="adj1" fmla="val 190139"/>
              <a:gd name="adj2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 txBox="1"/>
          <p:nvPr/>
        </p:nvSpPr>
        <p:spPr>
          <a:xfrm>
            <a:off x="4001341" y="1449051"/>
            <a:ext cx="4029000" cy="682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dirty="0"/>
              <a:t>Fields begin with a lowercase letter.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/>
              <a:t>Fields are always private.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BB200-BCC5-1A35-0328-781E1A2A667D}"/>
              </a:ext>
            </a:extLst>
          </p:cNvPr>
          <p:cNvSpPr txBox="1"/>
          <p:nvPr/>
        </p:nvSpPr>
        <p:spPr>
          <a:xfrm>
            <a:off x="380811" y="3524788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6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ame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6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ype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6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alance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sz="16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AE61A-CE20-A146-CEDE-1FBE6DF133DE}"/>
              </a:ext>
            </a:extLst>
          </p:cNvPr>
          <p:cNvSpPr txBox="1"/>
          <p:nvPr/>
        </p:nvSpPr>
        <p:spPr>
          <a:xfrm>
            <a:off x="-81488" y="844099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JAVA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FADEF-6917-E836-EFF9-BF9901A0364F}"/>
              </a:ext>
            </a:extLst>
          </p:cNvPr>
          <p:cNvSpPr txBox="1"/>
          <p:nvPr/>
        </p:nvSpPr>
        <p:spPr>
          <a:xfrm>
            <a:off x="-44274" y="322242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Python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Constants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5190649" cy="16030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public static final double ADMIN_FEE = 10.0;</a:t>
            </a:r>
            <a:b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private String name;</a:t>
            </a:r>
            <a:br>
              <a:rPr lang="en-GB"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private String type;</a:t>
            </a:r>
            <a:br>
              <a:rPr lang="en-GB"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private double balance;</a:t>
            </a:r>
            <a:b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33</a:t>
            </a:fld>
            <a:endParaRPr lang="en-GB"/>
          </a:p>
        </p:txBody>
      </p:sp>
      <p:sp>
        <p:nvSpPr>
          <p:cNvPr id="444" name="Shape 444"/>
          <p:cNvSpPr txBox="1"/>
          <p:nvPr/>
        </p:nvSpPr>
        <p:spPr>
          <a:xfrm>
            <a:off x="311700" y="3077403"/>
            <a:ext cx="4029000" cy="1027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Constants are final fields.</a:t>
            </a:r>
            <a:br>
              <a:rPr lang="en-GB" dirty="0"/>
            </a:br>
            <a:r>
              <a:rPr lang="en-GB" dirty="0"/>
              <a:t>Constants are normally public.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Constants are normally static.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Constants are ALL UPPERCASE.</a:t>
            </a:r>
          </a:p>
        </p:txBody>
      </p:sp>
      <p:sp>
        <p:nvSpPr>
          <p:cNvPr id="2" name="Shape 442">
            <a:extLst>
              <a:ext uri="{FF2B5EF4-FFF2-40B4-BE49-F238E27FC236}">
                <a16:creationId xmlns:a16="http://schemas.microsoft.com/office/drawing/2014/main" id="{E3F1D0EE-D2EF-CF08-8399-7D4C1F8AA570}"/>
              </a:ext>
            </a:extLst>
          </p:cNvPr>
          <p:cNvSpPr txBox="1">
            <a:spLocks/>
          </p:cNvSpPr>
          <p:nvPr/>
        </p:nvSpPr>
        <p:spPr>
          <a:xfrm>
            <a:off x="5822911" y="1225224"/>
            <a:ext cx="5190649" cy="1603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ADMIN_FEE = 10.0</a:t>
            </a:r>
            <a:b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name</a:t>
            </a:r>
            <a:br>
              <a:rPr lang="en-GB"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private String type</a:t>
            </a:r>
            <a:br>
              <a:rPr lang="en-GB"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balance</a:t>
            </a:r>
            <a:b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200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sz="12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F527C9-3BEF-43FE-B8DD-56ECF97EE008}"/>
              </a:ext>
            </a:extLst>
          </p:cNvPr>
          <p:cNvSpPr txBox="1"/>
          <p:nvPr/>
        </p:nvSpPr>
        <p:spPr>
          <a:xfrm>
            <a:off x="322438" y="4258340"/>
            <a:ext cx="8520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Note:</a:t>
            </a:r>
          </a:p>
          <a:p>
            <a:r>
              <a:rPr lang="en-IN" dirty="0"/>
              <a:t>	</a:t>
            </a:r>
            <a:r>
              <a:rPr lang="en-US" dirty="0">
                <a:solidFill>
                  <a:srgbClr val="FF0000"/>
                </a:solidFill>
              </a:rPr>
              <a:t> In </a:t>
            </a:r>
            <a:r>
              <a:rPr lang="en-US" dirty="0" err="1">
                <a:solidFill>
                  <a:srgbClr val="FF0000"/>
                </a:solidFill>
              </a:rPr>
              <a:t>practise</a:t>
            </a:r>
            <a:r>
              <a:rPr lang="en-US" dirty="0">
                <a:solidFill>
                  <a:srgbClr val="FF0000"/>
                </a:solidFill>
              </a:rPr>
              <a:t>, Python doesn't use constants. Although it is standard to name them in all capital letters to distinguish them from variables, doing so does not actually restrict reassignment.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25D64-7B0A-D6CE-115E-1FE5F1A4D22A}"/>
              </a:ext>
            </a:extLst>
          </p:cNvPr>
          <p:cNvSpPr txBox="1"/>
          <p:nvPr/>
        </p:nvSpPr>
        <p:spPr>
          <a:xfrm>
            <a:off x="1130624" y="267437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JAVA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A7925-9C26-C4BF-57F2-A4C263F68B5A}"/>
              </a:ext>
            </a:extLst>
          </p:cNvPr>
          <p:cNvSpPr txBox="1"/>
          <p:nvPr/>
        </p:nvSpPr>
        <p:spPr>
          <a:xfrm>
            <a:off x="6360018" y="267437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PYTHON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Constructors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Java - Goal</a:t>
            </a:r>
            <a:r>
              <a:rPr lang="en-GB" dirty="0"/>
              <a:t>: Initialise a new object.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public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name = ...;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type = ...;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balance = ...;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34</a:t>
            </a:fld>
            <a:endParaRPr lang="en-GB"/>
          </a:p>
        </p:txBody>
      </p:sp>
      <p:sp>
        <p:nvSpPr>
          <p:cNvPr id="452" name="Shape 452"/>
          <p:cNvSpPr txBox="1"/>
          <p:nvPr/>
        </p:nvSpPr>
        <p:spPr>
          <a:xfrm>
            <a:off x="4258550" y="2675100"/>
            <a:ext cx="4337700" cy="1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Constructors are named after the class.</a:t>
            </a:r>
            <a:br>
              <a:rPr lang="en-GB" sz="1800"/>
            </a:br>
            <a:r>
              <a:rPr lang="en-GB" sz="1800"/>
              <a:t>Constructors have no return type.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Constructors initialise the fields of a newly created object.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311700" y="294660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Constructors - Python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457542" cy="16880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Default Constructor</a:t>
            </a:r>
            <a:endParaRPr lang="en-GB" dirty="0"/>
          </a:p>
          <a:p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 __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__(self): </a:t>
            </a:r>
          </a:p>
          <a:p>
            <a:pPr lvl="0" rtl="0">
              <a:spcBef>
                <a:spcPts val="0"/>
              </a:spcBef>
              <a:buNone/>
            </a:pP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5AD54-0344-8FDC-CDD9-73D773527135}"/>
              </a:ext>
            </a:extLst>
          </p:cNvPr>
          <p:cNvSpPr txBox="1"/>
          <p:nvPr/>
        </p:nvSpPr>
        <p:spPr>
          <a:xfrm>
            <a:off x="4311503" y="13134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Parameterized Constructor</a:t>
            </a:r>
            <a:endParaRPr lang="en-IN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CDE10-E0FF-C26F-7C75-B8A05B4B05B4}"/>
              </a:ext>
            </a:extLst>
          </p:cNvPr>
          <p:cNvSpPr txBox="1"/>
          <p:nvPr/>
        </p:nvSpPr>
        <p:spPr>
          <a:xfrm>
            <a:off x="4311503" y="1833086"/>
            <a:ext cx="47096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 __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__(self,var1,varN): </a:t>
            </a:r>
          </a:p>
        </p:txBody>
      </p:sp>
    </p:spTree>
    <p:extLst>
      <p:ext uri="{BB962C8B-B14F-4D97-AF65-F5344CB8AC3E}">
        <p14:creationId xmlns:p14="http://schemas.microsoft.com/office/powerpoint/2010/main" val="3018371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Constructors approach #1: initialise from literals</a:t>
            </a:r>
          </a:p>
        </p:txBody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b="1" dirty="0"/>
              <a:t>Java - Goal</a:t>
            </a:r>
            <a:r>
              <a:rPr lang="en-GB" dirty="0"/>
              <a:t>: Initialise a new object with literal values.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public 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name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“Default name”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type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“Savings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balance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0.0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36</a:t>
            </a:fld>
            <a:endParaRPr lang="en-GB"/>
          </a:p>
        </p:txBody>
      </p:sp>
      <p:sp>
        <p:nvSpPr>
          <p:cNvPr id="460" name="Shape 460"/>
          <p:cNvSpPr txBox="1"/>
          <p:nvPr/>
        </p:nvSpPr>
        <p:spPr>
          <a:xfrm>
            <a:off x="5469100" y="2903700"/>
            <a:ext cx="3127200" cy="1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Initialise with default values.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Constructors approach #1: initialise from literals</a:t>
            </a:r>
          </a:p>
        </p:txBody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b="1" dirty="0"/>
              <a:t>Python:</a:t>
            </a:r>
            <a:endParaRPr lang="en-GB" dirty="0"/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def __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__(self):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name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“Default name”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type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“Savings”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balance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0.0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37</a:t>
            </a:fld>
            <a:endParaRPr lang="en-GB"/>
          </a:p>
        </p:txBody>
      </p:sp>
      <p:sp>
        <p:nvSpPr>
          <p:cNvPr id="460" name="Shape 460"/>
          <p:cNvSpPr txBox="1"/>
          <p:nvPr/>
        </p:nvSpPr>
        <p:spPr>
          <a:xfrm>
            <a:off x="5469100" y="2903700"/>
            <a:ext cx="3127200" cy="1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Initialise with default values.</a:t>
            </a:r>
          </a:p>
        </p:txBody>
      </p:sp>
    </p:spTree>
    <p:extLst>
      <p:ext uri="{BB962C8B-B14F-4D97-AF65-F5344CB8AC3E}">
        <p14:creationId xmlns:p14="http://schemas.microsoft.com/office/powerpoint/2010/main" val="4072321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Constructors approach #2: initialise from user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b="1" dirty="0"/>
              <a:t>Java - Goal</a:t>
            </a:r>
            <a:r>
              <a:rPr lang="en-GB" dirty="0"/>
              <a:t>: Initialise a new object with values read from the user.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public 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name = </a:t>
            </a: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readName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type = </a:t>
            </a: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readType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balance = </a:t>
            </a: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readBalance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38</a:t>
            </a:fld>
            <a:endParaRPr lang="en-GB"/>
          </a:p>
        </p:txBody>
      </p:sp>
      <p:sp>
        <p:nvSpPr>
          <p:cNvPr id="468" name="Shape 468"/>
          <p:cNvSpPr txBox="1"/>
          <p:nvPr/>
        </p:nvSpPr>
        <p:spPr>
          <a:xfrm>
            <a:off x="5469100" y="2903700"/>
            <a:ext cx="3127200" cy="1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Use the read pattern.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Constructors approach #2: initialise from user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b="1" dirty="0"/>
              <a:t>Python</a:t>
            </a:r>
            <a:endParaRPr lang="en-GB" dirty="0"/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def __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__(self): 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name = </a:t>
            </a: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readName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type = </a:t>
            </a: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readType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balance = </a:t>
            </a: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readBalance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7" name="Shape 4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39</a:t>
            </a:fld>
            <a:endParaRPr lang="en-GB"/>
          </a:p>
        </p:txBody>
      </p:sp>
      <p:sp>
        <p:nvSpPr>
          <p:cNvPr id="468" name="Shape 468"/>
          <p:cNvSpPr txBox="1"/>
          <p:nvPr/>
        </p:nvSpPr>
        <p:spPr>
          <a:xfrm>
            <a:off x="5469100" y="2903700"/>
            <a:ext cx="3127200" cy="1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Use the read pattern.</a:t>
            </a:r>
          </a:p>
        </p:txBody>
      </p:sp>
    </p:spTree>
    <p:extLst>
      <p:ext uri="{BB962C8B-B14F-4D97-AF65-F5344CB8AC3E}">
        <p14:creationId xmlns:p14="http://schemas.microsoft.com/office/powerpoint/2010/main" val="337296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Procedural Bank Program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  <p:sp>
        <p:nvSpPr>
          <p:cNvPr id="99" name="Shape 99"/>
          <p:cNvSpPr txBox="1"/>
          <p:nvPr/>
        </p:nvSpPr>
        <p:spPr>
          <a:xfrm>
            <a:off x="2011775" y="1368725"/>
            <a:ext cx="1661700" cy="5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void deposit()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011775" y="1902125"/>
            <a:ext cx="1661700" cy="5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void withdraw()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831175" y="1825925"/>
            <a:ext cx="3078600" cy="12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Account data structure {</a:t>
            </a:r>
            <a:br>
              <a:rPr lang="en-GB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	double accountBalance;</a:t>
            </a:r>
            <a:br>
              <a:rPr lang="en-GB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	String accountName;</a:t>
            </a:r>
            <a:br>
              <a:rPr lang="en-GB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	String accountType;</a:t>
            </a:r>
            <a:br>
              <a:rPr lang="en-GB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}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831175" y="1368725"/>
            <a:ext cx="1944600" cy="5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Account[] accounts;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2011775" y="2435525"/>
            <a:ext cx="2257200" cy="5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void showAllAccounts()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011775" y="3578525"/>
            <a:ext cx="2257200" cy="5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void chooseAccount()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011775" y="4111925"/>
            <a:ext cx="2257200" cy="5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void chooseAction()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011775" y="2968925"/>
            <a:ext cx="2257200" cy="5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void showAccount()</a:t>
            </a:r>
          </a:p>
        </p:txBody>
      </p:sp>
      <p:cxnSp>
        <p:nvCxnSpPr>
          <p:cNvPr id="107" name="Shape 107"/>
          <p:cNvCxnSpPr/>
          <p:nvPr/>
        </p:nvCxnSpPr>
        <p:spPr>
          <a:xfrm>
            <a:off x="3433975" y="1616525"/>
            <a:ext cx="1853700" cy="624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" name="Shape 108"/>
          <p:cNvCxnSpPr/>
          <p:nvPr/>
        </p:nvCxnSpPr>
        <p:spPr>
          <a:xfrm>
            <a:off x="3491600" y="2135200"/>
            <a:ext cx="1796100" cy="105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" name="Shape 109"/>
          <p:cNvCxnSpPr/>
          <p:nvPr/>
        </p:nvCxnSpPr>
        <p:spPr>
          <a:xfrm rot="10800000" flipH="1">
            <a:off x="3731725" y="2240750"/>
            <a:ext cx="1556100" cy="922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" name="Shape 110"/>
          <p:cNvCxnSpPr/>
          <p:nvPr/>
        </p:nvCxnSpPr>
        <p:spPr>
          <a:xfrm rot="10800000" flipH="1">
            <a:off x="3731725" y="2471450"/>
            <a:ext cx="1584900" cy="691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" name="Shape 111"/>
          <p:cNvCxnSpPr/>
          <p:nvPr/>
        </p:nvCxnSpPr>
        <p:spPr>
          <a:xfrm rot="10800000" flipH="1">
            <a:off x="3731725" y="2692250"/>
            <a:ext cx="1623300" cy="4707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" name="Shape 112"/>
          <p:cNvCxnSpPr/>
          <p:nvPr/>
        </p:nvCxnSpPr>
        <p:spPr>
          <a:xfrm rot="10800000" flipH="1">
            <a:off x="4100564" y="1626109"/>
            <a:ext cx="793500" cy="1028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" name="Shape 113"/>
          <p:cNvCxnSpPr/>
          <p:nvPr/>
        </p:nvCxnSpPr>
        <p:spPr>
          <a:xfrm rot="10800000" flipH="1">
            <a:off x="3895000" y="1626050"/>
            <a:ext cx="999000" cy="2122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" name="Shape 114"/>
          <p:cNvSpPr/>
          <p:nvPr/>
        </p:nvSpPr>
        <p:spPr>
          <a:xfrm>
            <a:off x="1195799" y="1626125"/>
            <a:ext cx="874250" cy="2699025"/>
          </a:xfrm>
          <a:custGeom>
            <a:avLst/>
            <a:gdLst/>
            <a:ahLst/>
            <a:cxnLst/>
            <a:rect l="0" t="0" r="0" b="0"/>
            <a:pathLst>
              <a:path w="34970" h="107961" extrusionOk="0">
                <a:moveTo>
                  <a:pt x="34970" y="107961"/>
                </a:moveTo>
                <a:cubicBezTo>
                  <a:pt x="29143" y="97587"/>
                  <a:pt x="136" y="63713"/>
                  <a:pt x="8" y="45720"/>
                </a:cubicBezTo>
                <a:cubicBezTo>
                  <a:pt x="-120" y="27726"/>
                  <a:pt x="28502" y="7620"/>
                  <a:pt x="34201" y="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15" name="Shape 115"/>
          <p:cNvSpPr/>
          <p:nvPr/>
        </p:nvSpPr>
        <p:spPr>
          <a:xfrm>
            <a:off x="1195800" y="2135200"/>
            <a:ext cx="874250" cy="2189988"/>
          </a:xfrm>
          <a:custGeom>
            <a:avLst/>
            <a:gdLst/>
            <a:ahLst/>
            <a:cxnLst/>
            <a:rect l="0" t="0" r="0" b="0"/>
            <a:pathLst>
              <a:path w="34970" h="107961" extrusionOk="0">
                <a:moveTo>
                  <a:pt x="34970" y="107961"/>
                </a:moveTo>
                <a:cubicBezTo>
                  <a:pt x="29143" y="97587"/>
                  <a:pt x="136" y="63713"/>
                  <a:pt x="8" y="45720"/>
                </a:cubicBezTo>
                <a:cubicBezTo>
                  <a:pt x="-120" y="27726"/>
                  <a:pt x="28502" y="7620"/>
                  <a:pt x="34201" y="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16" name="Shape 116"/>
          <p:cNvSpPr/>
          <p:nvPr/>
        </p:nvSpPr>
        <p:spPr>
          <a:xfrm>
            <a:off x="1195800" y="3230174"/>
            <a:ext cx="874250" cy="1094994"/>
          </a:xfrm>
          <a:custGeom>
            <a:avLst/>
            <a:gdLst/>
            <a:ahLst/>
            <a:cxnLst/>
            <a:rect l="0" t="0" r="0" b="0"/>
            <a:pathLst>
              <a:path w="34970" h="107961" extrusionOk="0">
                <a:moveTo>
                  <a:pt x="34970" y="107961"/>
                </a:moveTo>
                <a:cubicBezTo>
                  <a:pt x="29143" y="97587"/>
                  <a:pt x="136" y="63713"/>
                  <a:pt x="8" y="45720"/>
                </a:cubicBezTo>
                <a:cubicBezTo>
                  <a:pt x="-120" y="27726"/>
                  <a:pt x="28502" y="7620"/>
                  <a:pt x="34201" y="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sp>
      <p:cxnSp>
        <p:nvCxnSpPr>
          <p:cNvPr id="117" name="Shape 117"/>
          <p:cNvCxnSpPr/>
          <p:nvPr/>
        </p:nvCxnSpPr>
        <p:spPr>
          <a:xfrm>
            <a:off x="3020375" y="2807559"/>
            <a:ext cx="0" cy="276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8" name="Shape 118"/>
          <p:cNvCxnSpPr/>
          <p:nvPr/>
        </p:nvCxnSpPr>
        <p:spPr>
          <a:xfrm>
            <a:off x="3020375" y="3950559"/>
            <a:ext cx="0" cy="276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Constructors approach #3: initialise from params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3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b="1" dirty="0"/>
              <a:t>Java - Goal</a:t>
            </a:r>
            <a:r>
              <a:rPr lang="en-GB" dirty="0"/>
              <a:t>: Initialise a new object from parameters.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public 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(String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, String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, double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this.name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this.type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this.balance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40</a:t>
            </a:fld>
            <a:endParaRPr lang="en-GB"/>
          </a:p>
        </p:txBody>
      </p:sp>
      <p:sp>
        <p:nvSpPr>
          <p:cNvPr id="476" name="Shape 476"/>
          <p:cNvSpPr txBox="1"/>
          <p:nvPr/>
        </p:nvSpPr>
        <p:spPr>
          <a:xfrm>
            <a:off x="4921800" y="4179318"/>
            <a:ext cx="4222200" cy="1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600" dirty="0"/>
              <a:t>Parameters are named after fields.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/>
              <a:t>Use </a:t>
            </a:r>
            <a:r>
              <a:rPr lang="en-GB" sz="1600" dirty="0">
                <a:solidFill>
                  <a:srgbClr val="FF0000"/>
                </a:solidFill>
              </a:rPr>
              <a:t>this.&lt;name&gt;</a:t>
            </a:r>
            <a:r>
              <a:rPr lang="en-GB" sz="1600" dirty="0"/>
              <a:t> to refer to a field.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/>
              <a:t>Use </a:t>
            </a:r>
            <a:r>
              <a:rPr lang="en-GB" sz="1600" dirty="0">
                <a:solidFill>
                  <a:srgbClr val="FF0000"/>
                </a:solidFill>
              </a:rPr>
              <a:t>&lt;name&gt;</a:t>
            </a:r>
            <a:r>
              <a:rPr lang="en-GB" sz="1600" dirty="0"/>
              <a:t> to refer to a parameter.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Constructors approach #3: initialise from params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300" cy="23831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b="1" dirty="0"/>
              <a:t>Python</a:t>
            </a:r>
            <a:endParaRPr lang="en-GB" dirty="0"/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def __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self,name,type,balance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self.name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self.type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self.balance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41</a:t>
            </a:fld>
            <a:endParaRPr lang="en-GB"/>
          </a:p>
        </p:txBody>
      </p:sp>
      <p:sp>
        <p:nvSpPr>
          <p:cNvPr id="476" name="Shape 476"/>
          <p:cNvSpPr txBox="1"/>
          <p:nvPr/>
        </p:nvSpPr>
        <p:spPr>
          <a:xfrm>
            <a:off x="4798800" y="3849709"/>
            <a:ext cx="4222200" cy="1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600" dirty="0"/>
              <a:t>Parameters are named after fields.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/>
              <a:t>Use </a:t>
            </a:r>
            <a:r>
              <a:rPr lang="en-GB" sz="1600" dirty="0">
                <a:solidFill>
                  <a:srgbClr val="FF0000"/>
                </a:solidFill>
              </a:rPr>
              <a:t>self.&lt;name&gt;</a:t>
            </a:r>
            <a:r>
              <a:rPr lang="en-GB" sz="1600" dirty="0"/>
              <a:t> to refer to a field.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/>
              <a:t>Use </a:t>
            </a:r>
            <a:r>
              <a:rPr lang="en-GB" sz="1600" dirty="0">
                <a:solidFill>
                  <a:srgbClr val="FF0000"/>
                </a:solidFill>
              </a:rPr>
              <a:t>&lt;name&gt;</a:t>
            </a:r>
            <a:r>
              <a:rPr lang="en-GB" sz="1600" dirty="0"/>
              <a:t> to refer to a parameter.</a:t>
            </a:r>
          </a:p>
        </p:txBody>
      </p:sp>
    </p:spTree>
    <p:extLst>
      <p:ext uri="{BB962C8B-B14F-4D97-AF65-F5344CB8AC3E}">
        <p14:creationId xmlns:p14="http://schemas.microsoft.com/office/powerpoint/2010/main" val="3027148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The “this” keyword - Java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dirty="0"/>
              <a:t> is a reference to the current object.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this.&lt;member&gt;</a:t>
            </a:r>
            <a:r>
              <a:rPr lang="en-GB" dirty="0"/>
              <a:t> accesses a member of the current object.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&lt;member&gt;</a:t>
            </a:r>
            <a:r>
              <a:rPr lang="en-GB" dirty="0"/>
              <a:t> also accesses a member of the current </a:t>
            </a:r>
            <a:r>
              <a:rPr lang="en-GB" dirty="0" err="1"/>
              <a:t>object.unless</a:t>
            </a:r>
            <a:r>
              <a:rPr lang="en-GB" dirty="0"/>
              <a:t> there is a local variable or parameter with the same name. Then you must use 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this.&lt;member&gt;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e.g.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janesAccount.deposit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(10.0);</a:t>
            </a:r>
            <a:r>
              <a:rPr lang="en-GB" dirty="0"/>
              <a:t> // call deposit on another object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this.deposit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(10.0);</a:t>
            </a:r>
            <a:r>
              <a:rPr lang="en-GB" dirty="0"/>
              <a:t> // deposit on myself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deposit(10.0);</a:t>
            </a:r>
            <a:r>
              <a:rPr lang="en-GB" dirty="0"/>
              <a:t> // call deposit on myself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42</a:t>
            </a:fld>
            <a:endParaRPr 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The “self” keyword - Python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self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 represents the instance of the class.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By using the </a:t>
            </a:r>
            <a:r>
              <a:rPr lang="en-US" sz="1600" dirty="0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  <a:sym typeface="Courier New"/>
              </a:rPr>
              <a:t>“self” 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we can access the attributes and methods of the class in python. It binds the attributes with the given arguments.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1600" dirty="0"/>
              <a:t> is always pointing to Current Object.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1600" dirty="0"/>
              <a:t> is the first argument to be passed in Constructor and Instance method self must be provided as a First parameter to the Instance method and constructor. </a:t>
            </a:r>
            <a:r>
              <a:rPr lang="en-US" sz="1600" b="0" i="0" dirty="0">
                <a:solidFill>
                  <a:srgbClr val="27323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don’t provide it, it will cause an error.</a:t>
            </a:r>
            <a:endParaRPr lang="en-US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1600" dirty="0"/>
              <a:t> is a convention and not a Python </a:t>
            </a:r>
            <a:r>
              <a:rPr lang="en-US" sz="1600" i="1" dirty="0"/>
              <a:t>keyword</a:t>
            </a:r>
            <a:r>
              <a:rPr lang="en-US" sz="1600" dirty="0"/>
              <a:t> 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1600" dirty="0"/>
              <a:t> is parameter in Instance Method and user can use another parameter name in place of it. But it is advisable to use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1600" dirty="0"/>
              <a:t> because it increases the readability of code, and it is also a good programming practice.</a:t>
            </a:r>
            <a:endParaRPr lang="en-GB" sz="1600" dirty="0"/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1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The “self” keyword (Contd..)- Python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e.g.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this_is_class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in_place_of_self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"we have used another 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"parameter name in place of self"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this_is_class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0082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#if nothing is used instead of self, it will throw an error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0082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car():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method or constructor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model, color):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.model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.color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44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C8CFE4-189F-ABDC-05D5-301DC8525414}"/>
              </a:ext>
            </a:extLst>
          </p:cNvPr>
          <p:cNvCxnSpPr/>
          <p:nvPr/>
        </p:nvCxnSpPr>
        <p:spPr>
          <a:xfrm>
            <a:off x="4657060" y="1302488"/>
            <a:ext cx="0" cy="35406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17CB09-6192-C345-3C20-D4A0705C5CCC}"/>
              </a:ext>
            </a:extLst>
          </p:cNvPr>
          <p:cNvSpPr txBox="1"/>
          <p:nvPr/>
        </p:nvSpPr>
        <p:spPr>
          <a:xfrm>
            <a:off x="4832498" y="1246490"/>
            <a:ext cx="3999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"Model is"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.model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"color is"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.color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both objects have different self which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contain their attributes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car(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a4"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ferrari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car(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ferrari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488"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"green"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audi.show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    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same output as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car.show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ferrari.show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 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same output as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car.show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ferrari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#note:we can also do like this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"Model for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is 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audi.model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ferrari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is 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ferrari.color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0C2D1AA-7BB6-3DBB-71FE-9C310CEFB862}"/>
              </a:ext>
            </a:extLst>
          </p:cNvPr>
          <p:cNvSpPr/>
          <p:nvPr/>
        </p:nvSpPr>
        <p:spPr>
          <a:xfrm rot="21419118">
            <a:off x="4183592" y="1082993"/>
            <a:ext cx="808055" cy="3852762"/>
          </a:xfrm>
          <a:custGeom>
            <a:avLst/>
            <a:gdLst>
              <a:gd name="connsiteX0" fmla="*/ 0 w 661010"/>
              <a:gd name="connsiteY0" fmla="*/ 3756510 h 4159951"/>
              <a:gd name="connsiteX1" fmla="*/ 223284 w 661010"/>
              <a:gd name="connsiteY1" fmla="*/ 3830937 h 4159951"/>
              <a:gd name="connsiteX2" fmla="*/ 473149 w 661010"/>
              <a:gd name="connsiteY2" fmla="*/ 168021 h 4159951"/>
              <a:gd name="connsiteX3" fmla="*/ 648586 w 661010"/>
              <a:gd name="connsiteY3" fmla="*/ 619905 h 4159951"/>
              <a:gd name="connsiteX4" fmla="*/ 648586 w 661010"/>
              <a:gd name="connsiteY4" fmla="*/ 646486 h 4159951"/>
              <a:gd name="connsiteX0" fmla="*/ 0 w 764295"/>
              <a:gd name="connsiteY0" fmla="*/ 3756510 h 4159951"/>
              <a:gd name="connsiteX1" fmla="*/ 223284 w 764295"/>
              <a:gd name="connsiteY1" fmla="*/ 3830937 h 4159951"/>
              <a:gd name="connsiteX2" fmla="*/ 473149 w 764295"/>
              <a:gd name="connsiteY2" fmla="*/ 168021 h 4159951"/>
              <a:gd name="connsiteX3" fmla="*/ 648586 w 764295"/>
              <a:gd name="connsiteY3" fmla="*/ 619905 h 4159951"/>
              <a:gd name="connsiteX4" fmla="*/ 764295 w 764295"/>
              <a:gd name="connsiteY4" fmla="*/ 895374 h 4159951"/>
              <a:gd name="connsiteX0" fmla="*/ 0 w 764295"/>
              <a:gd name="connsiteY0" fmla="*/ 3766351 h 4169792"/>
              <a:gd name="connsiteX1" fmla="*/ 223284 w 764295"/>
              <a:gd name="connsiteY1" fmla="*/ 3840778 h 4169792"/>
              <a:gd name="connsiteX2" fmla="*/ 473149 w 764295"/>
              <a:gd name="connsiteY2" fmla="*/ 177862 h 4169792"/>
              <a:gd name="connsiteX3" fmla="*/ 706848 w 764295"/>
              <a:gd name="connsiteY3" fmla="*/ 581364 h 4169792"/>
              <a:gd name="connsiteX4" fmla="*/ 764295 w 764295"/>
              <a:gd name="connsiteY4" fmla="*/ 905215 h 4169792"/>
              <a:gd name="connsiteX0" fmla="*/ 0 w 755747"/>
              <a:gd name="connsiteY0" fmla="*/ 3766351 h 4169792"/>
              <a:gd name="connsiteX1" fmla="*/ 223284 w 755747"/>
              <a:gd name="connsiteY1" fmla="*/ 3840778 h 4169792"/>
              <a:gd name="connsiteX2" fmla="*/ 473149 w 755747"/>
              <a:gd name="connsiteY2" fmla="*/ 177862 h 4169792"/>
              <a:gd name="connsiteX3" fmla="*/ 706848 w 755747"/>
              <a:gd name="connsiteY3" fmla="*/ 581364 h 4169792"/>
              <a:gd name="connsiteX4" fmla="*/ 755747 w 755747"/>
              <a:gd name="connsiteY4" fmla="*/ 760662 h 4169792"/>
              <a:gd name="connsiteX0" fmla="*/ 0 w 725243"/>
              <a:gd name="connsiteY0" fmla="*/ 3766351 h 4169792"/>
              <a:gd name="connsiteX1" fmla="*/ 223284 w 725243"/>
              <a:gd name="connsiteY1" fmla="*/ 3840778 h 4169792"/>
              <a:gd name="connsiteX2" fmla="*/ 473149 w 725243"/>
              <a:gd name="connsiteY2" fmla="*/ 177862 h 4169792"/>
              <a:gd name="connsiteX3" fmla="*/ 706848 w 725243"/>
              <a:gd name="connsiteY3" fmla="*/ 581364 h 4169792"/>
              <a:gd name="connsiteX4" fmla="*/ 723680 w 725243"/>
              <a:gd name="connsiteY4" fmla="*/ 683850 h 4169792"/>
              <a:gd name="connsiteX0" fmla="*/ 0 w 772853"/>
              <a:gd name="connsiteY0" fmla="*/ 3766351 h 4169792"/>
              <a:gd name="connsiteX1" fmla="*/ 223284 w 772853"/>
              <a:gd name="connsiteY1" fmla="*/ 3840778 h 4169792"/>
              <a:gd name="connsiteX2" fmla="*/ 473149 w 772853"/>
              <a:gd name="connsiteY2" fmla="*/ 177862 h 4169792"/>
              <a:gd name="connsiteX3" fmla="*/ 706848 w 772853"/>
              <a:gd name="connsiteY3" fmla="*/ 581364 h 4169792"/>
              <a:gd name="connsiteX4" fmla="*/ 772853 w 772853"/>
              <a:gd name="connsiteY4" fmla="*/ 721350 h 41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853" h="4169792">
                <a:moveTo>
                  <a:pt x="0" y="3766351"/>
                </a:moveTo>
                <a:cubicBezTo>
                  <a:pt x="72213" y="4102605"/>
                  <a:pt x="144426" y="4438860"/>
                  <a:pt x="223284" y="3840778"/>
                </a:cubicBezTo>
                <a:cubicBezTo>
                  <a:pt x="302142" y="3242696"/>
                  <a:pt x="392555" y="721098"/>
                  <a:pt x="473149" y="177862"/>
                </a:cubicBezTo>
                <a:cubicBezTo>
                  <a:pt x="553743" y="-365374"/>
                  <a:pt x="677609" y="501620"/>
                  <a:pt x="706848" y="581364"/>
                </a:cubicBezTo>
                <a:cubicBezTo>
                  <a:pt x="736087" y="661108"/>
                  <a:pt x="770195" y="710718"/>
                  <a:pt x="772853" y="721350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5513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Methods – Java 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3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public void </a:t>
            </a:r>
            <a:r>
              <a:rPr lang="en-GB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eposit(double amount) {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	balance += amount;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45</a:t>
            </a:fld>
            <a:endParaRPr lang="en-GB"/>
          </a:p>
        </p:txBody>
      </p:sp>
      <p:sp>
        <p:nvSpPr>
          <p:cNvPr id="491" name="Shape 491"/>
          <p:cNvSpPr txBox="1"/>
          <p:nvPr/>
        </p:nvSpPr>
        <p:spPr>
          <a:xfrm>
            <a:off x="6085200" y="1707750"/>
            <a:ext cx="2745300" cy="28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Methods begin with a lowercase letter.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Use </a:t>
            </a:r>
            <a:r>
              <a:rPr lang="en-GB" sz="1800" b="1"/>
              <a:t>instance</a:t>
            </a:r>
            <a:r>
              <a:rPr lang="en-GB" sz="1800"/>
              <a:t> methods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NOT </a:t>
            </a:r>
            <a:r>
              <a:rPr lang="en-GB" sz="1800" b="1"/>
              <a:t>static</a:t>
            </a:r>
            <a:r>
              <a:rPr lang="en-GB" sz="1800"/>
              <a:t> methods.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Each instance of class Account will have its own </a:t>
            </a:r>
            <a:r>
              <a:rPr lang="en-GB" sz="1800" b="1"/>
              <a:t>deposit</a:t>
            </a:r>
            <a:r>
              <a:rPr lang="en-GB" sz="1800"/>
              <a:t> method.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92" name="Shape 492"/>
          <p:cNvSpPr/>
          <p:nvPr/>
        </p:nvSpPr>
        <p:spPr>
          <a:xfrm>
            <a:off x="890225" y="2761375"/>
            <a:ext cx="2117700" cy="21177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1203275" y="3074425"/>
            <a:ext cx="1491600" cy="149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 txBox="1"/>
          <p:nvPr/>
        </p:nvSpPr>
        <p:spPr>
          <a:xfrm>
            <a:off x="1668975" y="3405901"/>
            <a:ext cx="872700" cy="7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Josh Yi</a:t>
            </a:r>
            <a:br>
              <a:rPr lang="en-GB"/>
            </a:br>
            <a:r>
              <a:rPr lang="en-GB">
                <a:solidFill>
                  <a:schemeClr val="dk1"/>
                </a:solidFill>
              </a:rPr>
              <a:t>Savings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$9,875</a:t>
            </a:r>
          </a:p>
        </p:txBody>
      </p:sp>
      <p:sp>
        <p:nvSpPr>
          <p:cNvPr id="495" name="Shape 495"/>
          <p:cNvSpPr/>
          <p:nvPr/>
        </p:nvSpPr>
        <p:spPr>
          <a:xfrm>
            <a:off x="1601825" y="3539258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1601825" y="3757050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1601825" y="3964032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 txBox="1"/>
          <p:nvPr/>
        </p:nvSpPr>
        <p:spPr>
          <a:xfrm>
            <a:off x="1509993" y="2727945"/>
            <a:ext cx="969299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deposit()</a:t>
            </a:r>
          </a:p>
        </p:txBody>
      </p:sp>
      <p:sp>
        <p:nvSpPr>
          <p:cNvPr id="499" name="Shape 499"/>
          <p:cNvSpPr/>
          <p:nvPr/>
        </p:nvSpPr>
        <p:spPr>
          <a:xfrm>
            <a:off x="3481025" y="2761375"/>
            <a:ext cx="2117700" cy="21177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3794075" y="3074425"/>
            <a:ext cx="1491600" cy="149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 txBox="1"/>
          <p:nvPr/>
        </p:nvSpPr>
        <p:spPr>
          <a:xfrm>
            <a:off x="4259775" y="3405900"/>
            <a:ext cx="913500" cy="7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Sue Hart</a:t>
            </a:r>
            <a:br>
              <a:rPr lang="en-GB"/>
            </a:br>
            <a:r>
              <a:rPr lang="en-GB">
                <a:solidFill>
                  <a:schemeClr val="dk1"/>
                </a:solidFill>
              </a:rPr>
              <a:t>Savings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$25,101</a:t>
            </a:r>
          </a:p>
        </p:txBody>
      </p:sp>
      <p:sp>
        <p:nvSpPr>
          <p:cNvPr id="502" name="Shape 502"/>
          <p:cNvSpPr/>
          <p:nvPr/>
        </p:nvSpPr>
        <p:spPr>
          <a:xfrm>
            <a:off x="4192625" y="3539258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4192625" y="3757050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4192625" y="3964032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 txBox="1"/>
          <p:nvPr/>
        </p:nvSpPr>
        <p:spPr>
          <a:xfrm>
            <a:off x="4100783" y="2727882"/>
            <a:ext cx="9693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deposit()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Methods - Python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3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def 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eposit(amount):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balance =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balance+amount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0" name="Shape 4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46</a:t>
            </a:fld>
            <a:endParaRPr lang="en-GB"/>
          </a:p>
        </p:txBody>
      </p:sp>
      <p:sp>
        <p:nvSpPr>
          <p:cNvPr id="491" name="Shape 491"/>
          <p:cNvSpPr txBox="1"/>
          <p:nvPr/>
        </p:nvSpPr>
        <p:spPr>
          <a:xfrm>
            <a:off x="6085200" y="1707750"/>
            <a:ext cx="2745300" cy="28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dirty="0"/>
              <a:t>Methods begin with a lowercase letter.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-GB" sz="1800" dirty="0"/>
              <a:t>Use </a:t>
            </a:r>
            <a:r>
              <a:rPr lang="en-GB" sz="1800" b="1" dirty="0"/>
              <a:t>instance</a:t>
            </a:r>
            <a:r>
              <a:rPr lang="en-GB" sz="1800" dirty="0"/>
              <a:t> methods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/>
              <a:t>NOT </a:t>
            </a:r>
            <a:r>
              <a:rPr lang="en-GB" sz="1800" b="1" dirty="0"/>
              <a:t>static</a:t>
            </a:r>
            <a:r>
              <a:rPr lang="en-GB" sz="1800" dirty="0"/>
              <a:t> methods.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-GB" sz="1800" dirty="0"/>
              <a:t>Each instance of class Account will have its own </a:t>
            </a:r>
            <a:r>
              <a:rPr lang="en-GB" sz="1800" b="1" dirty="0"/>
              <a:t>deposit</a:t>
            </a:r>
            <a:r>
              <a:rPr lang="en-GB" sz="1800" dirty="0"/>
              <a:t> method.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92" name="Shape 492"/>
          <p:cNvSpPr/>
          <p:nvPr/>
        </p:nvSpPr>
        <p:spPr>
          <a:xfrm>
            <a:off x="890225" y="2761375"/>
            <a:ext cx="2117700" cy="21177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1203275" y="3074425"/>
            <a:ext cx="1491600" cy="149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 txBox="1"/>
          <p:nvPr/>
        </p:nvSpPr>
        <p:spPr>
          <a:xfrm>
            <a:off x="1668975" y="3405901"/>
            <a:ext cx="872700" cy="7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Josh Yi</a:t>
            </a:r>
            <a:br>
              <a:rPr lang="en-GB"/>
            </a:br>
            <a:r>
              <a:rPr lang="en-GB">
                <a:solidFill>
                  <a:schemeClr val="dk1"/>
                </a:solidFill>
              </a:rPr>
              <a:t>Savings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$9,875</a:t>
            </a:r>
          </a:p>
        </p:txBody>
      </p:sp>
      <p:sp>
        <p:nvSpPr>
          <p:cNvPr id="495" name="Shape 495"/>
          <p:cNvSpPr/>
          <p:nvPr/>
        </p:nvSpPr>
        <p:spPr>
          <a:xfrm>
            <a:off x="1601825" y="3539258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1601825" y="3757050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1601825" y="3964032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 txBox="1"/>
          <p:nvPr/>
        </p:nvSpPr>
        <p:spPr>
          <a:xfrm>
            <a:off x="1509993" y="2727945"/>
            <a:ext cx="969299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deposit()</a:t>
            </a:r>
          </a:p>
        </p:txBody>
      </p:sp>
      <p:sp>
        <p:nvSpPr>
          <p:cNvPr id="499" name="Shape 499"/>
          <p:cNvSpPr/>
          <p:nvPr/>
        </p:nvSpPr>
        <p:spPr>
          <a:xfrm>
            <a:off x="3481025" y="2761375"/>
            <a:ext cx="2117700" cy="21177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3794075" y="3074425"/>
            <a:ext cx="1491600" cy="149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 txBox="1"/>
          <p:nvPr/>
        </p:nvSpPr>
        <p:spPr>
          <a:xfrm>
            <a:off x="4259775" y="3405900"/>
            <a:ext cx="913500" cy="7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Sue Hart</a:t>
            </a:r>
            <a:br>
              <a:rPr lang="en-GB"/>
            </a:br>
            <a:r>
              <a:rPr lang="en-GB">
                <a:solidFill>
                  <a:schemeClr val="dk1"/>
                </a:solidFill>
              </a:rPr>
              <a:t>Savings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$25,101</a:t>
            </a:r>
          </a:p>
        </p:txBody>
      </p:sp>
      <p:sp>
        <p:nvSpPr>
          <p:cNvPr id="502" name="Shape 502"/>
          <p:cNvSpPr/>
          <p:nvPr/>
        </p:nvSpPr>
        <p:spPr>
          <a:xfrm>
            <a:off x="4192625" y="3539258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4192625" y="3757050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4192625" y="3964032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 txBox="1"/>
          <p:nvPr/>
        </p:nvSpPr>
        <p:spPr>
          <a:xfrm>
            <a:off x="4100783" y="2727882"/>
            <a:ext cx="9693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deposit()</a:t>
            </a:r>
          </a:p>
        </p:txBody>
      </p:sp>
    </p:spTree>
    <p:extLst>
      <p:ext uri="{BB962C8B-B14F-4D97-AF65-F5344CB8AC3E}">
        <p14:creationId xmlns:p14="http://schemas.microsoft.com/office/powerpoint/2010/main" val="1351360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Design rule #4 (again): Hide by default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47</a:t>
            </a:fld>
            <a:endParaRPr lang="en-GB"/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3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Account()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name =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readName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type =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readType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balance =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readBalance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String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readName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System.out.print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(“Account name: “);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return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In.nextLine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4875175" y="1379700"/>
            <a:ext cx="4222200" cy="1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The readName() method is only used within class Account.</a:t>
            </a:r>
            <a:br>
              <a:rPr lang="en-GB" sz="1800"/>
            </a:br>
            <a:r>
              <a:rPr lang="en-GB" sz="1800"/>
              <a:t>No outside class needs it.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Make it </a:t>
            </a:r>
            <a:r>
              <a:rPr lang="en-GB" sz="1800" b="1"/>
              <a:t>private</a:t>
            </a:r>
            <a:r>
              <a:rPr lang="en-GB" sz="1800"/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Design rule #4 (again): Hide by default - Python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48</a:t>
            </a:fld>
            <a:endParaRPr lang="en-GB"/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300" cy="28895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def __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__():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name =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readName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type =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readType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balance =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readBalance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def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__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readName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return input(“Account name: ”)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24FEC-291F-F959-C347-F462D3596FE7}"/>
              </a:ext>
            </a:extLst>
          </p:cNvPr>
          <p:cNvSpPr txBox="1"/>
          <p:nvPr/>
        </p:nvSpPr>
        <p:spPr>
          <a:xfrm>
            <a:off x="122843" y="3917271"/>
            <a:ext cx="8149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Note:</a:t>
            </a:r>
          </a:p>
          <a:p>
            <a:r>
              <a:rPr lang="en-IN" dirty="0">
                <a:solidFill>
                  <a:srgbClr val="FF0000"/>
                </a:solidFill>
              </a:rPr>
              <a:t>	We can declare private function using double underscore before the method name.</a:t>
            </a:r>
          </a:p>
          <a:p>
            <a:r>
              <a:rPr lang="en-IN" dirty="0">
                <a:solidFill>
                  <a:srgbClr val="FF0000"/>
                </a:solidFill>
              </a:rPr>
              <a:t>	</a:t>
            </a:r>
          </a:p>
          <a:p>
            <a:r>
              <a:rPr lang="en-IN" dirty="0">
                <a:solidFill>
                  <a:srgbClr val="FF0000"/>
                </a:solidFill>
              </a:rPr>
              <a:t>	It is just a naming convention for developers and unlike java, python doesn’t restrict 	usage of this function.</a:t>
            </a:r>
          </a:p>
        </p:txBody>
      </p:sp>
    </p:spTree>
    <p:extLst>
      <p:ext uri="{BB962C8B-B14F-4D97-AF65-F5344CB8AC3E}">
        <p14:creationId xmlns:p14="http://schemas.microsoft.com/office/powerpoint/2010/main" val="148417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/>
              <a:t>toString</a:t>
            </a:r>
            <a:r>
              <a:rPr lang="en-GB" dirty="0"/>
              <a:t> method - Java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3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@Override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public String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toString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return “The account has $” + balance;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49</a:t>
            </a:fld>
            <a:endParaRPr lang="en-GB"/>
          </a:p>
        </p:txBody>
      </p:sp>
      <p:sp>
        <p:nvSpPr>
          <p:cNvPr id="521" name="Shape 521"/>
          <p:cNvSpPr txBox="1"/>
          <p:nvPr/>
        </p:nvSpPr>
        <p:spPr>
          <a:xfrm>
            <a:off x="2280600" y="3211750"/>
            <a:ext cx="6117300" cy="14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Returns a string representation of the object.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This is a standard method of all classes and we override the default behaviour.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Procedural Bank Program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Each program element is global.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Dependencies between elements are not well-structured / unclear.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Not clear how to subdivide the work among programmers in a team.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GB"/>
              <a:t>Not clear what impact a change will have since any element can be accessed by any other element.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“__str__” method - Python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382457" y="670053"/>
            <a:ext cx="87093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Account: </a:t>
            </a:r>
          </a:p>
          <a:p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 __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__(self, balance): </a:t>
            </a:r>
          </a:p>
          <a:p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self.balance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balance </a:t>
            </a:r>
          </a:p>
          <a:p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Account(50000) </a:t>
            </a:r>
          </a:p>
          <a:p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print(“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The account has $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”,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.__str__())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GB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50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FD07FC-8E5C-DBC9-68D0-14F1A0FA5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149"/>
            <a:ext cx="65" cy="597499"/>
          </a:xfrm>
          <a:prstGeom prst="rect">
            <a:avLst/>
          </a:prstGeom>
          <a:solidFill>
            <a:srgbClr val="081B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65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/>
              <a:t>“__str__” and “__</a:t>
            </a:r>
            <a:r>
              <a:rPr lang="en-GB" sz="3600" dirty="0" err="1"/>
              <a:t>repr</a:t>
            </a:r>
            <a:r>
              <a:rPr lang="en-GB" sz="3600" dirty="0"/>
              <a:t>__” method (Contd..) - Python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311700" y="941182"/>
            <a:ext cx="9761003" cy="43219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GB" sz="14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4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Account: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 __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__(self,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Accbalance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self.balance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Accbalance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 __str__(self):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f’Account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Balance $ 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self.balance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def __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__(self):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f’Account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Balance(balance={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self.balance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 = Account(50000)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p.__str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__())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print(p.__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__())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GB" sz="1400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51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FD07FC-8E5C-DBC9-68D0-14F1A0FA5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149"/>
            <a:ext cx="65" cy="597499"/>
          </a:xfrm>
          <a:prstGeom prst="rect">
            <a:avLst/>
          </a:prstGeom>
          <a:solidFill>
            <a:srgbClr val="081B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B02CAAE-E1F0-FE63-C02D-2621D4FB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149"/>
            <a:ext cx="65" cy="597499"/>
          </a:xfrm>
          <a:prstGeom prst="rect">
            <a:avLst/>
          </a:prstGeom>
          <a:solidFill>
            <a:srgbClr val="081B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27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Format to 2 decimal places – pattern - Java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3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Goal</a:t>
            </a:r>
            <a:r>
              <a:rPr lang="en-GB"/>
              <a:t>: Show to two decimal places.</a:t>
            </a:r>
            <a:br>
              <a:rPr lang="en-GB"/>
            </a:br>
            <a:r>
              <a:rPr lang="en-GB"/>
              <a:t>	</a:t>
            </a:r>
            <a:r>
              <a:rPr lang="en-GB" sz="140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@Override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public String toString() {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	return “The account has $” + </a:t>
            </a:r>
            <a: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formatted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(balance);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private String </a:t>
            </a:r>
            <a: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formatted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(double value) {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DecimalFormat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f = new </a:t>
            </a:r>
            <a:r>
              <a:rPr lang="en-GB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DecimalFormat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(“###,##0.00”);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	return f.format(value);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0 means always show a digit. # means show a digit if needed.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/>
              <a:t>Package to import</a:t>
            </a:r>
            <a:r>
              <a:rPr lang="en-GB"/>
              <a:t>: </a:t>
            </a:r>
            <a:r>
              <a:rPr lang="en-GB">
                <a:solidFill>
                  <a:srgbClr val="0000FF"/>
                </a:solidFill>
              </a:rPr>
              <a:t>java.text.*</a:t>
            </a:r>
          </a:p>
        </p:txBody>
      </p:sp>
      <p:sp>
        <p:nvSpPr>
          <p:cNvPr id="528" name="Shape 5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52</a:t>
            </a:fld>
            <a:endParaRPr lang="en-GB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Format to 2 decimal places – pattern - Python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3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Goal</a:t>
            </a:r>
            <a:r>
              <a:rPr lang="en-GB" dirty="0"/>
              <a:t>: Show to two decimal places.</a:t>
            </a:r>
            <a:br>
              <a:rPr lang="en-GB" dirty="0"/>
            </a:br>
            <a:r>
              <a:rPr lang="en-GB" dirty="0"/>
              <a:t>	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def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toString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return print(“The account has $”, </a:t>
            </a:r>
            <a:r>
              <a:rPr lang="en-GB" sz="14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formatted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(balance))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def </a:t>
            </a:r>
            <a:r>
              <a:rPr lang="en-GB" sz="14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formatted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(value):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400" dirty="0" err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DecimalFormat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 f = new </a:t>
            </a:r>
            <a:r>
              <a:rPr lang="en-GB" sz="1400" dirty="0" err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DecimalFormat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(“###,##0.00”);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return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f.format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(value);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0 means always show a digit. # means show a digit if needed.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 dirty="0"/>
              <a:t>Package to import</a:t>
            </a:r>
            <a:r>
              <a:rPr lang="en-GB" dirty="0"/>
              <a:t>: </a:t>
            </a:r>
            <a:r>
              <a:rPr lang="en-GB" dirty="0">
                <a:solidFill>
                  <a:srgbClr val="0000FF"/>
                </a:solidFill>
              </a:rPr>
              <a:t>java.text.*</a:t>
            </a:r>
          </a:p>
        </p:txBody>
      </p:sp>
      <p:sp>
        <p:nvSpPr>
          <p:cNvPr id="528" name="Shape 5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26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Getter and setter methods - Java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3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private String name;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public String </a:t>
            </a:r>
            <a:r>
              <a:rPr lang="en-GB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getName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	return name;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public void </a:t>
            </a:r>
            <a:r>
              <a:rPr lang="en-GB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setName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(String name) {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	this.name = name;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54</a:t>
            </a:fld>
            <a:endParaRPr lang="en-GB"/>
          </a:p>
        </p:txBody>
      </p:sp>
      <p:sp>
        <p:nvSpPr>
          <p:cNvPr id="536" name="Shape 536"/>
          <p:cNvSpPr txBox="1"/>
          <p:nvPr/>
        </p:nvSpPr>
        <p:spPr>
          <a:xfrm>
            <a:off x="4947600" y="3592750"/>
            <a:ext cx="3145200" cy="128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 dirty="0"/>
              <a:t>A getter returns a field</a:t>
            </a:r>
            <a:br>
              <a:rPr lang="en-GB" sz="1800" dirty="0"/>
            </a:br>
            <a:r>
              <a:rPr lang="en-GB" sz="1800" dirty="0"/>
              <a:t>The name is </a:t>
            </a:r>
            <a:r>
              <a:rPr lang="en-GB" sz="1800" dirty="0">
                <a:solidFill>
                  <a:srgbClr val="FF0000"/>
                </a:solidFill>
              </a:rPr>
              <a:t>get&lt;Field&gt;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 dirty="0"/>
              <a:t>A setter sets a field</a:t>
            </a:r>
            <a:br>
              <a:rPr lang="en-GB" sz="1800" dirty="0"/>
            </a:br>
            <a:r>
              <a:rPr lang="en-GB" sz="1800" dirty="0"/>
              <a:t>The name is </a:t>
            </a:r>
            <a:r>
              <a:rPr lang="en-GB" sz="1800" dirty="0">
                <a:solidFill>
                  <a:srgbClr val="0000FF"/>
                </a:solidFill>
              </a:rPr>
              <a:t>set&lt;Field&gt;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Getter and setter methods - Python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3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__(self, name=“”):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self._name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def </a:t>
            </a: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getName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(self):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	return name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set_name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(self, x):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self._name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5" name="Shape 5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55</a:t>
            </a:fld>
            <a:endParaRPr lang="en-GB"/>
          </a:p>
        </p:txBody>
      </p:sp>
      <p:sp>
        <p:nvSpPr>
          <p:cNvPr id="536" name="Shape 536"/>
          <p:cNvSpPr txBox="1"/>
          <p:nvPr/>
        </p:nvSpPr>
        <p:spPr>
          <a:xfrm>
            <a:off x="4947600" y="3592750"/>
            <a:ext cx="3145200" cy="128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 dirty="0"/>
              <a:t>A getter returns a field</a:t>
            </a:r>
            <a:br>
              <a:rPr lang="en-GB" sz="1800" dirty="0"/>
            </a:br>
            <a:r>
              <a:rPr lang="en-GB" sz="1800" dirty="0"/>
              <a:t>The name is </a:t>
            </a:r>
            <a:r>
              <a:rPr lang="en-GB" sz="1800" dirty="0">
                <a:solidFill>
                  <a:srgbClr val="FF0000"/>
                </a:solidFill>
              </a:rPr>
              <a:t>get&lt;Field&gt;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 dirty="0"/>
              <a:t>A setter sets a field</a:t>
            </a:r>
            <a:br>
              <a:rPr lang="en-GB" sz="1800" dirty="0"/>
            </a:br>
            <a:r>
              <a:rPr lang="en-GB" sz="1800" dirty="0"/>
              <a:t>The name is </a:t>
            </a:r>
            <a:r>
              <a:rPr lang="en-GB" sz="1800" dirty="0">
                <a:solidFill>
                  <a:srgbClr val="0000FF"/>
                </a:solidFill>
              </a:rPr>
              <a:t>set&lt;Field&gt;</a:t>
            </a:r>
          </a:p>
        </p:txBody>
      </p:sp>
    </p:spTree>
    <p:extLst>
      <p:ext uri="{BB962C8B-B14F-4D97-AF65-F5344CB8AC3E}">
        <p14:creationId xmlns:p14="http://schemas.microsoft.com/office/powerpoint/2010/main" val="1825529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Design rule #4 (again!): Hide by default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153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Getters and setters export a field.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Almost like making a field public.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Avoid using getters and setters.</a:t>
            </a:r>
          </a:p>
        </p:txBody>
      </p:sp>
      <p:sp>
        <p:nvSpPr>
          <p:cNvPr id="543" name="Shape 5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56</a:t>
            </a:fld>
            <a:endParaRPr lang="en-GB"/>
          </a:p>
        </p:txBody>
      </p:sp>
      <p:grpSp>
        <p:nvGrpSpPr>
          <p:cNvPr id="544" name="Shape 544"/>
          <p:cNvGrpSpPr/>
          <p:nvPr/>
        </p:nvGrpSpPr>
        <p:grpSpPr>
          <a:xfrm>
            <a:off x="4872615" y="3774301"/>
            <a:ext cx="2866503" cy="1176017"/>
            <a:chOff x="4872475" y="3774325"/>
            <a:chExt cx="2725850" cy="1176017"/>
          </a:xfrm>
        </p:grpSpPr>
        <p:sp>
          <p:nvSpPr>
            <p:cNvPr id="545" name="Shape 545"/>
            <p:cNvSpPr/>
            <p:nvPr/>
          </p:nvSpPr>
          <p:spPr>
            <a:xfrm>
              <a:off x="4872475" y="4096585"/>
              <a:ext cx="1182900" cy="426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Economica"/>
                <a:ea typeface="Economica"/>
                <a:cs typeface="Economica"/>
                <a:sym typeface="Economica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4872475" y="3774325"/>
              <a:ext cx="1182900" cy="322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>
                  <a:latin typeface="Economica"/>
                  <a:ea typeface="Economica"/>
                  <a:cs typeface="Economica"/>
                  <a:sym typeface="Economica"/>
                </a:rPr>
                <a:t>Class A</a:t>
              </a:r>
            </a:p>
          </p:txBody>
        </p:sp>
        <p:sp>
          <p:nvSpPr>
            <p:cNvPr id="547" name="Shape 547"/>
            <p:cNvSpPr/>
            <p:nvPr/>
          </p:nvSpPr>
          <p:spPr>
            <a:xfrm>
              <a:off x="6415423" y="4096585"/>
              <a:ext cx="1182900" cy="426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>
                  <a:latin typeface="Economica"/>
                  <a:ea typeface="Economica"/>
                  <a:cs typeface="Economica"/>
                  <a:sym typeface="Economica"/>
                </a:rPr>
                <a:t>field X</a:t>
              </a:r>
            </a:p>
          </p:txBody>
        </p:sp>
        <p:sp>
          <p:nvSpPr>
            <p:cNvPr id="548" name="Shape 548"/>
            <p:cNvSpPr/>
            <p:nvPr/>
          </p:nvSpPr>
          <p:spPr>
            <a:xfrm>
              <a:off x="6415423" y="3774325"/>
              <a:ext cx="1182900" cy="322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>
                  <a:latin typeface="Economica"/>
                  <a:ea typeface="Economica"/>
                  <a:cs typeface="Economica"/>
                  <a:sym typeface="Economica"/>
                </a:rPr>
                <a:t>Class B</a:t>
              </a:r>
            </a:p>
          </p:txBody>
        </p:sp>
        <p:sp>
          <p:nvSpPr>
            <p:cNvPr id="549" name="Shape 549"/>
            <p:cNvSpPr/>
            <p:nvPr/>
          </p:nvSpPr>
          <p:spPr>
            <a:xfrm>
              <a:off x="4872475" y="4523442"/>
              <a:ext cx="1182900" cy="426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>
                  <a:latin typeface="Economica"/>
                  <a:ea typeface="Economica"/>
                  <a:cs typeface="Economica"/>
                  <a:sym typeface="Economica"/>
                </a:rPr>
                <a:t>&lt;code using field X&gt;</a:t>
              </a:r>
            </a:p>
          </p:txBody>
        </p:sp>
        <p:sp>
          <p:nvSpPr>
            <p:cNvPr id="550" name="Shape 550"/>
            <p:cNvSpPr/>
            <p:nvPr/>
          </p:nvSpPr>
          <p:spPr>
            <a:xfrm>
              <a:off x="6415425" y="4523442"/>
              <a:ext cx="1182900" cy="426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>
                  <a:solidFill>
                    <a:srgbClr val="FF0000"/>
                  </a:solidFill>
                  <a:latin typeface="Economica"/>
                  <a:ea typeface="Economica"/>
                  <a:cs typeface="Economica"/>
                  <a:sym typeface="Economica"/>
                </a:rPr>
                <a:t>       move it here</a:t>
              </a:r>
            </a:p>
          </p:txBody>
        </p:sp>
        <p:cxnSp>
          <p:nvCxnSpPr>
            <p:cNvPr id="551" name="Shape 551"/>
            <p:cNvCxnSpPr/>
            <p:nvPr/>
          </p:nvCxnSpPr>
          <p:spPr>
            <a:xfrm>
              <a:off x="5928475" y="4744925"/>
              <a:ext cx="772800" cy="216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311700" y="2691325"/>
            <a:ext cx="8520600" cy="153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There is usually a better way!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If code in class A needs to get access to a field in class B, consider moving the code into class B.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See design rule #2: </a:t>
            </a:r>
            <a:r>
              <a:rPr lang="en-GB">
                <a:solidFill>
                  <a:srgbClr val="FF0000"/>
                </a:solidFill>
              </a:rPr>
              <a:t>“Push it right”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Creating an object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Creating an object using a constructor:</a:t>
            </a:r>
            <a:br>
              <a:rPr lang="en-GB"/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Account janesAccount = </a:t>
            </a:r>
            <a:r>
              <a:rPr lang="en-GB" sz="140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new Account(“Jane Knowles”, “Savings”, 25283.21)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GB"/>
              <a:t>returns the memory address of the new object.</a:t>
            </a:r>
            <a:br>
              <a:rPr lang="en-GB"/>
            </a:br>
            <a:r>
              <a:rPr lang="en-GB"/>
              <a:t>The memory address is also known as: “reference” / “pointer”.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The variable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janesAccount</a:t>
            </a:r>
            <a:r>
              <a:rPr lang="en-GB"/>
              <a:t> stores a pointer to the object,</a:t>
            </a:r>
            <a:br>
              <a:rPr lang="en-GB"/>
            </a:br>
            <a:r>
              <a:rPr lang="en-GB"/>
              <a:t>NOT the object itself.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9" name="Shape 5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57</a:t>
            </a:fld>
            <a:endParaRPr lang="en-GB"/>
          </a:p>
        </p:txBody>
      </p:sp>
      <p:sp>
        <p:nvSpPr>
          <p:cNvPr id="560" name="Shape 560"/>
          <p:cNvSpPr/>
          <p:nvPr/>
        </p:nvSpPr>
        <p:spPr>
          <a:xfrm>
            <a:off x="945600" y="3905725"/>
            <a:ext cx="1498500" cy="883800"/>
          </a:xfrm>
          <a:prstGeom prst="cube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janesAccount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1167174" y="3819919"/>
            <a:ext cx="1152600" cy="2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i="1">
                <a:solidFill>
                  <a:srgbClr val="38761D"/>
                </a:solidFill>
              </a:rPr>
              <a:t>A062ED10</a:t>
            </a:r>
          </a:p>
        </p:txBody>
      </p:sp>
      <p:graphicFrame>
        <p:nvGraphicFramePr>
          <p:cNvPr id="562" name="Shape 562"/>
          <p:cNvGraphicFramePr/>
          <p:nvPr/>
        </p:nvGraphicFramePr>
        <p:xfrm>
          <a:off x="5524500" y="2952750"/>
          <a:ext cx="3175125" cy="1584840"/>
        </p:xfrm>
        <a:graphic>
          <a:graphicData uri="http://schemas.openxmlformats.org/drawingml/2006/table">
            <a:tbl>
              <a:tblPr>
                <a:noFill/>
                <a:tableStyleId>{CC8B58E0-04E7-4D4C-B289-60C59A5DA71B}</a:tableStyleId>
              </a:tblPr>
              <a:tblGrid>
                <a:gridCol w="10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5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" name="Shape 563"/>
          <p:cNvSpPr/>
          <p:nvPr/>
        </p:nvSpPr>
        <p:spPr>
          <a:xfrm>
            <a:off x="1752450" y="3512775"/>
            <a:ext cx="5081103" cy="433925"/>
          </a:xfrm>
          <a:custGeom>
            <a:avLst/>
            <a:gdLst/>
            <a:ahLst/>
            <a:cxnLst/>
            <a:rect l="0" t="0" r="0" b="0"/>
            <a:pathLst>
              <a:path w="150607" h="17357" extrusionOk="0">
                <a:moveTo>
                  <a:pt x="0" y="17357"/>
                </a:moveTo>
                <a:cubicBezTo>
                  <a:pt x="4162" y="14731"/>
                  <a:pt x="-128" y="4422"/>
                  <a:pt x="24973" y="1605"/>
                </a:cubicBezTo>
                <a:cubicBezTo>
                  <a:pt x="50074" y="-1212"/>
                  <a:pt x="129668" y="645"/>
                  <a:pt x="150607" y="45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Passing an object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Passing an object actually passes the memory address.</a:t>
            </a:r>
            <a:br>
              <a:rPr lang="en-GB"/>
            </a:br>
            <a:r>
              <a:rPr lang="en-GB" sz="1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Account janesAccount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140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new Account(“Jane Knowles”, “Savings”, 25283.21)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use(</a:t>
            </a:r>
            <a: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janesAccount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private void use(</a:t>
            </a:r>
            <a:r>
              <a:rPr lang="en-GB" sz="1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Account account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... </a:t>
            </a:r>
            <a:r>
              <a:rPr lang="en-GB" sz="1400"/>
              <a:t>use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400"/>
              <a:t>here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...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/>
              <a:t>Both variables refer to the same object:</a:t>
            </a:r>
          </a:p>
        </p:txBody>
      </p:sp>
      <p:sp>
        <p:nvSpPr>
          <p:cNvPr id="570" name="Shape 5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58</a:t>
            </a:fld>
            <a:endParaRPr lang="en-GB"/>
          </a:p>
        </p:txBody>
      </p:sp>
      <p:sp>
        <p:nvSpPr>
          <p:cNvPr id="571" name="Shape 571"/>
          <p:cNvSpPr/>
          <p:nvPr/>
        </p:nvSpPr>
        <p:spPr>
          <a:xfrm>
            <a:off x="945600" y="3905725"/>
            <a:ext cx="1498500" cy="883800"/>
          </a:xfrm>
          <a:prstGeom prst="cube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janesAccount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1167174" y="3819919"/>
            <a:ext cx="1152600" cy="2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i="1">
                <a:solidFill>
                  <a:srgbClr val="38761D"/>
                </a:solidFill>
              </a:rPr>
              <a:t>A062ED10</a:t>
            </a:r>
          </a:p>
        </p:txBody>
      </p:sp>
      <p:graphicFrame>
        <p:nvGraphicFramePr>
          <p:cNvPr id="573" name="Shape 573"/>
          <p:cNvGraphicFramePr/>
          <p:nvPr/>
        </p:nvGraphicFramePr>
        <p:xfrm>
          <a:off x="5524500" y="2952750"/>
          <a:ext cx="3175125" cy="1584840"/>
        </p:xfrm>
        <a:graphic>
          <a:graphicData uri="http://schemas.openxmlformats.org/drawingml/2006/table">
            <a:tbl>
              <a:tblPr>
                <a:noFill/>
                <a:tableStyleId>{CC8B58E0-04E7-4D4C-B289-60C59A5DA71B}</a:tableStyleId>
              </a:tblPr>
              <a:tblGrid>
                <a:gridCol w="10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4" name="Shape 574"/>
          <p:cNvSpPr/>
          <p:nvPr/>
        </p:nvSpPr>
        <p:spPr>
          <a:xfrm>
            <a:off x="1752450" y="3512775"/>
            <a:ext cx="5080727" cy="433925"/>
          </a:xfrm>
          <a:custGeom>
            <a:avLst/>
            <a:gdLst/>
            <a:ahLst/>
            <a:cxnLst/>
            <a:rect l="0" t="0" r="0" b="0"/>
            <a:pathLst>
              <a:path w="150607" h="17357" extrusionOk="0">
                <a:moveTo>
                  <a:pt x="0" y="17357"/>
                </a:moveTo>
                <a:cubicBezTo>
                  <a:pt x="4162" y="14731"/>
                  <a:pt x="-128" y="4422"/>
                  <a:pt x="24973" y="1605"/>
                </a:cubicBezTo>
                <a:cubicBezTo>
                  <a:pt x="50074" y="-1212"/>
                  <a:pt x="129668" y="645"/>
                  <a:pt x="150607" y="45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575" name="Shape 575"/>
          <p:cNvSpPr/>
          <p:nvPr/>
        </p:nvSpPr>
        <p:spPr>
          <a:xfrm>
            <a:off x="2622000" y="3905725"/>
            <a:ext cx="1498500" cy="883800"/>
          </a:xfrm>
          <a:prstGeom prst="cube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</a:rPr>
              <a:t>account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2843574" y="3819919"/>
            <a:ext cx="1152600" cy="2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i="1">
                <a:solidFill>
                  <a:srgbClr val="38761D"/>
                </a:solidFill>
              </a:rPr>
              <a:t>A062ED10</a:t>
            </a:r>
          </a:p>
        </p:txBody>
      </p:sp>
      <p:sp>
        <p:nvSpPr>
          <p:cNvPr id="577" name="Shape 577"/>
          <p:cNvSpPr/>
          <p:nvPr/>
        </p:nvSpPr>
        <p:spPr>
          <a:xfrm>
            <a:off x="3433325" y="3610525"/>
            <a:ext cx="3400329" cy="336161"/>
          </a:xfrm>
          <a:custGeom>
            <a:avLst/>
            <a:gdLst/>
            <a:ahLst/>
            <a:cxnLst/>
            <a:rect l="0" t="0" r="0" b="0"/>
            <a:pathLst>
              <a:path w="150607" h="17357" extrusionOk="0">
                <a:moveTo>
                  <a:pt x="0" y="17357"/>
                </a:moveTo>
                <a:cubicBezTo>
                  <a:pt x="4162" y="14731"/>
                  <a:pt x="-128" y="4422"/>
                  <a:pt x="24973" y="1605"/>
                </a:cubicBezTo>
                <a:cubicBezTo>
                  <a:pt x="50074" y="-1212"/>
                  <a:pt x="129668" y="645"/>
                  <a:pt x="150607" y="45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Client/supplier interactions</a:t>
            </a:r>
          </a:p>
        </p:txBody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 </a:t>
            </a:r>
            <a:r>
              <a:rPr lang="en-GB" b="1"/>
              <a:t>client</a:t>
            </a:r>
            <a:r>
              <a:rPr lang="en-GB"/>
              <a:t> class uses a </a:t>
            </a:r>
            <a:r>
              <a:rPr lang="en-GB" b="1"/>
              <a:t>supplier</a:t>
            </a:r>
            <a:r>
              <a:rPr lang="en-GB"/>
              <a:t> class. e.g. A Customer uses an Account: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Client code:</a:t>
            </a:r>
            <a:br>
              <a:rPr lang="en-GB"/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public class Customer {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account.deposit(10.0);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endParaRPr lang="en-GB" sz="14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4" name="Shape 5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59</a:t>
            </a:fld>
            <a:endParaRPr lang="en-GB"/>
          </a:p>
        </p:txBody>
      </p:sp>
      <p:sp>
        <p:nvSpPr>
          <p:cNvPr id="585" name="Shape 585"/>
          <p:cNvSpPr/>
          <p:nvPr/>
        </p:nvSpPr>
        <p:spPr>
          <a:xfrm>
            <a:off x="2280100" y="2067970"/>
            <a:ext cx="17547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 account</a:t>
            </a:r>
          </a:p>
        </p:txBody>
      </p:sp>
      <p:sp>
        <p:nvSpPr>
          <p:cNvPr id="586" name="Shape 586"/>
          <p:cNvSpPr/>
          <p:nvPr/>
        </p:nvSpPr>
        <p:spPr>
          <a:xfrm>
            <a:off x="2280075" y="1745725"/>
            <a:ext cx="1754700" cy="3222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587" name="Shape 587"/>
          <p:cNvSpPr/>
          <p:nvPr/>
        </p:nvSpPr>
        <p:spPr>
          <a:xfrm>
            <a:off x="4569067" y="2067970"/>
            <a:ext cx="17547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588" name="Shape 588"/>
          <p:cNvSpPr/>
          <p:nvPr/>
        </p:nvSpPr>
        <p:spPr>
          <a:xfrm>
            <a:off x="4569044" y="1745725"/>
            <a:ext cx="1754700" cy="3222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589" name="Shape 589"/>
          <p:cNvSpPr/>
          <p:nvPr/>
        </p:nvSpPr>
        <p:spPr>
          <a:xfrm>
            <a:off x="2280112" y="2355314"/>
            <a:ext cx="1754700" cy="45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4569080" y="2355314"/>
            <a:ext cx="1754700" cy="45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deposit(double amount)</a:t>
            </a:r>
          </a:p>
        </p:txBody>
      </p:sp>
      <p:cxnSp>
        <p:nvCxnSpPr>
          <p:cNvPr id="591" name="Shape 591"/>
          <p:cNvCxnSpPr/>
          <p:nvPr/>
        </p:nvCxnSpPr>
        <p:spPr>
          <a:xfrm>
            <a:off x="4049048" y="2238731"/>
            <a:ext cx="515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4034775" y="2845362"/>
            <a:ext cx="4986300" cy="178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Supplier code:</a:t>
            </a:r>
            <a:br>
              <a:rPr lang="en-GB"/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public </a:t>
            </a:r>
            <a:r>
              <a:rPr lang="en-GB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 deposit(double amount)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	balance += amount;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endParaRPr lang="en-GB" sz="14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Object-Oriented Bank Program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  <p:sp>
        <p:nvSpPr>
          <p:cNvPr id="132" name="Shape 132"/>
          <p:cNvSpPr/>
          <p:nvPr/>
        </p:nvSpPr>
        <p:spPr>
          <a:xfrm>
            <a:off x="5295875" y="1680625"/>
            <a:ext cx="2907600" cy="29076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6003875" y="2388625"/>
            <a:ext cx="1491600" cy="149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6469575" y="2720101"/>
            <a:ext cx="872700" cy="7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Josh Yi</a:t>
            </a:r>
            <a:br>
              <a:rPr lang="en-GB"/>
            </a:br>
            <a:r>
              <a:rPr lang="en-GB">
                <a:solidFill>
                  <a:schemeClr val="dk1"/>
                </a:solidFill>
              </a:rPr>
              <a:t>Savings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$9,875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760575" y="1189475"/>
            <a:ext cx="1978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An account object: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996426" y="2228725"/>
            <a:ext cx="11511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withdraw()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461507" y="2370336"/>
            <a:ext cx="8214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show()</a:t>
            </a:r>
          </a:p>
        </p:txBody>
      </p:sp>
      <p:sp>
        <p:nvSpPr>
          <p:cNvPr id="138" name="Shape 138"/>
          <p:cNvSpPr/>
          <p:nvPr/>
        </p:nvSpPr>
        <p:spPr>
          <a:xfrm>
            <a:off x="6402425" y="2853458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402425" y="3071250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6402425" y="3278232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00075" y="1680625"/>
            <a:ext cx="2907600" cy="29076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508075" y="2388625"/>
            <a:ext cx="1491600" cy="149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1897575" y="2948700"/>
            <a:ext cx="1026000" cy="7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accounts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435474" y="3937550"/>
            <a:ext cx="17865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chooseAccount()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956307" y="1913136"/>
            <a:ext cx="8214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show()</a:t>
            </a:r>
          </a:p>
        </p:txBody>
      </p:sp>
      <p:sp>
        <p:nvSpPr>
          <p:cNvPr id="146" name="Shape 146"/>
          <p:cNvSpPr/>
          <p:nvPr/>
        </p:nvSpPr>
        <p:spPr>
          <a:xfrm>
            <a:off x="1830425" y="3082058"/>
            <a:ext cx="118800" cy="118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5690094" y="3894325"/>
            <a:ext cx="14916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chooseAction()</a:t>
            </a:r>
          </a:p>
        </p:txBody>
      </p:sp>
      <p:cxnSp>
        <p:nvCxnSpPr>
          <p:cNvPr id="148" name="Shape 148"/>
          <p:cNvCxnSpPr/>
          <p:nvPr/>
        </p:nvCxnSpPr>
        <p:spPr>
          <a:xfrm flipH="1">
            <a:off x="2309550" y="2285050"/>
            <a:ext cx="28800" cy="7107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9" name="Shape 149"/>
          <p:cNvCxnSpPr/>
          <p:nvPr/>
        </p:nvCxnSpPr>
        <p:spPr>
          <a:xfrm rot="10800000" flipH="1">
            <a:off x="2232700" y="3332025"/>
            <a:ext cx="57900" cy="6531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0" name="Shape 150"/>
          <p:cNvCxnSpPr>
            <a:stCxn id="145" idx="3"/>
            <a:endCxn id="137" idx="1"/>
          </p:cNvCxnSpPr>
          <p:nvPr/>
        </p:nvCxnSpPr>
        <p:spPr>
          <a:xfrm>
            <a:off x="2777707" y="2113086"/>
            <a:ext cx="2683800" cy="4572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" name="Shape 151"/>
          <p:cNvCxnSpPr>
            <a:stCxn id="144" idx="3"/>
            <a:endCxn id="147" idx="1"/>
          </p:cNvCxnSpPr>
          <p:nvPr/>
        </p:nvCxnSpPr>
        <p:spPr>
          <a:xfrm rot="10800000" flipH="1">
            <a:off x="3221974" y="4094300"/>
            <a:ext cx="2468099" cy="432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" name="Shape 152"/>
          <p:cNvSpPr txBox="1"/>
          <p:nvPr/>
        </p:nvSpPr>
        <p:spPr>
          <a:xfrm>
            <a:off x="1264775" y="1189475"/>
            <a:ext cx="1978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A customer object:</a:t>
            </a:r>
          </a:p>
        </p:txBody>
      </p:sp>
      <p:cxnSp>
        <p:nvCxnSpPr>
          <p:cNvPr id="153" name="Shape 153"/>
          <p:cNvCxnSpPr>
            <a:endCxn id="138" idx="1"/>
          </p:cNvCxnSpPr>
          <p:nvPr/>
        </p:nvCxnSpPr>
        <p:spPr>
          <a:xfrm>
            <a:off x="6148322" y="2589756"/>
            <a:ext cx="271500" cy="2811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4" name="Shape 154"/>
          <p:cNvCxnSpPr>
            <a:endCxn id="139" idx="1"/>
          </p:cNvCxnSpPr>
          <p:nvPr/>
        </p:nvCxnSpPr>
        <p:spPr>
          <a:xfrm>
            <a:off x="6148322" y="2589747"/>
            <a:ext cx="271500" cy="4989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5" name="Shape 155"/>
          <p:cNvCxnSpPr>
            <a:endCxn id="140" idx="1"/>
          </p:cNvCxnSpPr>
          <p:nvPr/>
        </p:nvCxnSpPr>
        <p:spPr>
          <a:xfrm>
            <a:off x="6148322" y="2589730"/>
            <a:ext cx="271500" cy="7059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 flipH="1">
            <a:off x="7150475" y="2573200"/>
            <a:ext cx="557100" cy="768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" name="Shape 157"/>
          <p:cNvCxnSpPr/>
          <p:nvPr/>
        </p:nvCxnSpPr>
        <p:spPr>
          <a:xfrm rot="10800000">
            <a:off x="7150375" y="3341700"/>
            <a:ext cx="365100" cy="2112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8" name="Shape 158"/>
          <p:cNvSpPr/>
          <p:nvPr/>
        </p:nvSpPr>
        <p:spPr>
          <a:xfrm>
            <a:off x="5666496" y="2717275"/>
            <a:ext cx="389000" cy="1267850"/>
          </a:xfrm>
          <a:custGeom>
            <a:avLst/>
            <a:gdLst/>
            <a:ahLst/>
            <a:cxnLst/>
            <a:rect l="0" t="0" r="0" b="0"/>
            <a:pathLst>
              <a:path w="15560" h="50714" extrusionOk="0">
                <a:moveTo>
                  <a:pt x="15560" y="50714"/>
                </a:moveTo>
                <a:cubicBezTo>
                  <a:pt x="14215" y="49241"/>
                  <a:pt x="9669" y="45015"/>
                  <a:pt x="7492" y="41878"/>
                </a:cubicBezTo>
                <a:cubicBezTo>
                  <a:pt x="5314" y="38740"/>
                  <a:pt x="3713" y="35474"/>
                  <a:pt x="2497" y="31888"/>
                </a:cubicBezTo>
                <a:cubicBezTo>
                  <a:pt x="1280" y="28302"/>
                  <a:pt x="512" y="23883"/>
                  <a:pt x="192" y="20362"/>
                </a:cubicBezTo>
                <a:cubicBezTo>
                  <a:pt x="-128" y="16840"/>
                  <a:pt x="63" y="14150"/>
                  <a:pt x="576" y="10757"/>
                </a:cubicBezTo>
                <a:cubicBezTo>
                  <a:pt x="1088" y="7363"/>
                  <a:pt x="2816" y="1792"/>
                  <a:pt x="3265" y="0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59" name="Shape 159"/>
          <p:cNvSpPr/>
          <p:nvPr/>
        </p:nvSpPr>
        <p:spPr>
          <a:xfrm>
            <a:off x="6516550" y="2592400"/>
            <a:ext cx="1364700" cy="1675275"/>
          </a:xfrm>
          <a:custGeom>
            <a:avLst/>
            <a:gdLst/>
            <a:ahLst/>
            <a:cxnLst/>
            <a:rect l="0" t="0" r="0" b="0"/>
            <a:pathLst>
              <a:path w="54588" h="67011" extrusionOk="0">
                <a:moveTo>
                  <a:pt x="0" y="65699"/>
                </a:moveTo>
                <a:cubicBezTo>
                  <a:pt x="2305" y="65891"/>
                  <a:pt x="9412" y="67171"/>
                  <a:pt x="13831" y="66851"/>
                </a:cubicBezTo>
                <a:cubicBezTo>
                  <a:pt x="18249" y="66530"/>
                  <a:pt x="22860" y="65186"/>
                  <a:pt x="26510" y="63778"/>
                </a:cubicBezTo>
                <a:cubicBezTo>
                  <a:pt x="30159" y="62369"/>
                  <a:pt x="32848" y="60704"/>
                  <a:pt x="35730" y="58399"/>
                </a:cubicBezTo>
                <a:cubicBezTo>
                  <a:pt x="38611" y="56093"/>
                  <a:pt x="41621" y="52635"/>
                  <a:pt x="43799" y="49946"/>
                </a:cubicBezTo>
                <a:cubicBezTo>
                  <a:pt x="45976" y="47256"/>
                  <a:pt x="47256" y="45271"/>
                  <a:pt x="48793" y="42262"/>
                </a:cubicBezTo>
                <a:cubicBezTo>
                  <a:pt x="50329" y="39252"/>
                  <a:pt x="52058" y="35346"/>
                  <a:pt x="53019" y="31889"/>
                </a:cubicBezTo>
                <a:cubicBezTo>
                  <a:pt x="53979" y="28431"/>
                  <a:pt x="54491" y="25036"/>
                  <a:pt x="54556" y="21515"/>
                </a:cubicBezTo>
                <a:cubicBezTo>
                  <a:pt x="54620" y="17993"/>
                  <a:pt x="54044" y="14343"/>
                  <a:pt x="53404" y="10758"/>
                </a:cubicBezTo>
                <a:cubicBezTo>
                  <a:pt x="52763" y="7172"/>
                  <a:pt x="51162" y="1793"/>
                  <a:pt x="50714" y="0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sp>
      <p:cxnSp>
        <p:nvCxnSpPr>
          <p:cNvPr id="160" name="Shape 160"/>
          <p:cNvCxnSpPr/>
          <p:nvPr/>
        </p:nvCxnSpPr>
        <p:spPr>
          <a:xfrm rot="10800000" flipH="1">
            <a:off x="7121650" y="3812050"/>
            <a:ext cx="240300" cy="2115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1" name="Shape 161"/>
          <p:cNvSpPr txBox="1"/>
          <p:nvPr/>
        </p:nvSpPr>
        <p:spPr>
          <a:xfrm>
            <a:off x="7224950" y="3480350"/>
            <a:ext cx="9693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deposit()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Client/supplier interactions - Python</a:t>
            </a:r>
          </a:p>
        </p:txBody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A </a:t>
            </a:r>
            <a:r>
              <a:rPr lang="en-GB" b="1" dirty="0"/>
              <a:t>client</a:t>
            </a:r>
            <a:r>
              <a:rPr lang="en-GB" dirty="0"/>
              <a:t> class uses a </a:t>
            </a:r>
            <a:r>
              <a:rPr lang="en-GB" b="1" dirty="0"/>
              <a:t>supplier</a:t>
            </a:r>
            <a:r>
              <a:rPr lang="en-GB" dirty="0"/>
              <a:t> class. e.g. A Customer uses an Account: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Client code:</a:t>
            </a:r>
            <a:br>
              <a:rPr lang="en-GB" dirty="0"/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class Customer: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400" dirty="0" err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account.deposit</a:t>
            </a:r>
            <a:r>
              <a:rPr lang="en-GB" sz="1400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(10.0)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sz="1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4" name="Shape 5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60</a:t>
            </a:fld>
            <a:endParaRPr lang="en-GB"/>
          </a:p>
        </p:txBody>
      </p:sp>
      <p:sp>
        <p:nvSpPr>
          <p:cNvPr id="585" name="Shape 585"/>
          <p:cNvSpPr/>
          <p:nvPr/>
        </p:nvSpPr>
        <p:spPr>
          <a:xfrm>
            <a:off x="2280100" y="2067970"/>
            <a:ext cx="17547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 account</a:t>
            </a:r>
          </a:p>
        </p:txBody>
      </p:sp>
      <p:sp>
        <p:nvSpPr>
          <p:cNvPr id="586" name="Shape 586"/>
          <p:cNvSpPr/>
          <p:nvPr/>
        </p:nvSpPr>
        <p:spPr>
          <a:xfrm>
            <a:off x="2280075" y="1745725"/>
            <a:ext cx="1754700" cy="3222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587" name="Shape 587"/>
          <p:cNvSpPr/>
          <p:nvPr/>
        </p:nvSpPr>
        <p:spPr>
          <a:xfrm>
            <a:off x="4569067" y="2067970"/>
            <a:ext cx="17547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balance</a:t>
            </a:r>
          </a:p>
        </p:txBody>
      </p:sp>
      <p:sp>
        <p:nvSpPr>
          <p:cNvPr id="588" name="Shape 588"/>
          <p:cNvSpPr/>
          <p:nvPr/>
        </p:nvSpPr>
        <p:spPr>
          <a:xfrm>
            <a:off x="4569044" y="1745725"/>
            <a:ext cx="1754700" cy="3222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589" name="Shape 589"/>
          <p:cNvSpPr/>
          <p:nvPr/>
        </p:nvSpPr>
        <p:spPr>
          <a:xfrm>
            <a:off x="2280112" y="2355314"/>
            <a:ext cx="1754700" cy="45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4569080" y="2355314"/>
            <a:ext cx="1754700" cy="45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deposit(amount):</a:t>
            </a:r>
          </a:p>
        </p:txBody>
      </p:sp>
      <p:cxnSp>
        <p:nvCxnSpPr>
          <p:cNvPr id="591" name="Shape 591"/>
          <p:cNvCxnSpPr/>
          <p:nvPr/>
        </p:nvCxnSpPr>
        <p:spPr>
          <a:xfrm>
            <a:off x="4049048" y="2238731"/>
            <a:ext cx="515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4034775" y="2845362"/>
            <a:ext cx="4986300" cy="178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Supplier code:</a:t>
            </a:r>
            <a:br>
              <a:rPr lang="en-GB" dirty="0"/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def </a:t>
            </a:r>
            <a:r>
              <a:rPr lang="en-GB" sz="1400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deposit(amount):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balance =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balance+amount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sz="1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54381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Using a </a:t>
            </a:r>
            <a:r>
              <a:rPr lang="en-GB" dirty="0" err="1"/>
              <a:t>toString</a:t>
            </a:r>
            <a:r>
              <a:rPr lang="en-GB" dirty="0"/>
              <a:t> method - Java</a:t>
            </a:r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Using another object’s toString method</a:t>
            </a:r>
            <a:br>
              <a:rPr lang="en-GB"/>
            </a:br>
            <a:br>
              <a:rPr lang="en-GB"/>
            </a:br>
            <a:r>
              <a:rPr lang="en-GB" sz="1400" b="1"/>
              <a:t>Explicitly</a:t>
            </a:r>
            <a:r>
              <a:rPr lang="en-GB" sz="1400"/>
              <a:t>:	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System.out.println(janesAccount.toString());</a:t>
            </a:r>
            <a:br>
              <a:rPr lang="en-GB" sz="1400"/>
            </a:br>
            <a:r>
              <a:rPr lang="en-GB" sz="1400" b="1"/>
              <a:t>Implicitly</a:t>
            </a:r>
            <a:r>
              <a:rPr lang="en-GB" sz="1400"/>
              <a:t>:	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System.out.println(janesAccount);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endParaRPr lang="en-GB"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Using this object’s toString method</a:t>
            </a:r>
            <a:br>
              <a:rPr lang="en-GB"/>
            </a:br>
            <a:br>
              <a:rPr lang="en-GB"/>
            </a:br>
            <a:r>
              <a:rPr lang="en-GB" sz="1400" b="1"/>
              <a:t>Explicitly without this</a:t>
            </a:r>
            <a:r>
              <a:rPr lang="en-GB" sz="1400"/>
              <a:t>:	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System.out.println(toString());</a:t>
            </a:r>
            <a:br>
              <a:rPr lang="en-GB"/>
            </a:br>
            <a:r>
              <a:rPr lang="en-GB" sz="1400" b="1"/>
              <a:t>Explicitly with this</a:t>
            </a:r>
            <a:r>
              <a:rPr lang="en-GB" sz="1400"/>
              <a:t>:		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System.out.println(this.toString());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b="1"/>
              <a:t>Implicitly with this</a:t>
            </a:r>
            <a:r>
              <a:rPr lang="en-GB" sz="1400"/>
              <a:t>:		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System.out.println(this);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61</a:t>
            </a:fld>
            <a:endParaRPr lang="en-GB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The “main” method - Java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From this week, the main method is the </a:t>
            </a:r>
            <a:r>
              <a:rPr lang="en-GB" b="1" dirty="0"/>
              <a:t>only</a:t>
            </a:r>
            <a:r>
              <a:rPr lang="en-GB" dirty="0"/>
              <a:t> static method. It creates and uses the first object.</a:t>
            </a:r>
            <a:br>
              <a:rPr lang="en-GB" dirty="0"/>
            </a:br>
            <a:r>
              <a:rPr lang="en-GB" dirty="0"/>
              <a:t>		</a:t>
            </a:r>
            <a:r>
              <a:rPr lang="en-GB" sz="1400" dirty="0"/>
              <a:t>public static void </a:t>
            </a:r>
            <a:r>
              <a:rPr lang="en-GB" sz="1400" dirty="0">
                <a:solidFill>
                  <a:srgbClr val="FF0000"/>
                </a:solidFill>
              </a:rPr>
              <a:t>main</a:t>
            </a:r>
            <a:r>
              <a:rPr lang="en-GB" sz="1400" dirty="0"/>
              <a:t>(String[] </a:t>
            </a:r>
            <a:r>
              <a:rPr lang="en-GB" sz="1400" dirty="0" err="1"/>
              <a:t>args</a:t>
            </a:r>
            <a:r>
              <a:rPr lang="en-GB" sz="1400" dirty="0"/>
              <a:t>) {</a:t>
            </a:r>
            <a:br>
              <a:rPr lang="en-GB" sz="1400" dirty="0"/>
            </a:br>
            <a:r>
              <a:rPr lang="en-GB" sz="1400" dirty="0"/>
              <a:t>			Bank </a:t>
            </a:r>
            <a:r>
              <a:rPr lang="en-GB" sz="1400" dirty="0" err="1"/>
              <a:t>bank</a:t>
            </a:r>
            <a:r>
              <a:rPr lang="en-GB" sz="1400" dirty="0"/>
              <a:t> = new Bank();</a:t>
            </a:r>
            <a:br>
              <a:rPr lang="en-GB" sz="1400" dirty="0"/>
            </a:br>
            <a:r>
              <a:rPr lang="en-GB" sz="1400" dirty="0"/>
              <a:t>			</a:t>
            </a:r>
            <a:r>
              <a:rPr lang="en-GB" sz="1400" dirty="0" err="1"/>
              <a:t>bank.use</a:t>
            </a:r>
            <a:r>
              <a:rPr lang="en-GB" sz="1400" dirty="0"/>
              <a:t>();</a:t>
            </a:r>
            <a:br>
              <a:rPr lang="en-GB" sz="1400" dirty="0"/>
            </a:br>
            <a:r>
              <a:rPr lang="en-GB" sz="1400" dirty="0"/>
              <a:t>		}</a:t>
            </a:r>
            <a:br>
              <a:rPr lang="en-GB" sz="1400" dirty="0"/>
            </a:br>
            <a:r>
              <a:rPr lang="en-GB" dirty="0"/>
              <a:t>The main method is defined in the main (left-most) class.</a:t>
            </a:r>
            <a:br>
              <a:rPr lang="en-GB" dirty="0"/>
            </a:br>
            <a:r>
              <a:rPr lang="en-GB" dirty="0"/>
              <a:t>	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62</a:t>
            </a:fld>
            <a:endParaRPr lang="en-GB"/>
          </a:p>
        </p:txBody>
      </p:sp>
      <p:sp>
        <p:nvSpPr>
          <p:cNvPr id="607" name="Shape 6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62</a:t>
            </a:fld>
            <a:endParaRPr lang="en-GB"/>
          </a:p>
        </p:txBody>
      </p:sp>
      <p:sp>
        <p:nvSpPr>
          <p:cNvPr id="608" name="Shape 608"/>
          <p:cNvSpPr/>
          <p:nvPr/>
        </p:nvSpPr>
        <p:spPr>
          <a:xfrm>
            <a:off x="605275" y="4000924"/>
            <a:ext cx="2161800" cy="13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09" name="Shape 609"/>
          <p:cNvSpPr/>
          <p:nvPr/>
        </p:nvSpPr>
        <p:spPr>
          <a:xfrm>
            <a:off x="605275" y="34965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Bank</a:t>
            </a:r>
          </a:p>
        </p:txBody>
      </p:sp>
      <p:sp>
        <p:nvSpPr>
          <p:cNvPr id="610" name="Shape 610"/>
          <p:cNvSpPr/>
          <p:nvPr/>
        </p:nvSpPr>
        <p:spPr>
          <a:xfrm>
            <a:off x="605275" y="4134202"/>
            <a:ext cx="2161800" cy="60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static void </a:t>
            </a:r>
            <a:r>
              <a:rPr lang="en-GB" dirty="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main</a:t>
            </a: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(String[] </a:t>
            </a:r>
            <a:r>
              <a:rPr lang="en-GB" dirty="0" err="1">
                <a:latin typeface="Economica"/>
                <a:ea typeface="Economica"/>
                <a:cs typeface="Economica"/>
                <a:sym typeface="Economica"/>
              </a:rPr>
              <a:t>args</a:t>
            </a: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611" name="Shape 611"/>
          <p:cNvSpPr/>
          <p:nvPr/>
        </p:nvSpPr>
        <p:spPr>
          <a:xfrm>
            <a:off x="3424675" y="4000924"/>
            <a:ext cx="2161800" cy="13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12" name="Shape 612"/>
          <p:cNvSpPr/>
          <p:nvPr/>
        </p:nvSpPr>
        <p:spPr>
          <a:xfrm>
            <a:off x="3424675" y="34965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613" name="Shape 613"/>
          <p:cNvSpPr/>
          <p:nvPr/>
        </p:nvSpPr>
        <p:spPr>
          <a:xfrm>
            <a:off x="3424675" y="4134202"/>
            <a:ext cx="2161800" cy="60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614" name="Shape 614"/>
          <p:cNvSpPr/>
          <p:nvPr/>
        </p:nvSpPr>
        <p:spPr>
          <a:xfrm>
            <a:off x="6244075" y="4000924"/>
            <a:ext cx="2161800" cy="13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15" name="Shape 615"/>
          <p:cNvSpPr/>
          <p:nvPr/>
        </p:nvSpPr>
        <p:spPr>
          <a:xfrm>
            <a:off x="6244075" y="34965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616" name="Shape 616"/>
          <p:cNvSpPr/>
          <p:nvPr/>
        </p:nvSpPr>
        <p:spPr>
          <a:xfrm>
            <a:off x="6244075" y="4134202"/>
            <a:ext cx="2161800" cy="60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cxnSp>
        <p:nvCxnSpPr>
          <p:cNvPr id="617" name="Shape 617"/>
          <p:cNvCxnSpPr>
            <a:stCxn id="608" idx="3"/>
            <a:endCxn id="611" idx="1"/>
          </p:cNvCxnSpPr>
          <p:nvPr/>
        </p:nvCxnSpPr>
        <p:spPr>
          <a:xfrm>
            <a:off x="2767075" y="40675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18" name="Shape 618"/>
          <p:cNvCxnSpPr>
            <a:stCxn id="611" idx="3"/>
            <a:endCxn id="614" idx="1"/>
          </p:cNvCxnSpPr>
          <p:nvPr/>
        </p:nvCxnSpPr>
        <p:spPr>
          <a:xfrm>
            <a:off x="5586475" y="40675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9" name="Shape 619"/>
          <p:cNvSpPr txBox="1"/>
          <p:nvPr/>
        </p:nvSpPr>
        <p:spPr>
          <a:xfrm>
            <a:off x="3134575" y="37054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*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5953975" y="37054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*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311700" y="125719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The “main” method - Python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311700" y="1074418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__name__ == "__main__": 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 main(): </a:t>
            </a:r>
            <a:b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Bank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Bank();</a:t>
            </a:r>
            <a:b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bank.use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GB" sz="1400" dirty="0"/>
            </a:br>
            <a:r>
              <a:rPr lang="en-GB" sz="1400" dirty="0"/>
              <a:t>		</a:t>
            </a:r>
            <a:br>
              <a:rPr lang="en-GB" sz="1400" dirty="0"/>
            </a:br>
            <a:r>
              <a:rPr lang="en-GB" dirty="0"/>
              <a:t>The main method is defined in the main (left-most) class.</a:t>
            </a:r>
            <a:br>
              <a:rPr lang="en-GB" dirty="0"/>
            </a:br>
            <a:r>
              <a:rPr lang="en-GB" dirty="0"/>
              <a:t>	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63</a:t>
            </a:fld>
            <a:endParaRPr lang="en-GB"/>
          </a:p>
        </p:txBody>
      </p:sp>
      <p:sp>
        <p:nvSpPr>
          <p:cNvPr id="607" name="Shape 6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63</a:t>
            </a:fld>
            <a:endParaRPr lang="en-GB"/>
          </a:p>
        </p:txBody>
      </p:sp>
      <p:sp>
        <p:nvSpPr>
          <p:cNvPr id="608" name="Shape 608"/>
          <p:cNvSpPr/>
          <p:nvPr/>
        </p:nvSpPr>
        <p:spPr>
          <a:xfrm>
            <a:off x="605275" y="4000924"/>
            <a:ext cx="2161800" cy="13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09" name="Shape 609"/>
          <p:cNvSpPr/>
          <p:nvPr/>
        </p:nvSpPr>
        <p:spPr>
          <a:xfrm>
            <a:off x="605275" y="34965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Bank</a:t>
            </a:r>
          </a:p>
        </p:txBody>
      </p:sp>
      <p:sp>
        <p:nvSpPr>
          <p:cNvPr id="610" name="Shape 610"/>
          <p:cNvSpPr/>
          <p:nvPr/>
        </p:nvSpPr>
        <p:spPr>
          <a:xfrm>
            <a:off x="605275" y="4134202"/>
            <a:ext cx="2161800" cy="60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__</a:t>
            </a:r>
            <a:r>
              <a:rPr lang="en-GB" dirty="0" err="1">
                <a:latin typeface="Economica"/>
                <a:ea typeface="Economica"/>
                <a:cs typeface="Economica"/>
                <a:sym typeface="Economica"/>
              </a:rPr>
              <a:t>init</a:t>
            </a: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__(self):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	def use()</a:t>
            </a:r>
          </a:p>
        </p:txBody>
      </p:sp>
      <p:sp>
        <p:nvSpPr>
          <p:cNvPr id="611" name="Shape 611"/>
          <p:cNvSpPr/>
          <p:nvPr/>
        </p:nvSpPr>
        <p:spPr>
          <a:xfrm>
            <a:off x="3424675" y="4000924"/>
            <a:ext cx="2161800" cy="13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12" name="Shape 612"/>
          <p:cNvSpPr/>
          <p:nvPr/>
        </p:nvSpPr>
        <p:spPr>
          <a:xfrm>
            <a:off x="3424675" y="34965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613" name="Shape 613"/>
          <p:cNvSpPr/>
          <p:nvPr/>
        </p:nvSpPr>
        <p:spPr>
          <a:xfrm>
            <a:off x="3424675" y="4134202"/>
            <a:ext cx="2161800" cy="60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use()</a:t>
            </a:r>
          </a:p>
        </p:txBody>
      </p:sp>
      <p:sp>
        <p:nvSpPr>
          <p:cNvPr id="614" name="Shape 614"/>
          <p:cNvSpPr/>
          <p:nvPr/>
        </p:nvSpPr>
        <p:spPr>
          <a:xfrm>
            <a:off x="6244075" y="4000924"/>
            <a:ext cx="2161800" cy="13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15" name="Shape 615"/>
          <p:cNvSpPr/>
          <p:nvPr/>
        </p:nvSpPr>
        <p:spPr>
          <a:xfrm>
            <a:off x="6244075" y="34965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616" name="Shape 616"/>
          <p:cNvSpPr/>
          <p:nvPr/>
        </p:nvSpPr>
        <p:spPr>
          <a:xfrm>
            <a:off x="6244075" y="4134202"/>
            <a:ext cx="2161800" cy="60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Economica"/>
                <a:ea typeface="Economica"/>
                <a:cs typeface="Economica"/>
                <a:sym typeface="Economica"/>
              </a:rPr>
              <a:t>def use()</a:t>
            </a:r>
          </a:p>
        </p:txBody>
      </p:sp>
      <p:cxnSp>
        <p:nvCxnSpPr>
          <p:cNvPr id="617" name="Shape 617"/>
          <p:cNvCxnSpPr>
            <a:stCxn id="608" idx="3"/>
            <a:endCxn id="611" idx="1"/>
          </p:cNvCxnSpPr>
          <p:nvPr/>
        </p:nvCxnSpPr>
        <p:spPr>
          <a:xfrm>
            <a:off x="2767075" y="40675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18" name="Shape 618"/>
          <p:cNvCxnSpPr>
            <a:stCxn id="611" idx="3"/>
            <a:endCxn id="614" idx="1"/>
          </p:cNvCxnSpPr>
          <p:nvPr/>
        </p:nvCxnSpPr>
        <p:spPr>
          <a:xfrm>
            <a:off x="5586475" y="40675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9" name="Shape 619"/>
          <p:cNvSpPr txBox="1"/>
          <p:nvPr/>
        </p:nvSpPr>
        <p:spPr>
          <a:xfrm>
            <a:off x="3134575" y="37054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*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5953975" y="37054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7BFDE8-F715-893D-0819-EEA35E842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1D4F03-A521-316B-4DB6-95F7DF21F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Process</a:t>
            </a:r>
          </a:p>
        </p:txBody>
      </p:sp>
      <p:sp>
        <p:nvSpPr>
          <p:cNvPr id="626" name="Shape 6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64</a:t>
            </a:fld>
            <a:endParaRPr lang="en-GB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Process: words-to-code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Analysis</a:t>
            </a:r>
            <a:r>
              <a:rPr lang="en-GB"/>
              <a:t>: Read the specification. Analyse the words to guide your design.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 </a:t>
            </a:r>
            <a:r>
              <a:rPr lang="en-GB">
                <a:solidFill>
                  <a:srgbClr val="0000FF"/>
                </a:solidFill>
              </a:rPr>
              <a:t>noun</a:t>
            </a:r>
            <a:r>
              <a:rPr lang="en-GB"/>
              <a:t> may be a class, a field or a function.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 </a:t>
            </a:r>
            <a:r>
              <a:rPr lang="en-GB">
                <a:solidFill>
                  <a:srgbClr val="0000FF"/>
                </a:solidFill>
              </a:rPr>
              <a:t>verb</a:t>
            </a:r>
            <a:r>
              <a:rPr lang="en-GB"/>
              <a:t> is a procedure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An </a:t>
            </a:r>
            <a:r>
              <a:rPr lang="en-GB">
                <a:solidFill>
                  <a:srgbClr val="0000FF"/>
                </a:solidFill>
              </a:rPr>
              <a:t>adjective</a:t>
            </a:r>
            <a:r>
              <a:rPr lang="en-GB"/>
              <a:t> is a boolean field or function.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&lt;noun 1&gt; </a:t>
            </a:r>
            <a:r>
              <a:rPr lang="en-GB">
                <a:solidFill>
                  <a:srgbClr val="0000FF"/>
                </a:solidFill>
              </a:rPr>
              <a:t>has</a:t>
            </a:r>
            <a:r>
              <a:rPr lang="en-GB"/>
              <a:t> &lt;noun 2&gt; suggests &lt;noun 2&gt; is a field of class &lt;noun 1&gt;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&lt;noun 1&gt; </a:t>
            </a:r>
            <a:r>
              <a:rPr lang="en-GB">
                <a:solidFill>
                  <a:srgbClr val="0000FF"/>
                </a:solidFill>
              </a:rPr>
              <a:t>of</a:t>
            </a:r>
            <a:r>
              <a:rPr lang="en-GB"/>
              <a:t> &lt;noun 2&gt; suggest &lt;noun 1&gt; is a field of class &lt;noun 2&gt;</a:t>
            </a:r>
          </a:p>
        </p:txBody>
      </p:sp>
      <p:sp>
        <p:nvSpPr>
          <p:cNvPr id="633" name="Shape 6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65</a:t>
            </a:fld>
            <a:endParaRPr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Process steps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Analysis/Design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 dirty="0"/>
              <a:t>Read the specification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 dirty="0"/>
              <a:t>Identify the classes and fields (analyse the </a:t>
            </a:r>
            <a:r>
              <a:rPr lang="en-GB" b="1" dirty="0"/>
              <a:t>nouns</a:t>
            </a:r>
            <a:r>
              <a:rPr lang="en-GB" dirty="0"/>
              <a:t>)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 dirty="0"/>
              <a:t>Identify the constructors (look for these words: </a:t>
            </a:r>
            <a:r>
              <a:rPr lang="en-GB" b="1" dirty="0"/>
              <a:t>initial</a:t>
            </a:r>
            <a:r>
              <a:rPr lang="en-GB" dirty="0"/>
              <a:t>, </a:t>
            </a:r>
            <a:r>
              <a:rPr lang="en-GB" b="1" dirty="0"/>
              <a:t>create</a:t>
            </a:r>
            <a:r>
              <a:rPr lang="en-GB" dirty="0"/>
              <a:t>, </a:t>
            </a:r>
            <a:r>
              <a:rPr lang="en-GB" b="1" dirty="0"/>
              <a:t>add</a:t>
            </a:r>
            <a:r>
              <a:rPr lang="en-GB" dirty="0"/>
              <a:t>)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 dirty="0"/>
              <a:t>Identify the goals (analyse the </a:t>
            </a:r>
            <a:r>
              <a:rPr lang="en-GB" b="1" dirty="0"/>
              <a:t>verbs</a:t>
            </a:r>
            <a:r>
              <a:rPr lang="en-GB" dirty="0"/>
              <a:t>)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 dirty="0"/>
              <a:t>Write these down on a class diagram, following design rules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Coding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 dirty="0"/>
              <a:t>Code the classes and fields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 dirty="0"/>
              <a:t>Code the constructors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 dirty="0"/>
              <a:t>Write a plan for each goal (patterns and key code)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 dirty="0"/>
              <a:t>Code the goals as methods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 dirty="0"/>
              <a:t>Add the main method</a:t>
            </a:r>
          </a:p>
        </p:txBody>
      </p:sp>
      <p:sp>
        <p:nvSpPr>
          <p:cNvPr id="640" name="Shape 6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66</a:t>
            </a:fld>
            <a:endParaRPr lang="en-GB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Specification</a:t>
            </a:r>
          </a:p>
        </p:txBody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A customer has one bank account. The initial balance is read in.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The customer can deposit, withdraw, and show the balance with two decimal places.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The amounts to deposit and withdraw are read in.</a:t>
            </a:r>
          </a:p>
        </p:txBody>
      </p:sp>
      <p:sp>
        <p:nvSpPr>
          <p:cNvPr id="647" name="Shape 6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67</a:t>
            </a:fld>
            <a:endParaRPr lang="en-GB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NOUNS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(classes and fields)</a:t>
            </a:r>
          </a:p>
        </p:txBody>
      </p:sp>
      <p:sp>
        <p:nvSpPr>
          <p:cNvPr id="653" name="Shape 6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68</a:t>
            </a:fld>
            <a:endParaRPr lang="en-GB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Nouns</a:t>
            </a:r>
          </a:p>
        </p:txBody>
      </p:sp>
      <p:sp>
        <p:nvSpPr>
          <p:cNvPr id="659" name="Shape 6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69</a:t>
            </a:fld>
            <a:endParaRPr lang="en-GB"/>
          </a:p>
        </p:txBody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GB"/>
              <a:t>A </a:t>
            </a:r>
            <a:r>
              <a:rPr lang="en-GB">
                <a:solidFill>
                  <a:srgbClr val="0000FF"/>
                </a:solidFill>
              </a:rPr>
              <a:t>customer</a:t>
            </a:r>
            <a:r>
              <a:rPr lang="en-GB"/>
              <a:t> </a:t>
            </a:r>
            <a:r>
              <a:rPr lang="en-GB" b="1"/>
              <a:t>has</a:t>
            </a:r>
            <a:r>
              <a:rPr lang="en-GB"/>
              <a:t> one </a:t>
            </a:r>
            <a:r>
              <a:rPr lang="en-GB">
                <a:solidFill>
                  <a:srgbClr val="0000FF"/>
                </a:solidFill>
              </a:rPr>
              <a:t>bank account</a:t>
            </a:r>
            <a:r>
              <a:rPr lang="en-GB"/>
              <a:t>.</a:t>
            </a:r>
          </a:p>
        </p:txBody>
      </p:sp>
      <p:sp>
        <p:nvSpPr>
          <p:cNvPr id="661" name="Shape 661"/>
          <p:cNvSpPr/>
          <p:nvPr/>
        </p:nvSpPr>
        <p:spPr>
          <a:xfrm>
            <a:off x="6052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Account		account</a:t>
            </a:r>
          </a:p>
        </p:txBody>
      </p:sp>
      <p:sp>
        <p:nvSpPr>
          <p:cNvPr id="662" name="Shape 662"/>
          <p:cNvSpPr/>
          <p:nvPr/>
        </p:nvSpPr>
        <p:spPr>
          <a:xfrm>
            <a:off x="6052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663" name="Shape 663"/>
          <p:cNvSpPr/>
          <p:nvPr/>
        </p:nvSpPr>
        <p:spPr>
          <a:xfrm>
            <a:off x="605275" y="2946900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Advantages of Object-Oriented Programming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Each kind of object has separate concerns. Different programmers can code different kinds of object without stepping on each other’s toes.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Dependencies between objects are few and easy to manage. Most dependencies are isolated within an object.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Objects export an interface and hide the implementation details. The programmer of one object can change its internal details without bothering the programmers of other objects.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Object structures simplify naming. e.g. if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accountBalance</a:t>
            </a:r>
            <a:r>
              <a:rPr lang="en-GB" dirty="0"/>
              <a:t> is inside an account object, just name it 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r>
              <a:rPr lang="en-GB" dirty="0"/>
              <a:t>.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Objects better map onto the way the real world works. The real world has objects.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Nouns</a:t>
            </a:r>
          </a:p>
        </p:txBody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The </a:t>
            </a:r>
            <a:r>
              <a:rPr lang="en-GB">
                <a:solidFill>
                  <a:srgbClr val="000000"/>
                </a:solidFill>
              </a:rPr>
              <a:t>initial</a:t>
            </a:r>
            <a:r>
              <a:rPr lang="en-GB"/>
              <a:t> </a:t>
            </a:r>
            <a:r>
              <a:rPr lang="en-GB">
                <a:solidFill>
                  <a:srgbClr val="0000FF"/>
                </a:solidFill>
              </a:rPr>
              <a:t>balance (</a:t>
            </a:r>
            <a:r>
              <a:rPr lang="en-GB" b="1">
                <a:solidFill>
                  <a:srgbClr val="000000"/>
                </a:solidFill>
              </a:rPr>
              <a:t>of the</a:t>
            </a:r>
            <a:r>
              <a:rPr lang="en-GB">
                <a:solidFill>
                  <a:srgbClr val="0000FF"/>
                </a:solidFill>
              </a:rPr>
              <a:t> account)</a:t>
            </a:r>
            <a:r>
              <a:rPr lang="en-GB"/>
              <a:t> is </a:t>
            </a:r>
            <a:r>
              <a:rPr lang="en-GB">
                <a:solidFill>
                  <a:srgbClr val="000000"/>
                </a:solidFill>
              </a:rPr>
              <a:t>read in</a:t>
            </a:r>
            <a:r>
              <a:rPr lang="en-GB"/>
              <a:t>.</a:t>
            </a:r>
          </a:p>
        </p:txBody>
      </p:sp>
      <p:sp>
        <p:nvSpPr>
          <p:cNvPr id="670" name="Shape 6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70</a:t>
            </a:fld>
            <a:endParaRPr lang="en-GB"/>
          </a:p>
        </p:txBody>
      </p:sp>
      <p:sp>
        <p:nvSpPr>
          <p:cNvPr id="671" name="Shape 671"/>
          <p:cNvSpPr/>
          <p:nvPr/>
        </p:nvSpPr>
        <p:spPr>
          <a:xfrm>
            <a:off x="6052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		account</a:t>
            </a:r>
          </a:p>
        </p:txBody>
      </p:sp>
      <p:sp>
        <p:nvSpPr>
          <p:cNvPr id="672" name="Shape 672"/>
          <p:cNvSpPr/>
          <p:nvPr/>
        </p:nvSpPr>
        <p:spPr>
          <a:xfrm>
            <a:off x="6052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673" name="Shape 673"/>
          <p:cNvSpPr/>
          <p:nvPr/>
        </p:nvSpPr>
        <p:spPr>
          <a:xfrm>
            <a:off x="605275" y="2946922"/>
            <a:ext cx="2161800" cy="17162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74" name="Shape 674"/>
          <p:cNvSpPr/>
          <p:nvPr/>
        </p:nvSpPr>
        <p:spPr>
          <a:xfrm>
            <a:off x="34246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675" name="Shape 675"/>
          <p:cNvSpPr/>
          <p:nvPr/>
        </p:nvSpPr>
        <p:spPr>
          <a:xfrm>
            <a:off x="34246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676" name="Shape 676"/>
          <p:cNvSpPr/>
          <p:nvPr/>
        </p:nvSpPr>
        <p:spPr>
          <a:xfrm>
            <a:off x="3424675" y="2946725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677" name="Shape 677"/>
          <p:cNvCxnSpPr>
            <a:stCxn id="671" idx="3"/>
            <a:endCxn id="674" idx="1"/>
          </p:cNvCxnSpPr>
          <p:nvPr/>
        </p:nvCxnSpPr>
        <p:spPr>
          <a:xfrm>
            <a:off x="2767075" y="27499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8" name="Shape 678"/>
          <p:cNvSpPr txBox="1"/>
          <p:nvPr/>
        </p:nvSpPr>
        <p:spPr>
          <a:xfrm>
            <a:off x="3134575" y="2410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1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Code - Java</a:t>
            </a:r>
          </a:p>
        </p:txBody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06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public class Customer {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private Account account;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71</a:t>
            </a:fld>
            <a:endParaRPr lang="en-GB"/>
          </a:p>
        </p:txBody>
      </p:sp>
      <p:sp>
        <p:nvSpPr>
          <p:cNvPr id="686" name="Shape 686"/>
          <p:cNvSpPr txBox="1">
            <a:spLocks noGrp="1"/>
          </p:cNvSpPr>
          <p:nvPr>
            <p:ph type="body" idx="1"/>
          </p:nvPr>
        </p:nvSpPr>
        <p:spPr>
          <a:xfrm>
            <a:off x="4655100" y="1225225"/>
            <a:ext cx="4206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private double balance;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Code - Python</a:t>
            </a:r>
          </a:p>
        </p:txBody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06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class Customer: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Account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acc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sz="14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72</a:t>
            </a:fld>
            <a:endParaRPr lang="en-GB"/>
          </a:p>
        </p:txBody>
      </p:sp>
      <p:sp>
        <p:nvSpPr>
          <p:cNvPr id="686" name="Shape 686"/>
          <p:cNvSpPr txBox="1">
            <a:spLocks noGrp="1"/>
          </p:cNvSpPr>
          <p:nvPr>
            <p:ph type="body" idx="1"/>
          </p:nvPr>
        </p:nvSpPr>
        <p:spPr>
          <a:xfrm>
            <a:off x="4655100" y="1225225"/>
            <a:ext cx="4206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balance = 0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sz="14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4664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Initialisation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(constructors)</a:t>
            </a:r>
          </a:p>
        </p:txBody>
      </p:sp>
      <p:sp>
        <p:nvSpPr>
          <p:cNvPr id="692" name="Shape 6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73</a:t>
            </a:fld>
            <a:endParaRPr lang="en-GB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Initialisation</a:t>
            </a:r>
          </a:p>
        </p:txBody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A customer has one bank account.</a:t>
            </a:r>
          </a:p>
        </p:txBody>
      </p:sp>
      <p:sp>
        <p:nvSpPr>
          <p:cNvPr id="699" name="Shape 6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74</a:t>
            </a:fld>
            <a:endParaRPr lang="en-GB"/>
          </a:p>
        </p:txBody>
      </p:sp>
      <p:sp>
        <p:nvSpPr>
          <p:cNvPr id="700" name="Shape 700"/>
          <p:cNvSpPr/>
          <p:nvPr/>
        </p:nvSpPr>
        <p:spPr>
          <a:xfrm>
            <a:off x="6052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		account</a:t>
            </a:r>
          </a:p>
        </p:txBody>
      </p:sp>
      <p:sp>
        <p:nvSpPr>
          <p:cNvPr id="701" name="Shape 701"/>
          <p:cNvSpPr/>
          <p:nvPr/>
        </p:nvSpPr>
        <p:spPr>
          <a:xfrm>
            <a:off x="6052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702" name="Shape 702"/>
          <p:cNvSpPr/>
          <p:nvPr/>
        </p:nvSpPr>
        <p:spPr>
          <a:xfrm>
            <a:off x="605275" y="2946922"/>
            <a:ext cx="2161800" cy="17162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Customer()</a:t>
            </a:r>
          </a:p>
        </p:txBody>
      </p:sp>
      <p:sp>
        <p:nvSpPr>
          <p:cNvPr id="703" name="Shape 703"/>
          <p:cNvSpPr/>
          <p:nvPr/>
        </p:nvSpPr>
        <p:spPr>
          <a:xfrm>
            <a:off x="34246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704" name="Shape 704"/>
          <p:cNvSpPr/>
          <p:nvPr/>
        </p:nvSpPr>
        <p:spPr>
          <a:xfrm>
            <a:off x="34246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705" name="Shape 705"/>
          <p:cNvSpPr/>
          <p:nvPr/>
        </p:nvSpPr>
        <p:spPr>
          <a:xfrm>
            <a:off x="3424675" y="2946725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00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706" name="Shape 706"/>
          <p:cNvCxnSpPr>
            <a:stCxn id="700" idx="3"/>
            <a:endCxn id="703" idx="1"/>
          </p:cNvCxnSpPr>
          <p:nvPr/>
        </p:nvCxnSpPr>
        <p:spPr>
          <a:xfrm>
            <a:off x="2767075" y="27499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7" name="Shape 707"/>
          <p:cNvSpPr txBox="1"/>
          <p:nvPr/>
        </p:nvSpPr>
        <p:spPr>
          <a:xfrm>
            <a:off x="3134575" y="2410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1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Initialisation</a:t>
            </a:r>
          </a:p>
        </p:txBody>
      </p:sp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The </a:t>
            </a:r>
            <a:r>
              <a:rPr lang="en-GB">
                <a:solidFill>
                  <a:srgbClr val="000000"/>
                </a:solidFill>
              </a:rPr>
              <a:t>initial</a:t>
            </a:r>
            <a:r>
              <a:rPr lang="en-GB"/>
              <a:t> </a:t>
            </a:r>
            <a:r>
              <a:rPr lang="en-GB">
                <a:solidFill>
                  <a:srgbClr val="0000FF"/>
                </a:solidFill>
              </a:rPr>
              <a:t>balance (</a:t>
            </a:r>
            <a:r>
              <a:rPr lang="en-GB" b="1">
                <a:solidFill>
                  <a:srgbClr val="000000"/>
                </a:solidFill>
              </a:rPr>
              <a:t>of the</a:t>
            </a:r>
            <a:r>
              <a:rPr lang="en-GB">
                <a:solidFill>
                  <a:srgbClr val="0000FF"/>
                </a:solidFill>
              </a:rPr>
              <a:t> account)</a:t>
            </a:r>
            <a:r>
              <a:rPr lang="en-GB"/>
              <a:t> is </a:t>
            </a:r>
            <a:r>
              <a:rPr lang="en-GB">
                <a:solidFill>
                  <a:srgbClr val="000000"/>
                </a:solidFill>
              </a:rPr>
              <a:t>read in</a:t>
            </a:r>
            <a:r>
              <a:rPr lang="en-GB"/>
              <a:t>.</a:t>
            </a:r>
          </a:p>
        </p:txBody>
      </p:sp>
      <p:sp>
        <p:nvSpPr>
          <p:cNvPr id="714" name="Shape 7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75</a:t>
            </a:fld>
            <a:endParaRPr lang="en-GB"/>
          </a:p>
        </p:txBody>
      </p:sp>
      <p:sp>
        <p:nvSpPr>
          <p:cNvPr id="715" name="Shape 715"/>
          <p:cNvSpPr/>
          <p:nvPr/>
        </p:nvSpPr>
        <p:spPr>
          <a:xfrm>
            <a:off x="6052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		account</a:t>
            </a:r>
          </a:p>
        </p:txBody>
      </p:sp>
      <p:sp>
        <p:nvSpPr>
          <p:cNvPr id="716" name="Shape 716"/>
          <p:cNvSpPr/>
          <p:nvPr/>
        </p:nvSpPr>
        <p:spPr>
          <a:xfrm>
            <a:off x="6052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717" name="Shape 717"/>
          <p:cNvSpPr/>
          <p:nvPr/>
        </p:nvSpPr>
        <p:spPr>
          <a:xfrm>
            <a:off x="605275" y="2946922"/>
            <a:ext cx="2161800" cy="17162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Customer()</a:t>
            </a:r>
          </a:p>
        </p:txBody>
      </p:sp>
      <p:sp>
        <p:nvSpPr>
          <p:cNvPr id="718" name="Shape 718"/>
          <p:cNvSpPr/>
          <p:nvPr/>
        </p:nvSpPr>
        <p:spPr>
          <a:xfrm>
            <a:off x="34246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719" name="Shape 719"/>
          <p:cNvSpPr/>
          <p:nvPr/>
        </p:nvSpPr>
        <p:spPr>
          <a:xfrm>
            <a:off x="34246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720" name="Shape 720"/>
          <p:cNvSpPr/>
          <p:nvPr/>
        </p:nvSpPr>
        <p:spPr>
          <a:xfrm>
            <a:off x="3424675" y="2946725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Account()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double readBalance()</a:t>
            </a:r>
          </a:p>
        </p:txBody>
      </p:sp>
      <p:cxnSp>
        <p:nvCxnSpPr>
          <p:cNvPr id="721" name="Shape 721"/>
          <p:cNvCxnSpPr>
            <a:stCxn id="715" idx="3"/>
            <a:endCxn id="718" idx="1"/>
          </p:cNvCxnSpPr>
          <p:nvPr/>
        </p:nvCxnSpPr>
        <p:spPr>
          <a:xfrm>
            <a:off x="2767075" y="27499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2" name="Shape 722"/>
          <p:cNvSpPr txBox="1"/>
          <p:nvPr/>
        </p:nvSpPr>
        <p:spPr>
          <a:xfrm>
            <a:off x="3134575" y="2410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1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Code - Java</a:t>
            </a:r>
          </a:p>
        </p:txBody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06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public class Customer {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private Account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public Customer() {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account = new Account();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729" name="Shape 7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76</a:t>
            </a:fld>
            <a:endParaRPr lang="en-GB"/>
          </a:p>
        </p:txBody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4393825" y="1225225"/>
            <a:ext cx="46272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private double balance;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public Account() {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balance =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readBalance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private double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readBalance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System.out.print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(“Balance: $“);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return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In.nextDouble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Code - Python</a:t>
            </a:r>
          </a:p>
        </p:txBody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06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class Customer: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def __</a:t>
            </a:r>
            <a:r>
              <a:rPr lang="en-US" sz="1400" dirty="0" err="1">
                <a:latin typeface="Courier New"/>
                <a:ea typeface="Courier New"/>
                <a:cs typeface="Courier New"/>
                <a:sym typeface="Courier New"/>
              </a:rPr>
              <a:t>init</a:t>
            </a: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__(self):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dirty="0" err="1">
                <a:latin typeface="Courier New"/>
                <a:ea typeface="Courier New"/>
                <a:cs typeface="Courier New"/>
                <a:sym typeface="Courier New"/>
              </a:rPr>
              <a:t>self.account</a:t>
            </a: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= Account()</a:t>
            </a:r>
            <a:endParaRPr lang="en-GB" sz="14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9" name="Shape 7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77</a:t>
            </a:fld>
            <a:endParaRPr lang="en-GB"/>
          </a:p>
        </p:txBody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4393825" y="1225225"/>
            <a:ext cx="5446608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class Account: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def __</a:t>
            </a:r>
            <a:r>
              <a:rPr lang="en-US" sz="1400" dirty="0" err="1">
                <a:latin typeface="Courier New"/>
                <a:ea typeface="Courier New"/>
                <a:cs typeface="Courier New"/>
                <a:sym typeface="Courier New"/>
              </a:rPr>
              <a:t>init</a:t>
            </a: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__(self):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dirty="0" err="1">
                <a:latin typeface="Courier New"/>
                <a:ea typeface="Courier New"/>
                <a:cs typeface="Courier New"/>
                <a:sym typeface="Courier New"/>
              </a:rPr>
              <a:t>self.balance</a:t>
            </a: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400" dirty="0" err="1">
                <a:latin typeface="Courier New"/>
                <a:ea typeface="Courier New"/>
                <a:cs typeface="Courier New"/>
                <a:sym typeface="Courier New"/>
              </a:rPr>
              <a:t>self.read_balance</a:t>
            </a: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lvl="0" rtl="0">
              <a:spcBef>
                <a:spcPts val="0"/>
              </a:spcBef>
              <a:buNone/>
            </a:pPr>
            <a:endParaRPr lang="en-US" sz="1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def </a:t>
            </a:r>
            <a:r>
              <a:rPr lang="en-US" sz="1400" dirty="0" err="1">
                <a:latin typeface="Courier New"/>
                <a:ea typeface="Courier New"/>
                <a:cs typeface="Courier New"/>
                <a:sym typeface="Courier New"/>
              </a:rPr>
              <a:t>read_balance</a:t>
            </a: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(self):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    print("Balance: $", end="")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    return float(input().strip())</a:t>
            </a:r>
            <a:endParaRPr lang="en-GB" sz="14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48259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VERBS (Goals)</a:t>
            </a:r>
          </a:p>
        </p:txBody>
      </p:sp>
      <p:sp>
        <p:nvSpPr>
          <p:cNvPr id="736" name="Shape 7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78</a:t>
            </a:fld>
            <a:endParaRPr lang="en-GB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Verbs</a:t>
            </a:r>
          </a:p>
        </p:txBody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The customer can </a:t>
            </a:r>
            <a:r>
              <a:rPr lang="en-GB" u="sng">
                <a:solidFill>
                  <a:srgbClr val="0000FF"/>
                </a:solidFill>
              </a:rPr>
              <a:t>deposit</a:t>
            </a:r>
            <a:r>
              <a:rPr lang="en-GB"/>
              <a:t>, </a:t>
            </a:r>
            <a:r>
              <a:rPr lang="en-GB" u="sng">
                <a:solidFill>
                  <a:srgbClr val="0000FF"/>
                </a:solidFill>
              </a:rPr>
              <a:t>withdraw</a:t>
            </a:r>
            <a:r>
              <a:rPr lang="en-GB"/>
              <a:t>, and </a:t>
            </a:r>
            <a:r>
              <a:rPr lang="en-GB" u="sng">
                <a:solidFill>
                  <a:srgbClr val="0000FF"/>
                </a:solidFill>
              </a:rPr>
              <a:t>show</a:t>
            </a:r>
            <a:r>
              <a:rPr lang="en-GB"/>
              <a:t> the balance</a:t>
            </a:r>
          </a:p>
        </p:txBody>
      </p:sp>
      <p:sp>
        <p:nvSpPr>
          <p:cNvPr id="743" name="Shape 7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79</a:t>
            </a:fld>
            <a:endParaRPr lang="en-GB"/>
          </a:p>
        </p:txBody>
      </p:sp>
      <p:sp>
        <p:nvSpPr>
          <p:cNvPr id="744" name="Shape 744"/>
          <p:cNvSpPr/>
          <p:nvPr/>
        </p:nvSpPr>
        <p:spPr>
          <a:xfrm>
            <a:off x="6052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		account</a:t>
            </a:r>
          </a:p>
        </p:txBody>
      </p:sp>
      <p:sp>
        <p:nvSpPr>
          <p:cNvPr id="745" name="Shape 745"/>
          <p:cNvSpPr/>
          <p:nvPr/>
        </p:nvSpPr>
        <p:spPr>
          <a:xfrm>
            <a:off x="6052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746" name="Shape 746"/>
          <p:cNvSpPr/>
          <p:nvPr/>
        </p:nvSpPr>
        <p:spPr>
          <a:xfrm>
            <a:off x="605275" y="2946922"/>
            <a:ext cx="2161800" cy="17162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Customer()</a:t>
            </a:r>
          </a:p>
        </p:txBody>
      </p:sp>
      <p:sp>
        <p:nvSpPr>
          <p:cNvPr id="747" name="Shape 747"/>
          <p:cNvSpPr/>
          <p:nvPr/>
        </p:nvSpPr>
        <p:spPr>
          <a:xfrm>
            <a:off x="34246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748" name="Shape 748"/>
          <p:cNvSpPr/>
          <p:nvPr/>
        </p:nvSpPr>
        <p:spPr>
          <a:xfrm>
            <a:off x="34246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749" name="Shape 749"/>
          <p:cNvSpPr/>
          <p:nvPr/>
        </p:nvSpPr>
        <p:spPr>
          <a:xfrm>
            <a:off x="3424675" y="2946725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 readBalance()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void deposit()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void withdraw()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</p:txBody>
      </p:sp>
      <p:cxnSp>
        <p:nvCxnSpPr>
          <p:cNvPr id="750" name="Shape 750"/>
          <p:cNvCxnSpPr>
            <a:stCxn id="744" idx="3"/>
            <a:endCxn id="747" idx="1"/>
          </p:cNvCxnSpPr>
          <p:nvPr/>
        </p:nvCxnSpPr>
        <p:spPr>
          <a:xfrm>
            <a:off x="2767075" y="27499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1" name="Shape 751"/>
          <p:cNvSpPr txBox="1"/>
          <p:nvPr/>
        </p:nvSpPr>
        <p:spPr>
          <a:xfrm>
            <a:off x="3134575" y="2410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  <p:cxnSp>
        <p:nvCxnSpPr>
          <p:cNvPr id="174" name="Shape 174"/>
          <p:cNvCxnSpPr>
            <a:endCxn id="175" idx="2"/>
          </p:cNvCxnSpPr>
          <p:nvPr/>
        </p:nvCxnSpPr>
        <p:spPr>
          <a:xfrm rot="10800000">
            <a:off x="2764799" y="709125"/>
            <a:ext cx="6000" cy="1428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/>
          <p:nvPr/>
        </p:nvCxnSpPr>
        <p:spPr>
          <a:xfrm>
            <a:off x="2756175" y="2137925"/>
            <a:ext cx="3729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7" name="Shape 177"/>
          <p:cNvSpPr/>
          <p:nvPr/>
        </p:nvSpPr>
        <p:spPr>
          <a:xfrm>
            <a:off x="2908025" y="1954182"/>
            <a:ext cx="548700" cy="1620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279625" y="1554257"/>
            <a:ext cx="548700" cy="561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4965425" y="916557"/>
            <a:ext cx="548700" cy="1199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651225" y="549082"/>
            <a:ext cx="548700" cy="1567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3593825" y="1813657"/>
            <a:ext cx="548700" cy="302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2777271" y="2235213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Analyse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463071" y="2235213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Design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148871" y="2235213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Code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4834671" y="2235213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Debug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520471" y="2235213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Extend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2298449" y="406425"/>
            <a:ext cx="9327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cost/time</a:t>
            </a:r>
          </a:p>
        </p:txBody>
      </p:sp>
      <p:cxnSp>
        <p:nvCxnSpPr>
          <p:cNvPr id="187" name="Shape 187"/>
          <p:cNvCxnSpPr>
            <a:endCxn id="188" idx="2"/>
          </p:cNvCxnSpPr>
          <p:nvPr/>
        </p:nvCxnSpPr>
        <p:spPr>
          <a:xfrm rot="10800000">
            <a:off x="2764799" y="3071325"/>
            <a:ext cx="6000" cy="1428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9" name="Shape 189"/>
          <p:cNvCxnSpPr/>
          <p:nvPr/>
        </p:nvCxnSpPr>
        <p:spPr>
          <a:xfrm>
            <a:off x="2756175" y="4500125"/>
            <a:ext cx="3729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0" name="Shape 190"/>
          <p:cNvSpPr/>
          <p:nvPr/>
        </p:nvSpPr>
        <p:spPr>
          <a:xfrm>
            <a:off x="2908025" y="3986250"/>
            <a:ext cx="548700" cy="4920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4279625" y="3986356"/>
            <a:ext cx="548700" cy="4920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4965425" y="4219327"/>
            <a:ext cx="548700" cy="259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5651225" y="4308126"/>
            <a:ext cx="548700" cy="170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3593825" y="3653274"/>
            <a:ext cx="548700" cy="8253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2777271" y="4597413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Analyse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463071" y="4597413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Design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148871" y="4597413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Code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834671" y="4597413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Debug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520471" y="4597413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Extend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2298449" y="2768625"/>
            <a:ext cx="932700" cy="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chemeClr val="lt1"/>
                </a:solidFill>
              </a:rPr>
              <a:t>cost/time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248600" y="875500"/>
            <a:ext cx="2356200" cy="10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>
                <a:solidFill>
                  <a:srgbClr val="D9D9D9"/>
                </a:solidFill>
                <a:latin typeface="Economica"/>
                <a:ea typeface="Economica"/>
                <a:cs typeface="Economica"/>
                <a:sym typeface="Economica"/>
              </a:rPr>
              <a:t>Hack/procedural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48600" y="3313900"/>
            <a:ext cx="2356200" cy="10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>
                <a:solidFill>
                  <a:srgbClr val="D9D9D9"/>
                </a:solidFill>
                <a:latin typeface="Economica"/>
                <a:ea typeface="Economica"/>
                <a:cs typeface="Economica"/>
                <a:sym typeface="Economica"/>
              </a:rPr>
              <a:t>Good OO design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Verbs</a:t>
            </a:r>
          </a:p>
        </p:txBody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The </a:t>
            </a:r>
            <a:r>
              <a:rPr lang="en-GB">
                <a:solidFill>
                  <a:srgbClr val="0000FF"/>
                </a:solidFill>
              </a:rPr>
              <a:t>amounts</a:t>
            </a:r>
            <a:r>
              <a:rPr lang="en-GB"/>
              <a:t> to deposit and withdraw are </a:t>
            </a:r>
            <a:r>
              <a:rPr lang="en-GB" u="sng">
                <a:solidFill>
                  <a:srgbClr val="0000FF"/>
                </a:solidFill>
              </a:rPr>
              <a:t>read</a:t>
            </a:r>
            <a:r>
              <a:rPr lang="en-GB"/>
              <a:t> in.</a:t>
            </a:r>
          </a:p>
        </p:txBody>
      </p:sp>
      <p:sp>
        <p:nvSpPr>
          <p:cNvPr id="758" name="Shape 7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80</a:t>
            </a:fld>
            <a:endParaRPr lang="en-GB"/>
          </a:p>
        </p:txBody>
      </p:sp>
      <p:sp>
        <p:nvSpPr>
          <p:cNvPr id="759" name="Shape 759"/>
          <p:cNvSpPr/>
          <p:nvPr/>
        </p:nvSpPr>
        <p:spPr>
          <a:xfrm>
            <a:off x="6052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		account</a:t>
            </a:r>
          </a:p>
        </p:txBody>
      </p:sp>
      <p:sp>
        <p:nvSpPr>
          <p:cNvPr id="760" name="Shape 760"/>
          <p:cNvSpPr/>
          <p:nvPr/>
        </p:nvSpPr>
        <p:spPr>
          <a:xfrm>
            <a:off x="6052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761" name="Shape 761"/>
          <p:cNvSpPr/>
          <p:nvPr/>
        </p:nvSpPr>
        <p:spPr>
          <a:xfrm>
            <a:off x="605275" y="2946922"/>
            <a:ext cx="2161800" cy="17162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Customer()</a:t>
            </a:r>
          </a:p>
        </p:txBody>
      </p:sp>
      <p:sp>
        <p:nvSpPr>
          <p:cNvPr id="762" name="Shape 762"/>
          <p:cNvSpPr/>
          <p:nvPr/>
        </p:nvSpPr>
        <p:spPr>
          <a:xfrm>
            <a:off x="34246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763" name="Shape 763"/>
          <p:cNvSpPr/>
          <p:nvPr/>
        </p:nvSpPr>
        <p:spPr>
          <a:xfrm>
            <a:off x="34246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764" name="Shape 764"/>
          <p:cNvSpPr/>
          <p:nvPr/>
        </p:nvSpPr>
        <p:spPr>
          <a:xfrm>
            <a:off x="3424675" y="2946725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 readBalance()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deposit()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withdraw()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double readAmount()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</p:txBody>
      </p:sp>
      <p:cxnSp>
        <p:nvCxnSpPr>
          <p:cNvPr id="765" name="Shape 765"/>
          <p:cNvCxnSpPr>
            <a:stCxn id="759" idx="3"/>
            <a:endCxn id="762" idx="1"/>
          </p:cNvCxnSpPr>
          <p:nvPr/>
        </p:nvCxnSpPr>
        <p:spPr>
          <a:xfrm>
            <a:off x="2767075" y="27499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6" name="Shape 766"/>
          <p:cNvSpPr txBox="1"/>
          <p:nvPr/>
        </p:nvSpPr>
        <p:spPr>
          <a:xfrm>
            <a:off x="3134575" y="2410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1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Goal analysis</a:t>
            </a:r>
          </a:p>
        </p:txBody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List the goals: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>
                <a:solidFill>
                  <a:srgbClr val="0000FF"/>
                </a:solidFill>
              </a:rPr>
              <a:t>deposit</a:t>
            </a:r>
            <a:r>
              <a:rPr lang="en-GB"/>
              <a:t>: read in the amount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>
                <a:solidFill>
                  <a:srgbClr val="0000FF"/>
                </a:solidFill>
              </a:rPr>
              <a:t>withdraw</a:t>
            </a:r>
            <a:r>
              <a:rPr lang="en-GB"/>
              <a:t>: read in the amount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>
                <a:solidFill>
                  <a:srgbClr val="0000FF"/>
                </a:solidFill>
              </a:rPr>
              <a:t>show</a:t>
            </a:r>
            <a:r>
              <a:rPr lang="en-GB"/>
              <a:t>: the balance, formatted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Devise a plan for each goal</a:t>
            </a:r>
          </a:p>
        </p:txBody>
      </p:sp>
      <p:sp>
        <p:nvSpPr>
          <p:cNvPr id="773" name="Shape 7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81</a:t>
            </a:fld>
            <a:endParaRPr lang="en-GB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Words to code</a:t>
            </a:r>
          </a:p>
        </p:txBody>
      </p:sp>
      <p:sp>
        <p:nvSpPr>
          <p:cNvPr id="779" name="Shape 7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82</a:t>
            </a:fld>
            <a:endParaRPr lang="en-GB"/>
          </a:p>
        </p:txBody>
      </p:sp>
      <p:graphicFrame>
        <p:nvGraphicFramePr>
          <p:cNvPr id="780" name="Shape 780"/>
          <p:cNvGraphicFramePr/>
          <p:nvPr/>
        </p:nvGraphicFramePr>
        <p:xfrm>
          <a:off x="952500" y="2000250"/>
          <a:ext cx="7239000" cy="1584840"/>
        </p:xfrm>
        <a:graphic>
          <a:graphicData uri="http://schemas.openxmlformats.org/drawingml/2006/table">
            <a:tbl>
              <a:tblPr>
                <a:noFill/>
                <a:tableStyleId>{CC8B58E0-04E7-4D4C-B289-60C59A5DA71B}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Goal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Plan / key code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deposit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balance += readAmount();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withdraw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balance -= readAmount();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show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toString, formatted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Code - Java</a:t>
            </a:r>
          </a:p>
        </p:txBody>
      </p:sp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228600" y="1156825"/>
            <a:ext cx="4431600" cy="378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public class Account {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...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public void deposit() {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   balance += readAmount(“deposit”);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}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public void withdraw() {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   balance -= readAmount(“withdraw”);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}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private double readAmount(String action) {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   System.out.print(“Amount to “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            + action + “: $”);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   return In.nextDouble();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}</a:t>
            </a:r>
          </a:p>
        </p:txBody>
      </p:sp>
      <p:sp>
        <p:nvSpPr>
          <p:cNvPr id="787" name="Shape 7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83</a:t>
            </a:fld>
            <a:endParaRPr lang="en-GB"/>
          </a:p>
        </p:txBody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4734675" y="1156825"/>
            <a:ext cx="4286400" cy="378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public void show() {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   System.out.println(this);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}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lang="en-GB" sz="1400">
                <a:solidFill>
                  <a:srgbClr val="38761D"/>
                </a:solidFill>
                <a:latin typeface="Ubuntu Mono"/>
                <a:ea typeface="Ubuntu Mono"/>
                <a:cs typeface="Ubuntu Mono"/>
                <a:sym typeface="Ubuntu Mono"/>
              </a:rPr>
              <a:t>@Override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public String toString() {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   return “The account has $”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         + formatted(balance);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}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private String formatted(double amount) {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   return new DecimalFormat(“###,##0.00”)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         .format(amount);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}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}</a:t>
            </a:r>
          </a:p>
        </p:txBody>
      </p:sp>
      <p:cxnSp>
        <p:nvCxnSpPr>
          <p:cNvPr id="789" name="Shape 789"/>
          <p:cNvCxnSpPr/>
          <p:nvPr/>
        </p:nvCxnSpPr>
        <p:spPr>
          <a:xfrm>
            <a:off x="4734125" y="1308375"/>
            <a:ext cx="0" cy="350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Code - Python</a:t>
            </a:r>
          </a:p>
        </p:txBody>
      </p:sp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228600" y="1156825"/>
            <a:ext cx="4431600" cy="378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 Account:</a:t>
            </a:r>
            <a:br>
              <a:rPr lang="en-GB" sz="1200" dirty="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200" dirty="0">
                <a:latin typeface="Ubuntu Mono"/>
                <a:ea typeface="Ubuntu Mono"/>
                <a:cs typeface="Ubuntu Mono"/>
                <a:sym typeface="Ubuntu Mono"/>
              </a:rPr>
              <a:t>   ...</a:t>
            </a:r>
            <a:br>
              <a:rPr lang="en-GB" sz="1200" dirty="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200" dirty="0"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deposit(self):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amount = 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self.read_amount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("deposit")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self.balance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+= amount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withdraw(self):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amount = 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self.read_amount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("withdraw")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self.balance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-= amount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read_amount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(self, action):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amount = float(input(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f"Amount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to {action}: "))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return amount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200" dirty="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787" name="Shape 7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84</a:t>
            </a:fld>
            <a:endParaRPr lang="en-GB"/>
          </a:p>
        </p:txBody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4734675" y="1156825"/>
            <a:ext cx="4286400" cy="378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def view(self):</a:t>
            </a:r>
            <a:endParaRPr lang="en-IN" sz="12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print(str(self))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</a:t>
            </a:r>
            <a:r>
              <a:rPr lang="en-GB" sz="1200" dirty="0">
                <a:solidFill>
                  <a:srgbClr val="38761D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@Override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</a:t>
            </a: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Ubuntu Mono"/>
              </a:rPr>
              <a:t>   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def __str__(self):</a:t>
            </a:r>
            <a:endParaRPr lang="en-IN" sz="12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return f"{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self.type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 account has ${self.balance:.2f}"</a:t>
            </a:r>
            <a:endParaRPr lang="en-IN" sz="12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endParaRPr lang="en-GB" sz="1200" dirty="0">
              <a:latin typeface="Courier New" panose="02070309020205020404" pitchFamily="49" charset="0"/>
              <a:ea typeface="Ubuntu Mono"/>
              <a:cs typeface="Courier New" panose="02070309020205020404" pitchFamily="49" charset="0"/>
              <a:sym typeface="Ubuntu Mono"/>
            </a:endParaRPr>
          </a:p>
        </p:txBody>
      </p:sp>
      <p:cxnSp>
        <p:nvCxnSpPr>
          <p:cNvPr id="789" name="Shape 789"/>
          <p:cNvCxnSpPr/>
          <p:nvPr/>
        </p:nvCxnSpPr>
        <p:spPr>
          <a:xfrm>
            <a:off x="4734125" y="1308375"/>
            <a:ext cx="0" cy="350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Specification</a:t>
            </a:r>
          </a:p>
        </p:txBody>
      </p:sp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A customer has one bank account. The initial balance is read in.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The customer can deposit, withdraw, and show the balance with two decimal places.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The amounts to deposit and withdraw are read in.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</a:rPr>
              <a:t>The customer uses the account by selecting deposit, withdraw or show from a menu, until the user selects exit.</a:t>
            </a:r>
          </a:p>
        </p:txBody>
      </p:sp>
      <p:sp>
        <p:nvSpPr>
          <p:cNvPr id="796" name="Shape 7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85</a:t>
            </a:fld>
            <a:endParaRPr lang="en-GB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Verbs</a:t>
            </a:r>
          </a:p>
        </p:txBody>
      </p:sp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The customer </a:t>
            </a:r>
            <a:r>
              <a:rPr lang="en-GB" u="sng">
                <a:solidFill>
                  <a:srgbClr val="0000FF"/>
                </a:solidFill>
              </a:rPr>
              <a:t>uses</a:t>
            </a:r>
            <a:r>
              <a:rPr lang="en-GB"/>
              <a:t> the account … </a:t>
            </a:r>
          </a:p>
        </p:txBody>
      </p:sp>
      <p:sp>
        <p:nvSpPr>
          <p:cNvPr id="803" name="Shape 80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86</a:t>
            </a:fld>
            <a:endParaRPr lang="en-GB"/>
          </a:p>
        </p:txBody>
      </p:sp>
      <p:sp>
        <p:nvSpPr>
          <p:cNvPr id="804" name="Shape 804"/>
          <p:cNvSpPr/>
          <p:nvPr/>
        </p:nvSpPr>
        <p:spPr>
          <a:xfrm>
            <a:off x="6052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		account</a:t>
            </a:r>
          </a:p>
        </p:txBody>
      </p:sp>
      <p:sp>
        <p:nvSpPr>
          <p:cNvPr id="805" name="Shape 805"/>
          <p:cNvSpPr/>
          <p:nvPr/>
        </p:nvSpPr>
        <p:spPr>
          <a:xfrm>
            <a:off x="6052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806" name="Shape 806"/>
          <p:cNvSpPr/>
          <p:nvPr/>
        </p:nvSpPr>
        <p:spPr>
          <a:xfrm>
            <a:off x="605275" y="2946922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807" name="Shape 807"/>
          <p:cNvSpPr/>
          <p:nvPr/>
        </p:nvSpPr>
        <p:spPr>
          <a:xfrm>
            <a:off x="34246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808" name="Shape 808"/>
          <p:cNvSpPr/>
          <p:nvPr/>
        </p:nvSpPr>
        <p:spPr>
          <a:xfrm>
            <a:off x="34246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809" name="Shape 809"/>
          <p:cNvSpPr/>
          <p:nvPr/>
        </p:nvSpPr>
        <p:spPr>
          <a:xfrm>
            <a:off x="3424675" y="2946725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 readBalance()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deposit()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withdraw()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 readAmount()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cxnSp>
        <p:nvCxnSpPr>
          <p:cNvPr id="810" name="Shape 810"/>
          <p:cNvCxnSpPr>
            <a:stCxn id="804" idx="3"/>
            <a:endCxn id="807" idx="1"/>
          </p:cNvCxnSpPr>
          <p:nvPr/>
        </p:nvCxnSpPr>
        <p:spPr>
          <a:xfrm>
            <a:off x="2767075" y="27499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11" name="Shape 811"/>
          <p:cNvSpPr txBox="1"/>
          <p:nvPr/>
        </p:nvSpPr>
        <p:spPr>
          <a:xfrm>
            <a:off x="3134575" y="2410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1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Verbs</a:t>
            </a:r>
          </a:p>
        </p:txBody>
      </p:sp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The customer uses the account … by </a:t>
            </a:r>
            <a:r>
              <a:rPr lang="en-GB" u="sng">
                <a:solidFill>
                  <a:srgbClr val="0000FF"/>
                </a:solidFill>
              </a:rPr>
              <a:t>selecting</a:t>
            </a:r>
            <a:r>
              <a:rPr lang="en-GB"/>
              <a:t> deposit, withdraw or show from a menu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  <p:sp>
        <p:nvSpPr>
          <p:cNvPr id="818" name="Shape 8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87</a:t>
            </a:fld>
            <a:endParaRPr lang="en-GB"/>
          </a:p>
        </p:txBody>
      </p:sp>
      <p:sp>
        <p:nvSpPr>
          <p:cNvPr id="819" name="Shape 819"/>
          <p:cNvSpPr/>
          <p:nvPr/>
        </p:nvSpPr>
        <p:spPr>
          <a:xfrm>
            <a:off x="6052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		account</a:t>
            </a:r>
          </a:p>
        </p:txBody>
      </p:sp>
      <p:sp>
        <p:nvSpPr>
          <p:cNvPr id="820" name="Shape 820"/>
          <p:cNvSpPr/>
          <p:nvPr/>
        </p:nvSpPr>
        <p:spPr>
          <a:xfrm>
            <a:off x="6052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821" name="Shape 821"/>
          <p:cNvSpPr/>
          <p:nvPr/>
        </p:nvSpPr>
        <p:spPr>
          <a:xfrm>
            <a:off x="605275" y="2946922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822" name="Shape 822"/>
          <p:cNvSpPr/>
          <p:nvPr/>
        </p:nvSpPr>
        <p:spPr>
          <a:xfrm>
            <a:off x="34246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823" name="Shape 823"/>
          <p:cNvSpPr/>
          <p:nvPr/>
        </p:nvSpPr>
        <p:spPr>
          <a:xfrm>
            <a:off x="34246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824" name="Shape 824"/>
          <p:cNvSpPr/>
          <p:nvPr/>
        </p:nvSpPr>
        <p:spPr>
          <a:xfrm>
            <a:off x="3424675" y="2946725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Account()</a:t>
            </a:r>
            <a:br>
              <a:rPr lang="en-GB"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 readBalance()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deposit()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withdraw()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 readAmount()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char readChoice()</a:t>
            </a:r>
          </a:p>
        </p:txBody>
      </p:sp>
      <p:cxnSp>
        <p:nvCxnSpPr>
          <p:cNvPr id="825" name="Shape 825"/>
          <p:cNvCxnSpPr>
            <a:stCxn id="819" idx="3"/>
            <a:endCxn id="822" idx="1"/>
          </p:cNvCxnSpPr>
          <p:nvPr/>
        </p:nvCxnSpPr>
        <p:spPr>
          <a:xfrm>
            <a:off x="2767075" y="27499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26" name="Shape 826"/>
          <p:cNvSpPr txBox="1"/>
          <p:nvPr/>
        </p:nvSpPr>
        <p:spPr>
          <a:xfrm>
            <a:off x="3134575" y="2410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1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Sample I/O</a:t>
            </a:r>
          </a:p>
        </p:txBody>
      </p:sp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Choice (d/w/s/x): d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Amount to deposit: $870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Choice (d/w/s/x): s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The account has $870.00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Choice (d/w/s/x): w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Amount to withdraw: $5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Choice (d/w/s/x): s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The account has $865.00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Choice (d/w/s/x): x</a:t>
            </a:r>
          </a:p>
        </p:txBody>
      </p:sp>
      <p:sp>
        <p:nvSpPr>
          <p:cNvPr id="833" name="Shape 8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88</a:t>
            </a:fld>
            <a:endParaRPr lang="en-GB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Menu solution - Java</a:t>
            </a:r>
          </a:p>
        </p:txBody>
      </p:sp>
      <p:sp>
        <p:nvSpPr>
          <p:cNvPr id="839" name="Shape 83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5071500" cy="351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public class Account {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...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public void use() {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char choice;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while ((choice = readChoice()) != ‘x’) {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  switch (choice) {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  case ‘d’: deposit(); break;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  case ‘w’: withdraw(); break;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  case ‘s’: show() break;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  default: help(); break;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}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}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private char readChoice() {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System.out.print(“Choice (d/w/s/x): “);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return In.nextChar();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}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endParaRPr lang="en-GB" sz="13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840" name="Shape 8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89</a:t>
            </a:fld>
            <a:endParaRPr lang="en-GB"/>
          </a:p>
        </p:txBody>
      </p:sp>
      <p:sp>
        <p:nvSpPr>
          <p:cNvPr id="841" name="Shape 841"/>
          <p:cNvSpPr txBox="1">
            <a:spLocks noGrp="1"/>
          </p:cNvSpPr>
          <p:nvPr>
            <p:ph type="body" idx="1"/>
          </p:nvPr>
        </p:nvSpPr>
        <p:spPr>
          <a:xfrm>
            <a:off x="4426500" y="1225225"/>
            <a:ext cx="4299300" cy="351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private void help() {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System.out.println(“The menu choices are:”);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System.out.println(“d: deposit”);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System.out.println(“w: withdraw”);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System.out.println(“s: show”);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  System.out.println(“x: exit”);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  }</a:t>
            </a:r>
            <a:br>
              <a:rPr lang="en-GB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300">
                <a:latin typeface="Ubuntu Mono"/>
                <a:ea typeface="Ubuntu Mono"/>
                <a:cs typeface="Ubuntu Mono"/>
                <a:sym typeface="Ubuntu Mono"/>
              </a:rPr>
              <a:t>}</a:t>
            </a:r>
          </a:p>
        </p:txBody>
      </p:sp>
      <p:cxnSp>
        <p:nvCxnSpPr>
          <p:cNvPr id="842" name="Shape 842"/>
          <p:cNvCxnSpPr/>
          <p:nvPr/>
        </p:nvCxnSpPr>
        <p:spPr>
          <a:xfrm>
            <a:off x="4429325" y="1308375"/>
            <a:ext cx="0" cy="350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What is a class? - Java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class is a template for creating objects.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members of a </a:t>
            </a:r>
            <a:r>
              <a:rPr lang="en-GB" dirty="0">
                <a:solidFill>
                  <a:srgbClr val="000000"/>
                </a:solidFill>
              </a:rPr>
              <a:t>class</a:t>
            </a:r>
            <a:r>
              <a:rPr lang="en-GB" dirty="0"/>
              <a:t> are </a:t>
            </a:r>
            <a:r>
              <a:rPr lang="en-GB" b="1" dirty="0">
                <a:solidFill>
                  <a:srgbClr val="FF0000"/>
                </a:solidFill>
              </a:rPr>
              <a:t>fields</a:t>
            </a:r>
            <a:r>
              <a:rPr lang="en-GB" dirty="0"/>
              <a:t> and </a:t>
            </a:r>
            <a:r>
              <a:rPr lang="en-GB" b="1" dirty="0">
                <a:solidFill>
                  <a:srgbClr val="38761D"/>
                </a:solidFill>
              </a:rPr>
              <a:t>methods</a:t>
            </a:r>
            <a:r>
              <a:rPr lang="en-GB" dirty="0"/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Read</a:t>
            </a:r>
            <a:r>
              <a:rPr lang="en-GB" dirty="0"/>
              <a:t>: Each account has a </a:t>
            </a:r>
            <a:r>
              <a:rPr lang="en-GB" dirty="0">
                <a:solidFill>
                  <a:srgbClr val="FF0000"/>
                </a:solidFill>
              </a:rPr>
              <a:t>name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type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balance</a:t>
            </a:r>
            <a:r>
              <a:rPr lang="en-GB" dirty="0"/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r>
              <a:rPr lang="en-GB" dirty="0"/>
              <a:t>You can do these things with an account: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Char char="●"/>
            </a:pPr>
            <a:r>
              <a:rPr lang="en-GB" dirty="0">
                <a:solidFill>
                  <a:srgbClr val="38761D"/>
                </a:solidFill>
              </a:rPr>
              <a:t>deposit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Char char="●"/>
            </a:pPr>
            <a:r>
              <a:rPr lang="en-GB" dirty="0">
                <a:solidFill>
                  <a:srgbClr val="38761D"/>
                </a:solidFill>
              </a:rPr>
              <a:t>withdraw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Char char="●"/>
            </a:pPr>
            <a:r>
              <a:rPr lang="en-GB" dirty="0">
                <a:solidFill>
                  <a:srgbClr val="38761D"/>
                </a:solidFill>
              </a:rPr>
              <a:t>show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Char char="●"/>
            </a:pPr>
            <a:r>
              <a:rPr lang="en-GB" dirty="0">
                <a:solidFill>
                  <a:srgbClr val="38761D"/>
                </a:solidFill>
              </a:rPr>
              <a:t>use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  <p:sp>
        <p:nvSpPr>
          <p:cNvPr id="209" name="Shape 209"/>
          <p:cNvSpPr/>
          <p:nvPr/>
        </p:nvSpPr>
        <p:spPr>
          <a:xfrm>
            <a:off x="6701275" y="2497025"/>
            <a:ext cx="21618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String	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String	type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210" name="Shape 210"/>
          <p:cNvSpPr/>
          <p:nvPr/>
        </p:nvSpPr>
        <p:spPr>
          <a:xfrm>
            <a:off x="6701275" y="1869325"/>
            <a:ext cx="2161800" cy="62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211" name="Shape 211"/>
          <p:cNvSpPr/>
          <p:nvPr/>
        </p:nvSpPr>
        <p:spPr>
          <a:xfrm>
            <a:off x="6701275" y="3319325"/>
            <a:ext cx="2161800" cy="101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void deposit(double amount)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void withdraw(double amount)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836116" y="468351"/>
            <a:ext cx="18192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/>
              <a:t>Class diagram</a:t>
            </a:r>
          </a:p>
        </p:txBody>
      </p:sp>
      <p:sp>
        <p:nvSpPr>
          <p:cNvPr id="213" name="Shape 213"/>
          <p:cNvSpPr/>
          <p:nvPr/>
        </p:nvSpPr>
        <p:spPr>
          <a:xfrm>
            <a:off x="7669135" y="1247700"/>
            <a:ext cx="172800" cy="543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>
            <a:spLocks noGrp="1"/>
          </p:cNvSpPr>
          <p:nvPr>
            <p:ph type="title"/>
          </p:nvPr>
        </p:nvSpPr>
        <p:spPr>
          <a:xfrm>
            <a:off x="311700" y="-162534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Menu solution - Python</a:t>
            </a:r>
          </a:p>
        </p:txBody>
      </p:sp>
      <p:sp>
        <p:nvSpPr>
          <p:cNvPr id="839" name="Shape 839"/>
          <p:cNvSpPr txBox="1">
            <a:spLocks noGrp="1"/>
          </p:cNvSpPr>
          <p:nvPr>
            <p:ph type="body" idx="1"/>
          </p:nvPr>
        </p:nvSpPr>
        <p:spPr>
          <a:xfrm>
            <a:off x="311700" y="541705"/>
            <a:ext cx="6012900" cy="47927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 Account:</a:t>
            </a:r>
            <a:br>
              <a:rPr lang="en-GB" sz="1200" dirty="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200" dirty="0">
                <a:latin typeface="Ubuntu Mono"/>
                <a:ea typeface="Ubuntu Mono"/>
                <a:cs typeface="Ubuntu Mono"/>
                <a:sym typeface="Ubuntu Mono"/>
              </a:rPr>
              <a:t>  ...</a:t>
            </a:r>
            <a:br>
              <a:rPr lang="en-GB" sz="1200" dirty="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200" dirty="0">
                <a:latin typeface="Ubuntu Mono"/>
                <a:ea typeface="Ubuntu Mono"/>
                <a:cs typeface="Ubuntu Mono"/>
                <a:sym typeface="Ubuntu Mono"/>
              </a:rPr>
              <a:t>	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use(self):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choice = ''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while choice != 'x’: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choice = 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self.read_choice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	if choice == 'd':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	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self.deposit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	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choice == 'w':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	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self.withdraw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	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choice == 'v':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	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self.view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2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	else: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	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self.help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br>
              <a:rPr lang="en-GB" sz="1200" dirty="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</a:t>
            </a:r>
            <a:r>
              <a:rPr lang="en-IN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read_choice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(self):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choice = input("Choice (d/w/v/x): ")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 choice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200" dirty="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840" name="Shape 8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90</a:t>
            </a:fld>
            <a:endParaRPr lang="en-GB"/>
          </a:p>
        </p:txBody>
      </p:sp>
      <p:sp>
        <p:nvSpPr>
          <p:cNvPr id="841" name="Shape 841"/>
          <p:cNvSpPr txBox="1">
            <a:spLocks noGrp="1"/>
          </p:cNvSpPr>
          <p:nvPr>
            <p:ph type="body" idx="1"/>
          </p:nvPr>
        </p:nvSpPr>
        <p:spPr>
          <a:xfrm>
            <a:off x="5547222" y="304846"/>
            <a:ext cx="4299300" cy="351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def help(self):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print("Account menu options:")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print("d = deposit")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print("w = withdraw")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print("v = view")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print("x = exit")</a:t>
            </a:r>
            <a:endParaRPr lang="en-I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42" name="Shape 842"/>
          <p:cNvCxnSpPr>
            <a:cxnSpLocks/>
          </p:cNvCxnSpPr>
          <p:nvPr/>
        </p:nvCxnSpPr>
        <p:spPr>
          <a:xfrm>
            <a:off x="5670044" y="57874"/>
            <a:ext cx="0" cy="494955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582827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Menu pattern - Java</a:t>
            </a:r>
          </a:p>
        </p:txBody>
      </p:sp>
      <p:sp>
        <p:nvSpPr>
          <p:cNvPr id="848" name="Shape 84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Read choice until exit</a:t>
            </a:r>
            <a:br>
              <a:rPr lang="en-GB" dirty="0"/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choice = ''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while ((choice =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readChoice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()) != ‘x’)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Execute an action</a:t>
            </a:r>
            <a:br>
              <a:rPr lang="en-GB" dirty="0"/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switch (choice) {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case ‘d’: deposit(); break;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case ‘w’: withdraw(); break;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case ‘s’: show(); break;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One procedure for each action</a:t>
            </a:r>
            <a:br>
              <a:rPr lang="en-GB" dirty="0"/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private void deposit()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Exit is not a switch case.</a:t>
            </a:r>
            <a:br>
              <a:rPr lang="en-GB" dirty="0"/>
            </a:br>
            <a:r>
              <a:rPr lang="en-GB" dirty="0"/>
              <a:t>The end-of-input flag ‘x’ ends the loop.</a:t>
            </a:r>
          </a:p>
        </p:txBody>
      </p:sp>
      <p:sp>
        <p:nvSpPr>
          <p:cNvPr id="849" name="Shape 8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946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Menu pattern - Python</a:t>
            </a:r>
          </a:p>
        </p:txBody>
      </p:sp>
      <p:sp>
        <p:nvSpPr>
          <p:cNvPr id="848" name="Shape 84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Read choice until exit</a:t>
            </a:r>
            <a:br>
              <a:rPr lang="en-GB" dirty="0"/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char choice;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while choice != ’x’: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Execute an action</a:t>
            </a: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en-IN" sz="1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choice = </a:t>
            </a:r>
            <a:r>
              <a:rPr lang="en-IN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self.read_choice</a:t>
            </a: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if choice == 'd':</a:t>
            </a:r>
            <a:endParaRPr lang="en-IN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	</a:t>
            </a:r>
            <a:r>
              <a:rPr lang="en-IN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self.deposit</a:t>
            </a: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N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choice == 'w':</a:t>
            </a:r>
            <a:endParaRPr lang="en-IN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	</a:t>
            </a:r>
            <a:r>
              <a:rPr lang="en-IN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self.withdraw</a:t>
            </a: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N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choice == 'v':</a:t>
            </a:r>
            <a:endParaRPr lang="en-IN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	</a:t>
            </a:r>
            <a:r>
              <a:rPr lang="en-IN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self.view</a:t>
            </a: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4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else:</a:t>
            </a:r>
            <a:endParaRPr lang="en-IN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	</a:t>
            </a:r>
            <a:r>
              <a:rPr lang="en-IN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self.help</a:t>
            </a: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GB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One procedure for each action</a:t>
            </a:r>
            <a:br>
              <a:rPr lang="en-GB" dirty="0"/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def deposit(self)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dirty="0"/>
              <a:t>The end-of-input flag ‘x’ ends the loop.</a:t>
            </a:r>
          </a:p>
        </p:txBody>
      </p:sp>
      <p:sp>
        <p:nvSpPr>
          <p:cNvPr id="849" name="Shape 8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92</a:t>
            </a:fld>
            <a:endParaRPr lang="en-GB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Design rule #2: push it right - Java</a:t>
            </a:r>
          </a:p>
        </p:txBody>
      </p:sp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540300" y="1225225"/>
            <a:ext cx="41415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public class Customer {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...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public void use() {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  </a:t>
            </a:r>
            <a: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account.use();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  }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}</a:t>
            </a:r>
          </a:p>
        </p:txBody>
      </p:sp>
      <p:sp>
        <p:nvSpPr>
          <p:cNvPr id="856" name="Shape 8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93</a:t>
            </a:fld>
            <a:endParaRPr lang="en-GB"/>
          </a:p>
        </p:txBody>
      </p:sp>
      <p:sp>
        <p:nvSpPr>
          <p:cNvPr id="857" name="Shape 857"/>
          <p:cNvSpPr txBox="1">
            <a:spLocks noGrp="1"/>
          </p:cNvSpPr>
          <p:nvPr>
            <p:ph type="body" idx="1"/>
          </p:nvPr>
        </p:nvSpPr>
        <p:spPr>
          <a:xfrm>
            <a:off x="4350300" y="1225225"/>
            <a:ext cx="41415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public class Account {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  public void use() {</a:t>
            </a:r>
            <a:b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    char choice;</a:t>
            </a:r>
            <a:b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    while ((choice = readChoice()) != ‘x’) {</a:t>
            </a:r>
            <a:b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      switch (choice) {</a:t>
            </a:r>
            <a:b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      case ‘d’: deposit(); break;</a:t>
            </a:r>
            <a:b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      case ‘w’: withdraw(); break;</a:t>
            </a:r>
            <a:b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      case ‘s’: show() break;</a:t>
            </a:r>
            <a:b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      default: help(); break;</a:t>
            </a:r>
            <a:b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    }</a:t>
            </a:r>
            <a:b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  }</a:t>
            </a:r>
            <a:br>
              <a:rPr lang="en-GB" sz="14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400">
                <a:latin typeface="Ubuntu Mono"/>
                <a:ea typeface="Ubuntu Mono"/>
                <a:cs typeface="Ubuntu Mono"/>
                <a:sym typeface="Ubuntu Mono"/>
              </a:rPr>
              <a:t>}</a:t>
            </a:r>
          </a:p>
        </p:txBody>
      </p:sp>
      <p:cxnSp>
        <p:nvCxnSpPr>
          <p:cNvPr id="858" name="Shape 858"/>
          <p:cNvCxnSpPr/>
          <p:nvPr/>
        </p:nvCxnSpPr>
        <p:spPr>
          <a:xfrm rot="10800000" flipH="1">
            <a:off x="2330325" y="1729400"/>
            <a:ext cx="2151000" cy="443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Design rule #2: push it right - Python</a:t>
            </a:r>
          </a:p>
        </p:txBody>
      </p:sp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540300" y="1225225"/>
            <a:ext cx="41415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100"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class Customer:</a:t>
            </a:r>
            <a:br>
              <a:rPr lang="en-GB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...</a:t>
            </a:r>
            <a:br>
              <a:rPr lang="en-GB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</a:t>
            </a:r>
            <a:r>
              <a:rPr lang="en-US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def select(self):</a:t>
            </a:r>
          </a:p>
          <a:p>
            <a:pPr>
              <a:spcAft>
                <a:spcPts val="0"/>
              </a:spcAft>
            </a:pPr>
            <a:r>
              <a:rPr lang="en-US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type = </a:t>
            </a:r>
            <a:r>
              <a:rPr lang="en-US" sz="11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self.read_type</a:t>
            </a:r>
            <a:r>
              <a:rPr lang="en-US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</a:t>
            </a:r>
          </a:p>
          <a:p>
            <a:pPr>
              <a:spcAft>
                <a:spcPts val="0"/>
              </a:spcAft>
            </a:pPr>
            <a:r>
              <a:rPr lang="en-US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account = </a:t>
            </a:r>
            <a:r>
              <a:rPr lang="en-US" sz="11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self.account</a:t>
            </a:r>
            <a:r>
              <a:rPr lang="en-US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(type)</a:t>
            </a:r>
          </a:p>
          <a:p>
            <a:pPr>
              <a:spcAft>
                <a:spcPts val="0"/>
              </a:spcAft>
            </a:pPr>
            <a:r>
              <a:rPr lang="en-US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if account is not None:</a:t>
            </a:r>
          </a:p>
          <a:p>
            <a:pPr>
              <a:spcAft>
                <a:spcPts val="0"/>
              </a:spcAft>
            </a:pPr>
            <a:r>
              <a:rPr lang="en-US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  </a:t>
            </a:r>
            <a:r>
              <a:rPr lang="en-US" sz="1100" b="1" dirty="0" err="1">
                <a:solidFill>
                  <a:srgbClr val="FF0000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account.use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</a:t>
            </a:r>
          </a:p>
          <a:p>
            <a:pPr>
              <a:spcAft>
                <a:spcPts val="0"/>
              </a:spcAft>
            </a:pPr>
            <a:r>
              <a:rPr lang="en-US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else:</a:t>
            </a:r>
          </a:p>
          <a:p>
            <a:pPr>
              <a:spcAft>
                <a:spcPts val="0"/>
              </a:spcAft>
            </a:pPr>
            <a:r>
              <a:rPr lang="en-US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  print("No such account")</a:t>
            </a:r>
          </a:p>
          <a:p>
            <a:pPr>
              <a:spcAft>
                <a:spcPts val="0"/>
              </a:spcAft>
            </a:pPr>
            <a:br>
              <a:rPr lang="en-GB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1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}</a:t>
            </a:r>
          </a:p>
        </p:txBody>
      </p:sp>
      <p:sp>
        <p:nvSpPr>
          <p:cNvPr id="856" name="Shape 8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94</a:t>
            </a:fld>
            <a:endParaRPr lang="en-GB"/>
          </a:p>
        </p:txBody>
      </p:sp>
      <p:sp>
        <p:nvSpPr>
          <p:cNvPr id="857" name="Shape 857"/>
          <p:cNvSpPr txBox="1">
            <a:spLocks noGrp="1"/>
          </p:cNvSpPr>
          <p:nvPr>
            <p:ph type="body" idx="1"/>
          </p:nvPr>
        </p:nvSpPr>
        <p:spPr>
          <a:xfrm>
            <a:off x="3786774" y="1262439"/>
            <a:ext cx="6415166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 Account:</a:t>
            </a:r>
            <a:br>
              <a:rPr lang="en-GB" sz="1100" dirty="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100" dirty="0">
                <a:latin typeface="Ubuntu Mono"/>
                <a:ea typeface="Ubuntu Mono"/>
                <a:cs typeface="Ubuntu Mono"/>
                <a:sym typeface="Ubuntu Mono"/>
              </a:rPr>
              <a:t>  ...</a:t>
            </a:r>
            <a:br>
              <a:rPr lang="en-GB" sz="1100" dirty="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GB" sz="1100" dirty="0">
                <a:latin typeface="Ubuntu Mono"/>
                <a:ea typeface="Ubuntu Mono"/>
                <a:cs typeface="Ubuntu Mono"/>
                <a:sym typeface="Ubuntu Mono"/>
              </a:rPr>
              <a:t>	</a:t>
            </a: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use(self):</a:t>
            </a:r>
            <a:endParaRPr lang="en-IN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choice = ''</a:t>
            </a:r>
            <a:endParaRPr lang="en-IN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while choice != 'x’:</a:t>
            </a:r>
            <a:endParaRPr lang="en-IN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choice = </a:t>
            </a:r>
            <a:r>
              <a:rPr lang="en-IN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self.read_choice</a:t>
            </a: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	</a:t>
            </a: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 choice == 'd':</a:t>
            </a:r>
            <a:endParaRPr lang="en-IN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							</a:t>
            </a:r>
            <a:r>
              <a:rPr lang="en-IN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self.deposit</a:t>
            </a: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	</a:t>
            </a:r>
            <a:r>
              <a:rPr lang="en-IN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choice == 'w':</a:t>
            </a:r>
            <a:endParaRPr lang="en-IN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							</a:t>
            </a:r>
            <a:r>
              <a:rPr lang="en-IN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self.withdraw</a:t>
            </a: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	</a:t>
            </a:r>
            <a:r>
              <a:rPr lang="en-IN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choice == 'v':</a:t>
            </a:r>
            <a:endParaRPr lang="en-IN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							</a:t>
            </a:r>
            <a:r>
              <a:rPr lang="en-IN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self.view</a:t>
            </a: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100" b="1" dirty="0">
              <a:solidFill>
                <a:srgbClr val="FF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		else:</a:t>
            </a:r>
            <a:endParaRPr lang="en-IN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							</a:t>
            </a:r>
            <a:r>
              <a:rPr lang="en-IN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self.help</a:t>
            </a:r>
            <a:r>
              <a:rPr lang="en-IN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GB" sz="1100" b="1" dirty="0">
              <a:solidFill>
                <a:srgbClr val="FF0000"/>
              </a:solidFill>
              <a:latin typeface="Courier New" panose="02070309020205020404" pitchFamily="49" charset="0"/>
              <a:ea typeface="Ubuntu Mono"/>
              <a:cs typeface="Courier New" panose="02070309020205020404" pitchFamily="49" charset="0"/>
              <a:sym typeface="Ubuntu Mono"/>
            </a:endParaRPr>
          </a:p>
        </p:txBody>
      </p:sp>
      <p:cxnSp>
        <p:nvCxnSpPr>
          <p:cNvPr id="858" name="Shape 858"/>
          <p:cNvCxnSpPr>
            <a:cxnSpLocks/>
          </p:cNvCxnSpPr>
          <p:nvPr/>
        </p:nvCxnSpPr>
        <p:spPr>
          <a:xfrm flipV="1">
            <a:off x="2530800" y="1733107"/>
            <a:ext cx="2195372" cy="83864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 main method</a:t>
            </a:r>
          </a:p>
        </p:txBody>
      </p:sp>
      <p:sp>
        <p:nvSpPr>
          <p:cNvPr id="864" name="Shape 86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Put the </a:t>
            </a:r>
            <a:r>
              <a:rPr lang="en-GB">
                <a:solidFill>
                  <a:srgbClr val="0000FF"/>
                </a:solidFill>
              </a:rPr>
              <a:t>main method</a:t>
            </a:r>
            <a:r>
              <a:rPr lang="en-GB"/>
              <a:t> in the left-most (main) class.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  <p:sp>
        <p:nvSpPr>
          <p:cNvPr id="865" name="Shape 8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95</a:t>
            </a:fld>
            <a:endParaRPr lang="en-GB"/>
          </a:p>
        </p:txBody>
      </p:sp>
      <p:sp>
        <p:nvSpPr>
          <p:cNvPr id="866" name="Shape 866"/>
          <p:cNvSpPr/>
          <p:nvPr/>
        </p:nvSpPr>
        <p:spPr>
          <a:xfrm>
            <a:off x="6052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		account</a:t>
            </a:r>
          </a:p>
        </p:txBody>
      </p:sp>
      <p:sp>
        <p:nvSpPr>
          <p:cNvPr id="867" name="Shape 867"/>
          <p:cNvSpPr/>
          <p:nvPr/>
        </p:nvSpPr>
        <p:spPr>
          <a:xfrm>
            <a:off x="6052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</a:t>
            </a:r>
          </a:p>
        </p:txBody>
      </p:sp>
      <p:sp>
        <p:nvSpPr>
          <p:cNvPr id="868" name="Shape 868"/>
          <p:cNvSpPr/>
          <p:nvPr/>
        </p:nvSpPr>
        <p:spPr>
          <a:xfrm>
            <a:off x="605275" y="2946922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static void main(String[] args)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Customer()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</p:txBody>
      </p:sp>
      <p:sp>
        <p:nvSpPr>
          <p:cNvPr id="869" name="Shape 869"/>
          <p:cNvSpPr/>
          <p:nvPr/>
        </p:nvSpPr>
        <p:spPr>
          <a:xfrm>
            <a:off x="3424675" y="2553124"/>
            <a:ext cx="21618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	balance</a:t>
            </a:r>
          </a:p>
        </p:txBody>
      </p:sp>
      <p:sp>
        <p:nvSpPr>
          <p:cNvPr id="870" name="Shape 870"/>
          <p:cNvSpPr/>
          <p:nvPr/>
        </p:nvSpPr>
        <p:spPr>
          <a:xfrm>
            <a:off x="3424675" y="2048754"/>
            <a:ext cx="2161800" cy="50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</a:t>
            </a:r>
          </a:p>
        </p:txBody>
      </p:sp>
      <p:sp>
        <p:nvSpPr>
          <p:cNvPr id="871" name="Shape 871"/>
          <p:cNvSpPr/>
          <p:nvPr/>
        </p:nvSpPr>
        <p:spPr>
          <a:xfrm>
            <a:off x="3424675" y="2946725"/>
            <a:ext cx="2161800" cy="17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Account()</a:t>
            </a:r>
            <a:br>
              <a:rPr lang="en-GB"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 readBalance()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deposit()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withdraw()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double readAmount()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show()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void use()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char readChoice()</a:t>
            </a:r>
          </a:p>
        </p:txBody>
      </p:sp>
      <p:cxnSp>
        <p:nvCxnSpPr>
          <p:cNvPr id="872" name="Shape 872"/>
          <p:cNvCxnSpPr>
            <a:stCxn id="866" idx="3"/>
            <a:endCxn id="869" idx="1"/>
          </p:cNvCxnSpPr>
          <p:nvPr/>
        </p:nvCxnSpPr>
        <p:spPr>
          <a:xfrm>
            <a:off x="2767075" y="2749924"/>
            <a:ext cx="6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3" name="Shape 873"/>
          <p:cNvSpPr txBox="1"/>
          <p:nvPr/>
        </p:nvSpPr>
        <p:spPr>
          <a:xfrm>
            <a:off x="3134575" y="2410062"/>
            <a:ext cx="290100" cy="2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1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Code: main method</a:t>
            </a:r>
          </a:p>
        </p:txBody>
      </p:sp>
      <p:sp>
        <p:nvSpPr>
          <p:cNvPr id="879" name="Shape 87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public class Customer {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public static void main(String[] args) {</a:t>
            </a:r>
            <a:b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	Customer customer = new Customer();</a:t>
            </a:r>
            <a:b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	customer.use();</a:t>
            </a:r>
            <a:b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The main method is the ONLY static method.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The main method should always be two lines: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-GB"/>
              <a:t>Create the first object.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-GB"/>
              <a:t>Use the first object.</a:t>
            </a:r>
          </a:p>
        </p:txBody>
      </p:sp>
      <p:sp>
        <p:nvSpPr>
          <p:cNvPr id="880" name="Shape 8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96</a:t>
            </a:fld>
            <a:endParaRPr lang="en-GB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Code: main method - Python</a:t>
            </a:r>
          </a:p>
        </p:txBody>
      </p:sp>
      <p:sp>
        <p:nvSpPr>
          <p:cNvPr id="879" name="Shape 87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 __name__ == "__main__":</a:t>
            </a:r>
            <a:endParaRPr lang="en-IN" sz="1600" dirty="0">
              <a:solidFill>
                <a:srgbClr val="FF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customer = Customer()</a:t>
            </a:r>
            <a:endParaRPr lang="en-IN" sz="1600" dirty="0">
              <a:solidFill>
                <a:srgbClr val="FF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</a:t>
            </a:r>
            <a:r>
              <a:rPr lang="en-IN" sz="16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customer.use</a:t>
            </a:r>
            <a:r>
              <a:rPr lang="en-IN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ts val="1425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The main method should always be two lines: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-GB" dirty="0"/>
              <a:t>Create the first object.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-GB" dirty="0"/>
              <a:t>Use the first object.</a:t>
            </a:r>
          </a:p>
        </p:txBody>
      </p:sp>
      <p:sp>
        <p:nvSpPr>
          <p:cNvPr id="880" name="Shape 8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53317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22040</TotalTime>
  <Words>7308</Words>
  <Application>Microsoft Macintosh PowerPoint</Application>
  <PresentationFormat>On-screen Show (16:9)</PresentationFormat>
  <Paragraphs>1019</Paragraphs>
  <Slides>97</Slides>
  <Notes>97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5" baseType="lpstr">
      <vt:lpstr>Economica</vt:lpstr>
      <vt:lpstr>Arial</vt:lpstr>
      <vt:lpstr>Open Sans</vt:lpstr>
      <vt:lpstr>Calibri</vt:lpstr>
      <vt:lpstr>Arial Unicode MS</vt:lpstr>
      <vt:lpstr>Courier New</vt:lpstr>
      <vt:lpstr>Ubuntu Mono</vt:lpstr>
      <vt:lpstr>luxe</vt:lpstr>
      <vt:lpstr>Classes</vt:lpstr>
      <vt:lpstr>Last week</vt:lpstr>
      <vt:lpstr>This week</vt:lpstr>
      <vt:lpstr>Procedural Bank Program</vt:lpstr>
      <vt:lpstr>Procedural Bank Program</vt:lpstr>
      <vt:lpstr>Object-Oriented Bank Program</vt:lpstr>
      <vt:lpstr>Advantages of Object-Oriented Programming</vt:lpstr>
      <vt:lpstr>PowerPoint Presentation</vt:lpstr>
      <vt:lpstr>What is a class? - Java</vt:lpstr>
      <vt:lpstr>What is a class? (Contd…) - Python</vt:lpstr>
      <vt:lpstr>What is an object?</vt:lpstr>
      <vt:lpstr>Instance vs Static - Java</vt:lpstr>
      <vt:lpstr>Instance vs Static - Python</vt:lpstr>
      <vt:lpstr>Class diagrams</vt:lpstr>
      <vt:lpstr>Class diagrams - Java</vt:lpstr>
      <vt:lpstr>Class diagrams - Python</vt:lpstr>
      <vt:lpstr>BlueJ class diagrams</vt:lpstr>
      <vt:lpstr>Design Rules</vt:lpstr>
      <vt:lpstr>Design rules</vt:lpstr>
      <vt:lpstr>Design rule #1: Encapsulation</vt:lpstr>
      <vt:lpstr>Design rule #2: Push it right</vt:lpstr>
      <vt:lpstr>Design rule #3: Spread plans across classes</vt:lpstr>
      <vt:lpstr>Design rule #3: Spread plans across classes</vt:lpstr>
      <vt:lpstr>Design rule #4: Hide by default</vt:lpstr>
      <vt:lpstr>Access modifiers - Java</vt:lpstr>
      <vt:lpstr>Access modifiers - Python</vt:lpstr>
      <vt:lpstr>Access modifiers - Python</vt:lpstr>
      <vt:lpstr>Access modifiers - Python</vt:lpstr>
      <vt:lpstr>Class format</vt:lpstr>
      <vt:lpstr>Import statements</vt:lpstr>
      <vt:lpstr>Class declaration</vt:lpstr>
      <vt:lpstr>Fields</vt:lpstr>
      <vt:lpstr>Constants</vt:lpstr>
      <vt:lpstr>Constructors</vt:lpstr>
      <vt:lpstr>Constructors - Python</vt:lpstr>
      <vt:lpstr>Constructors approach #1: initialise from literals</vt:lpstr>
      <vt:lpstr>Constructors approach #1: initialise from literals</vt:lpstr>
      <vt:lpstr>Constructors approach #2: initialise from user</vt:lpstr>
      <vt:lpstr>Constructors approach #2: initialise from user</vt:lpstr>
      <vt:lpstr>Constructors approach #3: initialise from params</vt:lpstr>
      <vt:lpstr>Constructors approach #3: initialise from params</vt:lpstr>
      <vt:lpstr>The “this” keyword - Java</vt:lpstr>
      <vt:lpstr>The “self” keyword - Python</vt:lpstr>
      <vt:lpstr>The “self” keyword (Contd..)- Python</vt:lpstr>
      <vt:lpstr>Methods – Java </vt:lpstr>
      <vt:lpstr>Methods - Python</vt:lpstr>
      <vt:lpstr>Design rule #4 (again): Hide by default</vt:lpstr>
      <vt:lpstr>Design rule #4 (again): Hide by default - Python</vt:lpstr>
      <vt:lpstr>toString method - Java</vt:lpstr>
      <vt:lpstr>“__str__” method - Python</vt:lpstr>
      <vt:lpstr>“__str__” and “__repr__” method (Contd..) - Python</vt:lpstr>
      <vt:lpstr>Format to 2 decimal places – pattern - Java</vt:lpstr>
      <vt:lpstr>Format to 2 decimal places – pattern - Python</vt:lpstr>
      <vt:lpstr>Getter and setter methods - Java</vt:lpstr>
      <vt:lpstr>Getter and setter methods - Python</vt:lpstr>
      <vt:lpstr>Design rule #4 (again!): Hide by default</vt:lpstr>
      <vt:lpstr>Creating an object</vt:lpstr>
      <vt:lpstr>Passing an object</vt:lpstr>
      <vt:lpstr>Client/supplier interactions</vt:lpstr>
      <vt:lpstr>Client/supplier interactions - Python</vt:lpstr>
      <vt:lpstr>Using a toString method - Java</vt:lpstr>
      <vt:lpstr>The “main” method - Java</vt:lpstr>
      <vt:lpstr>The “main” method - Python</vt:lpstr>
      <vt:lpstr>Process</vt:lpstr>
      <vt:lpstr>Process: words-to-code</vt:lpstr>
      <vt:lpstr>Process steps</vt:lpstr>
      <vt:lpstr>Specification</vt:lpstr>
      <vt:lpstr>NOUNS (classes and fields)</vt:lpstr>
      <vt:lpstr>Nouns</vt:lpstr>
      <vt:lpstr>Nouns</vt:lpstr>
      <vt:lpstr>Code - Java</vt:lpstr>
      <vt:lpstr>Code - Python</vt:lpstr>
      <vt:lpstr>Initialisation (constructors)</vt:lpstr>
      <vt:lpstr>Initialisation</vt:lpstr>
      <vt:lpstr>Initialisation</vt:lpstr>
      <vt:lpstr>Code - Java</vt:lpstr>
      <vt:lpstr>Code - Python</vt:lpstr>
      <vt:lpstr>VERBS (Goals)</vt:lpstr>
      <vt:lpstr>Verbs</vt:lpstr>
      <vt:lpstr>Verbs</vt:lpstr>
      <vt:lpstr>Goal analysis</vt:lpstr>
      <vt:lpstr>Words to code</vt:lpstr>
      <vt:lpstr>Code - Java</vt:lpstr>
      <vt:lpstr>Code - Python</vt:lpstr>
      <vt:lpstr>Specification</vt:lpstr>
      <vt:lpstr>Verbs</vt:lpstr>
      <vt:lpstr>Verbs</vt:lpstr>
      <vt:lpstr>Sample I/O</vt:lpstr>
      <vt:lpstr>Menu solution - Java</vt:lpstr>
      <vt:lpstr>Menu solution - Python</vt:lpstr>
      <vt:lpstr>Menu pattern - Java</vt:lpstr>
      <vt:lpstr>Menu pattern - Python</vt:lpstr>
      <vt:lpstr>Design rule #2: push it right - Java</vt:lpstr>
      <vt:lpstr>Design rule #2: push it right - Python</vt:lpstr>
      <vt:lpstr>The main method</vt:lpstr>
      <vt:lpstr>Code: main method</vt:lpstr>
      <vt:lpstr>Code: main method - Python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</dc:title>
  <cp:lastModifiedBy>Gitarth Vaishnav</cp:lastModifiedBy>
  <cp:revision>10</cp:revision>
  <dcterms:modified xsi:type="dcterms:W3CDTF">2023-02-05T03:53:11Z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2023-01-17T02:27:14Z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9a3b501a-dc07-4a23-955f-d433c6a7f73d</vt:lpwstr>
  </property>
  <property fmtid="{D5CDD505-2E9C-101B-9397-08002B2CF9AE}" pid="8" name="MSIP_Label_51a6c3db-1667-4f49-995a-8b9973972958_ContentBits">
    <vt:lpwstr>0</vt:lpwstr>
  </property>
</Properties>
</file>