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098" r:id="rId1"/>
  </p:sldMasterIdLst>
  <p:notesMasterIdLst>
    <p:notesMasterId r:id="rId38"/>
  </p:notesMasterIdLst>
  <p:handoutMasterIdLst>
    <p:handoutMasterId r:id="rId39"/>
  </p:handoutMasterIdLst>
  <p:sldIdLst>
    <p:sldId id="429" r:id="rId2"/>
    <p:sldId id="475" r:id="rId3"/>
    <p:sldId id="431" r:id="rId4"/>
    <p:sldId id="432" r:id="rId5"/>
    <p:sldId id="484" r:id="rId6"/>
    <p:sldId id="480" r:id="rId7"/>
    <p:sldId id="481" r:id="rId8"/>
    <p:sldId id="433" r:id="rId9"/>
    <p:sldId id="466" r:id="rId10"/>
    <p:sldId id="467" r:id="rId11"/>
    <p:sldId id="468" r:id="rId12"/>
    <p:sldId id="439" r:id="rId13"/>
    <p:sldId id="441" r:id="rId14"/>
    <p:sldId id="469" r:id="rId15"/>
    <p:sldId id="444" r:id="rId16"/>
    <p:sldId id="478" r:id="rId17"/>
    <p:sldId id="445" r:id="rId18"/>
    <p:sldId id="470" r:id="rId19"/>
    <p:sldId id="447" r:id="rId20"/>
    <p:sldId id="477" r:id="rId21"/>
    <p:sldId id="448" r:id="rId22"/>
    <p:sldId id="473" r:id="rId23"/>
    <p:sldId id="504" r:id="rId24"/>
    <p:sldId id="474" r:id="rId25"/>
    <p:sldId id="458" r:id="rId26"/>
    <p:sldId id="459" r:id="rId27"/>
    <p:sldId id="476" r:id="rId28"/>
    <p:sldId id="461" r:id="rId29"/>
    <p:sldId id="462" r:id="rId30"/>
    <p:sldId id="486" r:id="rId31"/>
    <p:sldId id="463" r:id="rId32"/>
    <p:sldId id="464" r:id="rId33"/>
    <p:sldId id="485" r:id="rId34"/>
    <p:sldId id="497" r:id="rId35"/>
    <p:sldId id="442" r:id="rId36"/>
    <p:sldId id="503" r:id="rId37"/>
  </p:sldIdLst>
  <p:sldSz cx="12192000" cy="6858000"/>
  <p:notesSz cx="7315200" cy="9601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73"/>
    <p:restoredTop sz="93548" autoAdjust="0"/>
  </p:normalViewPr>
  <p:slideViewPr>
    <p:cSldViewPr>
      <p:cViewPr varScale="1">
        <p:scale>
          <a:sx n="81" d="100"/>
          <a:sy n="81" d="100"/>
        </p:scale>
        <p:origin x="902" y="58"/>
      </p:cViewPr>
      <p:guideLst>
        <p:guide orient="horz" pos="2160"/>
        <p:guide pos="3840"/>
      </p:guideLst>
    </p:cSldViewPr>
  </p:slideViewPr>
  <p:outlineViewPr>
    <p:cViewPr>
      <p:scale>
        <a:sx n="50" d="100"/>
        <a:sy n="50" d="100"/>
      </p:scale>
      <p:origin x="0" y="257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3F5C4998-C539-4B02-AC95-5862E0422ECA}"/>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US"/>
          </a:p>
        </p:txBody>
      </p:sp>
      <p:sp>
        <p:nvSpPr>
          <p:cNvPr id="129027" name="Rectangle 3">
            <a:extLst>
              <a:ext uri="{FF2B5EF4-FFF2-40B4-BE49-F238E27FC236}">
                <a16:creationId xmlns:a16="http://schemas.microsoft.com/office/drawing/2014/main" id="{C7C0FE3E-608A-45E1-AD86-98449AD4BEF0}"/>
              </a:ext>
            </a:extLst>
          </p:cNvPr>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ea typeface="+mn-ea"/>
                <a:cs typeface="+mn-cs"/>
              </a:defRPr>
            </a:lvl1pPr>
          </a:lstStyle>
          <a:p>
            <a:pPr>
              <a:defRPr/>
            </a:pPr>
            <a:endParaRPr lang="en-US"/>
          </a:p>
        </p:txBody>
      </p:sp>
      <p:sp>
        <p:nvSpPr>
          <p:cNvPr id="129028" name="Rectangle 4">
            <a:extLst>
              <a:ext uri="{FF2B5EF4-FFF2-40B4-BE49-F238E27FC236}">
                <a16:creationId xmlns:a16="http://schemas.microsoft.com/office/drawing/2014/main" id="{B0CCB4D7-0AF2-44B9-9B84-F0D41F70B217}"/>
              </a:ext>
            </a:extLst>
          </p:cNvPr>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US"/>
          </a:p>
        </p:txBody>
      </p:sp>
      <p:sp>
        <p:nvSpPr>
          <p:cNvPr id="129029" name="Rectangle 5">
            <a:extLst>
              <a:ext uri="{FF2B5EF4-FFF2-40B4-BE49-F238E27FC236}">
                <a16:creationId xmlns:a16="http://schemas.microsoft.com/office/drawing/2014/main" id="{0F44782A-7A50-480C-B221-1C98708568EC}"/>
              </a:ext>
            </a:extLst>
          </p:cNvPr>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cs typeface="Arial" panose="020B0604020202020204" pitchFamily="34" charset="0"/>
              </a:defRPr>
            </a:lvl1pPr>
          </a:lstStyle>
          <a:p>
            <a:pPr>
              <a:defRPr/>
            </a:pPr>
            <a:fld id="{FB2933F0-AAC4-4878-B397-4234D6C2DC3B}"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594925EE-341D-4C30-B7AF-593E817B293E}"/>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AU"/>
          </a:p>
        </p:txBody>
      </p:sp>
      <p:sp>
        <p:nvSpPr>
          <p:cNvPr id="132099" name="Rectangle 3">
            <a:extLst>
              <a:ext uri="{FF2B5EF4-FFF2-40B4-BE49-F238E27FC236}">
                <a16:creationId xmlns:a16="http://schemas.microsoft.com/office/drawing/2014/main" id="{1EF1E55B-A1BC-44DD-869F-1A912DCD9595}"/>
              </a:ext>
            </a:extLst>
          </p:cNvPr>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ea typeface="+mn-ea"/>
                <a:cs typeface="+mn-cs"/>
              </a:defRPr>
            </a:lvl1pPr>
          </a:lstStyle>
          <a:p>
            <a:pPr>
              <a:defRPr/>
            </a:pPr>
            <a:endParaRPr lang="en-AU"/>
          </a:p>
        </p:txBody>
      </p:sp>
      <p:sp>
        <p:nvSpPr>
          <p:cNvPr id="4100" name="Rectangle 4">
            <a:extLst>
              <a:ext uri="{FF2B5EF4-FFF2-40B4-BE49-F238E27FC236}">
                <a16:creationId xmlns:a16="http://schemas.microsoft.com/office/drawing/2014/main" id="{042F8325-A7EE-4933-8317-9B3766D1EE68}"/>
              </a:ext>
            </a:extLst>
          </p:cNvPr>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101" name="Rectangle 5">
            <a:extLst>
              <a:ext uri="{FF2B5EF4-FFF2-40B4-BE49-F238E27FC236}">
                <a16:creationId xmlns:a16="http://schemas.microsoft.com/office/drawing/2014/main" id="{90ACAAEC-DCBE-406C-89A6-27E83762132E}"/>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32102" name="Rectangle 6">
            <a:extLst>
              <a:ext uri="{FF2B5EF4-FFF2-40B4-BE49-F238E27FC236}">
                <a16:creationId xmlns:a16="http://schemas.microsoft.com/office/drawing/2014/main" id="{3859C2CB-7F3A-47B8-BD4A-CD4F3B2E31F2}"/>
              </a:ext>
            </a:extLst>
          </p:cNvPr>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AU"/>
          </a:p>
        </p:txBody>
      </p:sp>
      <p:sp>
        <p:nvSpPr>
          <p:cNvPr id="132103" name="Rectangle 7">
            <a:extLst>
              <a:ext uri="{FF2B5EF4-FFF2-40B4-BE49-F238E27FC236}">
                <a16:creationId xmlns:a16="http://schemas.microsoft.com/office/drawing/2014/main" id="{23176223-4423-496B-BE15-5F22C5774D51}"/>
              </a:ext>
            </a:extLst>
          </p:cNvPr>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cs typeface="Arial" panose="020B0604020202020204" pitchFamily="34" charset="0"/>
              </a:defRPr>
            </a:lvl1pPr>
          </a:lstStyle>
          <a:p>
            <a:pPr>
              <a:defRPr/>
            </a:pPr>
            <a:fld id="{5273B750-5453-43D1-BD8D-3F94F6212BE5}"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31E8EDE8-2D5D-412E-A48A-CF399D9B3E44}"/>
              </a:ext>
            </a:extLst>
          </p:cNvPr>
          <p:cNvSpPr>
            <a:spLocks noGrp="1" noRot="1" noChangeAspect="1" noTextEdit="1"/>
          </p:cNvSpPr>
          <p:nvPr>
            <p:ph type="sldImg"/>
          </p:nvPr>
        </p:nvSpPr>
        <p:spPr>
          <a:xfrm>
            <a:off x="457200" y="720725"/>
            <a:ext cx="6400800" cy="3600450"/>
          </a:xfrm>
          <a:ln/>
        </p:spPr>
      </p:sp>
      <p:sp>
        <p:nvSpPr>
          <p:cNvPr id="7171" name="Notes Placeholder 2">
            <a:extLst>
              <a:ext uri="{FF2B5EF4-FFF2-40B4-BE49-F238E27FC236}">
                <a16:creationId xmlns:a16="http://schemas.microsoft.com/office/drawing/2014/main" id="{09833B54-5FA2-4F37-AF4B-D87D901BEDA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Slide Number Placeholder 3">
            <a:extLst>
              <a:ext uri="{FF2B5EF4-FFF2-40B4-BE49-F238E27FC236}">
                <a16:creationId xmlns:a16="http://schemas.microsoft.com/office/drawing/2014/main" id="{9CF7E946-CD45-4192-8536-9D89778BEA6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017CBE16-3F6A-4F7C-A66C-8E37834A27F3}" type="slidenum">
              <a:rPr kumimoji="0" lang="en-US" altLang="en-US" sz="1300" smtClean="0">
                <a:latin typeface="Arial" panose="020B0604020202020204" pitchFamily="34" charset="0"/>
              </a:rPr>
              <a:pPr>
                <a:spcBef>
                  <a:spcPct val="0"/>
                </a:spcBef>
              </a:pPr>
              <a:t>1</a:t>
            </a:fld>
            <a:endParaRPr kumimoji="0" lang="en-US" altLang="en-US" sz="130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674A72DA-20D6-4421-B650-C5059F060870}"/>
              </a:ext>
            </a:extLst>
          </p:cNvPr>
          <p:cNvSpPr>
            <a:spLocks noGrp="1" noRot="1" noChangeAspect="1" noTextEdit="1"/>
          </p:cNvSpPr>
          <p:nvPr>
            <p:ph type="sldImg"/>
          </p:nvPr>
        </p:nvSpPr>
        <p:spPr>
          <a:xfrm>
            <a:off x="457200" y="720725"/>
            <a:ext cx="6400800" cy="3600450"/>
          </a:xfrm>
          <a:ln/>
        </p:spPr>
      </p:sp>
      <p:sp>
        <p:nvSpPr>
          <p:cNvPr id="11267" name="Notes Placeholder 2">
            <a:extLst>
              <a:ext uri="{FF2B5EF4-FFF2-40B4-BE49-F238E27FC236}">
                <a16:creationId xmlns:a16="http://schemas.microsoft.com/office/drawing/2014/main" id="{D9E1E905-5541-4B33-8A2B-1E2FC6E2717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Slide Number Placeholder 3">
            <a:extLst>
              <a:ext uri="{FF2B5EF4-FFF2-40B4-BE49-F238E27FC236}">
                <a16:creationId xmlns:a16="http://schemas.microsoft.com/office/drawing/2014/main" id="{BCE553DF-170D-40DC-AA38-057FD25EC34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9C3DB859-2866-4373-B03E-1E2298AB08F1}" type="slidenum">
              <a:rPr kumimoji="0" lang="en-AU" altLang="en-US" sz="1300" smtClean="0">
                <a:latin typeface="Arial" panose="020B0604020202020204" pitchFamily="34" charset="0"/>
              </a:rPr>
              <a:pPr>
                <a:spcBef>
                  <a:spcPct val="0"/>
                </a:spcBef>
              </a:pPr>
              <a:t>2</a:t>
            </a:fld>
            <a:endParaRPr kumimoji="0" lang="en-AU" altLang="en-US" sz="130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Text Box 1">
            <a:extLst>
              <a:ext uri="{FF2B5EF4-FFF2-40B4-BE49-F238E27FC236}">
                <a16:creationId xmlns:a16="http://schemas.microsoft.com/office/drawing/2014/main" id="{7900D23C-89F6-46FF-AD48-4D1BC7D16826}"/>
              </a:ext>
            </a:extLst>
          </p:cNvPr>
          <p:cNvSpPr txBox="1">
            <a:spLocks noChangeArrowheads="1"/>
          </p:cNvSpPr>
          <p:nvPr/>
        </p:nvSpPr>
        <p:spPr bwMode="auto">
          <a:xfrm>
            <a:off x="0" y="0"/>
            <a:ext cx="32527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249" tIns="46805" rIns="93249" bIns="46805"/>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 typeface="Times New Roman" panose="02020603050405020304" pitchFamily="18" charset="0"/>
              <a:buNone/>
            </a:pPr>
            <a:r>
              <a:rPr kumimoji="0" lang="en-US" altLang="en-US">
                <a:solidFill>
                  <a:srgbClr val="000000"/>
                </a:solidFill>
              </a:rPr>
              <a:t>Intro to OOP with Java, C. Thomas Wu</a:t>
            </a:r>
          </a:p>
        </p:txBody>
      </p:sp>
      <p:sp>
        <p:nvSpPr>
          <p:cNvPr id="21507" name="Text Box 2">
            <a:extLst>
              <a:ext uri="{FF2B5EF4-FFF2-40B4-BE49-F238E27FC236}">
                <a16:creationId xmlns:a16="http://schemas.microsoft.com/office/drawing/2014/main" id="{B5473679-925E-46CA-B8C3-09703FA49B99}"/>
              </a:ext>
            </a:extLst>
          </p:cNvPr>
          <p:cNvSpPr txBox="1">
            <a:spLocks noChangeArrowheads="1"/>
          </p:cNvSpPr>
          <p:nvPr/>
        </p:nvSpPr>
        <p:spPr bwMode="auto">
          <a:xfrm>
            <a:off x="0" y="9290050"/>
            <a:ext cx="32527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249" tIns="46805" rIns="93249" bIns="46805"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 typeface="Times New Roman" panose="02020603050405020304" pitchFamily="18" charset="0"/>
              <a:buNone/>
            </a:pPr>
            <a:r>
              <a:rPr kumimoji="0" lang="en-US" altLang="en-US">
                <a:solidFill>
                  <a:srgbClr val="000000"/>
                </a:solidFill>
              </a:rPr>
              <a:t>©The McGraw-Hill Companies, Inc.</a:t>
            </a:r>
          </a:p>
        </p:txBody>
      </p:sp>
      <p:sp>
        <p:nvSpPr>
          <p:cNvPr id="21508" name="Text Box 3">
            <a:extLst>
              <a:ext uri="{FF2B5EF4-FFF2-40B4-BE49-F238E27FC236}">
                <a16:creationId xmlns:a16="http://schemas.microsoft.com/office/drawing/2014/main" id="{CE90EFA5-4297-4E62-80BC-827419C142F8}"/>
              </a:ext>
            </a:extLst>
          </p:cNvPr>
          <p:cNvSpPr txBox="1">
            <a:spLocks noChangeArrowheads="1"/>
          </p:cNvSpPr>
          <p:nvPr/>
        </p:nvSpPr>
        <p:spPr bwMode="auto">
          <a:xfrm>
            <a:off x="4251325" y="9290050"/>
            <a:ext cx="32527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3249" tIns="46805" rIns="93249" bIns="46805" anchor="b"/>
          <a:lstStyle>
            <a:lvl1pPr>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1pPr>
            <a:lvl2pPr marL="742950" indent="-28575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2pPr>
            <a:lvl3pPr marL="11430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3pPr>
            <a:lvl4pPr marL="16002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4pPr>
            <a:lvl5pPr marL="2057400" indent="-22860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3000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1200">
                <a:solidFill>
                  <a:schemeClr val="tx1"/>
                </a:solidFill>
                <a:latin typeface="Times New Roman" panose="02020603050405020304" pitchFamily="18" charset="0"/>
                <a:ea typeface="MS PGothic" panose="020B0600070205080204" pitchFamily="34" charset="-128"/>
              </a:defRPr>
            </a:lvl9pPr>
          </a:lstStyle>
          <a:p>
            <a:pPr algn="r" eaLnBrk="1" hangingPunct="1">
              <a:spcBef>
                <a:spcPct val="0"/>
              </a:spcBef>
              <a:buFont typeface="Times New Roman" panose="02020603050405020304" pitchFamily="18" charset="0"/>
              <a:buNone/>
            </a:pPr>
            <a:fld id="{C73200F0-F220-4C96-9E9B-53F8A8219CB0}" type="slidenum">
              <a:rPr kumimoji="0" lang="en-US" altLang="en-US">
                <a:solidFill>
                  <a:srgbClr val="000000"/>
                </a:solidFill>
              </a:rPr>
              <a:pPr algn="r" eaLnBrk="1" hangingPunct="1">
                <a:spcBef>
                  <a:spcPct val="0"/>
                </a:spcBef>
                <a:buFont typeface="Times New Roman" panose="02020603050405020304" pitchFamily="18" charset="0"/>
                <a:buNone/>
              </a:pPr>
              <a:t>10</a:t>
            </a:fld>
            <a:endParaRPr kumimoji="0" lang="en-US" altLang="en-US">
              <a:solidFill>
                <a:srgbClr val="000000"/>
              </a:solidFill>
            </a:endParaRPr>
          </a:p>
        </p:txBody>
      </p:sp>
      <p:sp>
        <p:nvSpPr>
          <p:cNvPr id="21509" name="Rectangle 4">
            <a:extLst>
              <a:ext uri="{FF2B5EF4-FFF2-40B4-BE49-F238E27FC236}">
                <a16:creationId xmlns:a16="http://schemas.microsoft.com/office/drawing/2014/main" id="{0566AF3B-0348-4B66-A996-E12F772F22F7}"/>
              </a:ext>
            </a:extLst>
          </p:cNvPr>
          <p:cNvSpPr>
            <a:spLocks noGrp="1" noRot="1" noChangeAspect="1" noChangeArrowheads="1" noTextEdit="1"/>
          </p:cNvSpPr>
          <p:nvPr>
            <p:ph type="sldImg"/>
          </p:nvPr>
        </p:nvSpPr>
        <p:spPr>
          <a:xfrm>
            <a:off x="495300" y="733425"/>
            <a:ext cx="6518275" cy="3667125"/>
          </a:xfrm>
          <a:solidFill>
            <a:srgbClr val="FFFFFF"/>
          </a:solidFill>
          <a:ln/>
        </p:spPr>
      </p:sp>
      <p:sp>
        <p:nvSpPr>
          <p:cNvPr id="21510" name="Rectangle 5">
            <a:extLst>
              <a:ext uri="{FF2B5EF4-FFF2-40B4-BE49-F238E27FC236}">
                <a16:creationId xmlns:a16="http://schemas.microsoft.com/office/drawing/2014/main" id="{BD92DE99-35E2-4979-BAE0-32B35F9E2105}"/>
              </a:ext>
            </a:extLst>
          </p:cNvPr>
          <p:cNvSpPr>
            <a:spLocks noGrp="1" noChangeArrowheads="1"/>
          </p:cNvSpPr>
          <p:nvPr>
            <p:ph type="body" idx="1"/>
          </p:nvPr>
        </p:nvSpPr>
        <p:spPr>
          <a:xfrm>
            <a:off x="1001713" y="4643438"/>
            <a:ext cx="5502275" cy="44021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spcBef>
                <a:spcPts val="450"/>
              </a:spcBef>
            </a:pPr>
            <a:endParaRPr lang="en-US" altLang="en-US" dirty="0"/>
          </a:p>
        </p:txBody>
      </p:sp>
      <p:sp>
        <p:nvSpPr>
          <p:cNvPr id="21511" name="Footer Placeholder 9">
            <a:extLst>
              <a:ext uri="{FF2B5EF4-FFF2-40B4-BE49-F238E27FC236}">
                <a16:creationId xmlns:a16="http://schemas.microsoft.com/office/drawing/2014/main" id="{7BE91ED0-9964-4AE7-8E5D-75F4D66C8D69}"/>
              </a:ext>
            </a:extLst>
          </p:cNvPr>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tabLst>
                <a:tab pos="723900" algn="l"/>
                <a:tab pos="1447800" algn="l"/>
                <a:tab pos="2171700" algn="l"/>
                <a:tab pos="2895600" algn="l"/>
              </a:tabLs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pPr>
            <a:r>
              <a:rPr kumimoji="0" lang="en-US" altLang="en-US">
                <a:solidFill>
                  <a:srgbClr val="000000"/>
                </a:solidFill>
              </a:rPr>
              <a:t>©The McGraw-Hill Companies, Inc.</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Syntax for defining a method.</a:t>
            </a:r>
          </a:p>
          <a:p>
            <a:r>
              <a:rPr lang="en-AU" dirty="0"/>
              <a:t/>
            </a:r>
            <a:br>
              <a:rPr lang="en-AU" dirty="0"/>
            </a:br>
            <a:r>
              <a:rPr lang="en-AU" dirty="0"/>
              <a:t>Modifier  </a:t>
            </a:r>
            <a:r>
              <a:rPr lang="en-AU" dirty="0" err="1"/>
              <a:t>ReturnType</a:t>
            </a:r>
            <a:r>
              <a:rPr lang="en-AU" dirty="0"/>
              <a:t>  </a:t>
            </a:r>
            <a:r>
              <a:rPr lang="en-AU" dirty="0" err="1"/>
              <a:t>MethodName</a:t>
            </a:r>
            <a:r>
              <a:rPr lang="en-AU" dirty="0"/>
              <a:t>  (Parameters)</a:t>
            </a:r>
            <a:br>
              <a:rPr lang="en-AU" dirty="0"/>
            </a:br>
            <a:r>
              <a:rPr lang="en-AU" dirty="0"/>
              <a:t>public void </a:t>
            </a:r>
            <a:r>
              <a:rPr lang="en-AU" dirty="0" err="1"/>
              <a:t>setExchange</a:t>
            </a:r>
            <a:r>
              <a:rPr lang="en-AU" dirty="0"/>
              <a:t> (double rate) {</a:t>
            </a:r>
            <a:br>
              <a:rPr lang="en-AU" dirty="0"/>
            </a:br>
            <a:r>
              <a:rPr lang="en-AU" dirty="0"/>
              <a:t>     </a:t>
            </a:r>
            <a:r>
              <a:rPr lang="en-AU" dirty="0" err="1"/>
              <a:t>exchangeRate</a:t>
            </a:r>
            <a:r>
              <a:rPr lang="en-AU" dirty="0"/>
              <a:t> = rate;</a:t>
            </a:r>
            <a:br>
              <a:rPr lang="en-AU" dirty="0"/>
            </a:br>
            <a:r>
              <a:rPr lang="en-AU" dirty="0"/>
              <a:t>}</a:t>
            </a:r>
          </a:p>
          <a:p>
            <a:endParaRPr lang="en-AU" dirty="0"/>
          </a:p>
        </p:txBody>
      </p:sp>
      <p:sp>
        <p:nvSpPr>
          <p:cNvPr id="4" name="Slide Number Placeholder 3"/>
          <p:cNvSpPr>
            <a:spLocks noGrp="1"/>
          </p:cNvSpPr>
          <p:nvPr>
            <p:ph type="sldNum" sz="quarter" idx="5"/>
          </p:nvPr>
        </p:nvSpPr>
        <p:spPr/>
        <p:txBody>
          <a:bodyPr/>
          <a:lstStyle/>
          <a:p>
            <a:pPr>
              <a:defRPr/>
            </a:pPr>
            <a:fld id="{5273B750-5453-43D1-BD8D-3F94F6212BE5}" type="slidenum">
              <a:rPr lang="en-AU" altLang="en-US" smtClean="0"/>
              <a:pPr>
                <a:defRPr/>
              </a:pPr>
              <a:t>11</a:t>
            </a:fld>
            <a:endParaRPr lang="en-AU" altLang="en-US"/>
          </a:p>
        </p:txBody>
      </p:sp>
    </p:spTree>
    <p:extLst>
      <p:ext uri="{BB962C8B-B14F-4D97-AF65-F5344CB8AC3E}">
        <p14:creationId xmlns:p14="http://schemas.microsoft.com/office/powerpoint/2010/main" val="4223677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02A0A680-B085-4440-B96E-B688A6BE218E}"/>
              </a:ext>
            </a:extLst>
          </p:cNvPr>
          <p:cNvSpPr>
            <a:spLocks noGrp="1" noRot="1" noChangeAspect="1" noTextEdit="1"/>
          </p:cNvSpPr>
          <p:nvPr>
            <p:ph type="sldImg"/>
          </p:nvPr>
        </p:nvSpPr>
        <p:spPr>
          <a:xfrm>
            <a:off x="457200" y="720725"/>
            <a:ext cx="6400800" cy="3600450"/>
          </a:xfrm>
          <a:ln/>
        </p:spPr>
      </p:sp>
      <p:sp>
        <p:nvSpPr>
          <p:cNvPr id="32771" name="Notes Placeholder 2">
            <a:extLst>
              <a:ext uri="{FF2B5EF4-FFF2-40B4-BE49-F238E27FC236}">
                <a16:creationId xmlns:a16="http://schemas.microsoft.com/office/drawing/2014/main" id="{00B33983-1EE1-43D6-9CA3-F443272BC8B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The distinction between aggregation and composition </a:t>
            </a:r>
            <a:r>
              <a:rPr lang="en-US" altLang="en-US" b="1" dirty="0"/>
              <a:t>depends on context</a:t>
            </a:r>
            <a:r>
              <a:rPr lang="en-US" altLang="en-US" dirty="0"/>
              <a:t>.</a:t>
            </a:r>
          </a:p>
          <a:p>
            <a:r>
              <a:rPr lang="en-US" altLang="en-US" dirty="0"/>
              <a:t>Take the car example - yes, it is true that a car exhaust can stand "on its own" so may not be in composition with a car - but it depends on the application. If you build an application that actually has to deal with stand alone car exhausts (a car shop management application?), aggregation would be your choice. But if this is a simple racing game and the car exhaust only serves as part of a car and will be destroyed as soon as the car is destroyed- well, composition would be quite fine.</a:t>
            </a:r>
          </a:p>
          <a:p>
            <a:r>
              <a:rPr lang="en-US" altLang="en-US" dirty="0"/>
              <a:t/>
            </a:r>
            <a:br>
              <a:rPr lang="en-US" altLang="en-US" dirty="0"/>
            </a:br>
            <a:r>
              <a:rPr lang="en-US" altLang="en-US" dirty="0"/>
              <a:t>Chess board? Same problem. A chess piece doesn't exist without a chess board, only in certain applications. In others (like that of a toy manufacturer), a chess piece can surely not be composed into a chess board and hence aggregation would be the choice.</a:t>
            </a:r>
          </a:p>
          <a:p>
            <a:endParaRPr lang="en-AU" altLang="en-US" dirty="0"/>
          </a:p>
          <a:p>
            <a:r>
              <a:rPr lang="en-AU" altLang="en-US" dirty="0"/>
              <a:t>coincident lifetimes in composition,</a:t>
            </a:r>
          </a:p>
          <a:p>
            <a:r>
              <a:rPr lang="fr-FR" altLang="en-US" b="1" dirty="0"/>
              <a:t>composition stresses on </a:t>
            </a:r>
            <a:r>
              <a:rPr lang="fr-FR" altLang="en-US" b="1" dirty="0" err="1"/>
              <a:t>mutual</a:t>
            </a:r>
            <a:r>
              <a:rPr lang="fr-FR" altLang="en-US" b="1" dirty="0"/>
              <a:t> existence</a:t>
            </a:r>
            <a:endParaRPr lang="en-AU" altLang="en-US" dirty="0"/>
          </a:p>
          <a:p>
            <a:r>
              <a:rPr lang="en-AU" altLang="en-US" dirty="0"/>
              <a:t>objects share a lifespan</a:t>
            </a:r>
          </a:p>
        </p:txBody>
      </p:sp>
      <p:sp>
        <p:nvSpPr>
          <p:cNvPr id="32772" name="Slide Number Placeholder 3">
            <a:extLst>
              <a:ext uri="{FF2B5EF4-FFF2-40B4-BE49-F238E27FC236}">
                <a16:creationId xmlns:a16="http://schemas.microsoft.com/office/drawing/2014/main" id="{CBCA97CE-67BE-4637-8674-05477CD558D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DFC26317-0967-409D-86ED-6C6E50D7C511}" type="slidenum">
              <a:rPr lang="en-AU" altLang="en-US" sz="1300" smtClean="0"/>
              <a:pPr/>
              <a:t>20</a:t>
            </a:fld>
            <a:endParaRPr lang="en-AU"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72A78A2-8DCA-4B50-8579-39D331974324}"/>
              </a:ext>
            </a:extLst>
          </p:cNvPr>
          <p:cNvSpPr>
            <a:spLocks noGrp="1" noRot="1" noChangeAspect="1" noChangeArrowheads="1" noTextEdit="1"/>
          </p:cNvSpPr>
          <p:nvPr>
            <p:ph type="sldImg"/>
          </p:nvPr>
        </p:nvSpPr>
        <p:spPr>
          <a:xfrm>
            <a:off x="471488" y="727075"/>
            <a:ext cx="6373812" cy="3586163"/>
          </a:xfrm>
          <a:solidFill>
            <a:srgbClr val="FFFFFF"/>
          </a:solidFill>
          <a:ln/>
        </p:spPr>
      </p:sp>
      <p:sp>
        <p:nvSpPr>
          <p:cNvPr id="35843" name="Rectangle 3">
            <a:extLst>
              <a:ext uri="{FF2B5EF4-FFF2-40B4-BE49-F238E27FC236}">
                <a16:creationId xmlns:a16="http://schemas.microsoft.com/office/drawing/2014/main" id="{B5117040-2E47-4C60-928C-B08226E81B1A}"/>
              </a:ext>
            </a:extLst>
          </p:cNvPr>
          <p:cNvSpPr>
            <a:spLocks noGrp="1" noChangeArrowheads="1"/>
          </p:cNvSpPr>
          <p:nvPr>
            <p:ph type="body" idx="1"/>
          </p:nvPr>
        </p:nvSpPr>
        <p:spPr>
          <a:solidFill>
            <a:srgbClr val="FFFFFF"/>
          </a:solidFill>
          <a:ln>
            <a:solidFill>
              <a:srgbClr val="000000"/>
            </a:solidFill>
          </a:ln>
        </p:spPr>
        <p:txBody>
          <a:bodyPr lIns="91432" tIns="45716" rIns="91432" bIns="45716"/>
          <a:lstStyle/>
          <a:p>
            <a:pPr eaLnBrk="1" hangingPunct="1"/>
            <a:endParaRPr lang="en-AU" altLang="en-US">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en-AU" sz="1200" kern="1200" dirty="0">
                <a:solidFill>
                  <a:schemeClr val="tx1"/>
                </a:solidFill>
                <a:effectLst/>
                <a:latin typeface="Times New Roman" pitchFamily="18" charset="0"/>
                <a:ea typeface="MS PGothic" pitchFamily="34" charset="-128"/>
                <a:cs typeface="MS PGothic" charset="0"/>
              </a:rPr>
              <a:t>Remember, you draw one Class Diagram capturing the whole system and you go through a few iterations/drafts of your class diagram with your initial draft containing the Candidate Classes. </a:t>
            </a:r>
            <a:br>
              <a:rPr kumimoji="1" lang="en-AU" sz="1200" kern="1200" dirty="0">
                <a:solidFill>
                  <a:schemeClr val="tx1"/>
                </a:solidFill>
                <a:effectLst/>
                <a:latin typeface="Times New Roman" pitchFamily="18" charset="0"/>
                <a:ea typeface="MS PGothic" pitchFamily="34" charset="-128"/>
                <a:cs typeface="MS PGothic" charset="0"/>
              </a:rPr>
            </a:br>
            <a:r>
              <a:rPr kumimoji="1" lang="en-AU" sz="1200" kern="1200" dirty="0">
                <a:solidFill>
                  <a:schemeClr val="tx1"/>
                </a:solidFill>
                <a:effectLst/>
                <a:latin typeface="Times New Roman" pitchFamily="18" charset="0"/>
                <a:ea typeface="MS PGothic" pitchFamily="34" charset="-128"/>
                <a:cs typeface="MS PGothic" charset="0"/>
              </a:rPr>
              <a:t>In the later drafts of your class diagram, you revisit the identified candidate classes and its attributes and methods, and you add or delete classes, attributes and methods based on your better understanding of the system.</a:t>
            </a:r>
          </a:p>
        </p:txBody>
      </p:sp>
      <p:sp>
        <p:nvSpPr>
          <p:cNvPr id="4" name="Slide Number Placeholder 3"/>
          <p:cNvSpPr>
            <a:spLocks noGrp="1"/>
          </p:cNvSpPr>
          <p:nvPr>
            <p:ph type="sldNum" sz="quarter" idx="5"/>
          </p:nvPr>
        </p:nvSpPr>
        <p:spPr/>
        <p:txBody>
          <a:bodyPr/>
          <a:lstStyle/>
          <a:p>
            <a:pPr>
              <a:defRPr/>
            </a:pPr>
            <a:fld id="{5273B750-5453-43D1-BD8D-3F94F6212BE5}" type="slidenum">
              <a:rPr lang="en-AU" altLang="en-US" smtClean="0"/>
              <a:pPr>
                <a:defRPr/>
              </a:pPr>
              <a:t>31</a:t>
            </a:fld>
            <a:endParaRPr lang="en-AU" altLang="en-US"/>
          </a:p>
        </p:txBody>
      </p:sp>
    </p:spTree>
    <p:extLst>
      <p:ext uri="{BB962C8B-B14F-4D97-AF65-F5344CB8AC3E}">
        <p14:creationId xmlns:p14="http://schemas.microsoft.com/office/powerpoint/2010/main" val="30177693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804A3EB0-6733-4BE8-AA1F-D191BA270866}"/>
              </a:ext>
            </a:extLst>
          </p:cNvPr>
          <p:cNvSpPr>
            <a:spLocks noGrp="1" noRot="1" noChangeAspect="1" noChangeArrowheads="1" noTextEdit="1"/>
          </p:cNvSpPr>
          <p:nvPr>
            <p:ph type="sldImg"/>
          </p:nvPr>
        </p:nvSpPr>
        <p:spPr>
          <a:ln/>
        </p:spPr>
      </p:sp>
      <p:sp>
        <p:nvSpPr>
          <p:cNvPr id="63491" name="Notes Placeholder 2">
            <a:extLst>
              <a:ext uri="{FF2B5EF4-FFF2-40B4-BE49-F238E27FC236}">
                <a16:creationId xmlns:a16="http://schemas.microsoft.com/office/drawing/2014/main" id="{1B813E89-170A-42CA-8458-1C777FB50FF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This is the template we will use for assignment 2 to specify requirements using the agile approach.</a:t>
            </a:r>
          </a:p>
        </p:txBody>
      </p:sp>
      <p:sp>
        <p:nvSpPr>
          <p:cNvPr id="63492" name="Slide Number Placeholder 3">
            <a:extLst>
              <a:ext uri="{FF2B5EF4-FFF2-40B4-BE49-F238E27FC236}">
                <a16:creationId xmlns:a16="http://schemas.microsoft.com/office/drawing/2014/main" id="{78EEC6D4-AE35-4F20-BB96-043F95E6CB4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5F619747-3A7C-4780-8E0D-1B3C503A8862}" type="slidenum">
              <a:rPr kumimoji="0" lang="en-AU" altLang="en-US" sz="1300" smtClean="0"/>
              <a:pPr>
                <a:spcBef>
                  <a:spcPct val="0"/>
                </a:spcBef>
              </a:pPr>
              <a:t>35</a:t>
            </a:fld>
            <a:endParaRPr kumimoji="0" lang="en-AU"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9EC6938D-9E5A-4BEE-A002-BB50819AEBE1}"/>
              </a:ext>
            </a:extLst>
          </p:cNvPr>
          <p:cNvSpPr>
            <a:spLocks noGrp="1" noRot="1" noChangeAspect="1" noChangeArrowheads="1" noTextEdit="1"/>
          </p:cNvSpPr>
          <p:nvPr>
            <p:ph type="sldImg"/>
          </p:nvPr>
        </p:nvSpPr>
        <p:spPr>
          <a:ln/>
        </p:spPr>
      </p:sp>
      <p:sp>
        <p:nvSpPr>
          <p:cNvPr id="68611" name="Notes Placeholder 2">
            <a:extLst>
              <a:ext uri="{FF2B5EF4-FFF2-40B4-BE49-F238E27FC236}">
                <a16:creationId xmlns:a16="http://schemas.microsoft.com/office/drawing/2014/main" id="{6C599ED4-E718-4A58-9978-ED18D7D086A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8612" name="Slide Number Placeholder 3">
            <a:extLst>
              <a:ext uri="{FF2B5EF4-FFF2-40B4-BE49-F238E27FC236}">
                <a16:creationId xmlns:a16="http://schemas.microsoft.com/office/drawing/2014/main" id="{31138C10-95D2-454C-8072-80029005EB3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99E89E-DBCF-4C4B-A4BE-325F3D6AD2AF}" type="slidenum">
              <a:rPr lang="en-AU" altLang="en-US" sz="1300" smtClean="0"/>
              <a:pPr/>
              <a:t>36</a:t>
            </a:fld>
            <a:endParaRPr lang="en-AU"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B175F7AF-82E5-49D0-84D0-A7F2C8B37432}"/>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10BF7149-0F1B-4ED2-8D09-F9BA5BD2C7A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186290B-500E-4519-A294-264BDD0ADF0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54B18F-C0DB-4530-9C82-B7848F7972D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A749D66-E158-4CC3-89FD-F258EB1C7831}"/>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DF6E96-5DD4-415E-A2F9-AA18BF3E5CF9}"/>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10446E3-8C8F-43D4-88C7-D52954A3E1A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9DFABBA4-7AB0-470F-AE67-79AFBE1A98A2}"/>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4EEA165F-970C-4C3A-A5D2-291C3D60C81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D38E479-4AF1-4072-A4E2-ACB3C5098E26}"/>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ADA1BC77-F6FA-4C7C-B356-1468316D3FE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844824"/>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4050835"/>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84DA85FF-EC02-4B47-A84E-F1DB7A73CB11}"/>
              </a:ext>
            </a:extLst>
          </p:cNvPr>
          <p:cNvSpPr>
            <a:spLocks noGrp="1"/>
          </p:cNvSpPr>
          <p:nvPr>
            <p:ph type="ftr" sz="quarter" idx="10"/>
          </p:nvPr>
        </p:nvSpPr>
        <p:spPr/>
        <p:txBody>
          <a:bodyPr/>
          <a:lstStyle>
            <a:lvl1pPr>
              <a:defRPr/>
            </a:lvl1pPr>
          </a:lstStyle>
          <a:p>
            <a:pPr defTabSz="457200">
              <a:defRPr/>
            </a:pPr>
            <a:r>
              <a:rPr lang="en-US">
                <a:solidFill>
                  <a:prstClr val="black">
                    <a:tint val="75000"/>
                  </a:prstClr>
                </a:solidFill>
                <a:ea typeface="+mn-ea"/>
              </a:rPr>
              <a:t>31269 Business Requirements Modelling</a:t>
            </a:r>
          </a:p>
        </p:txBody>
      </p:sp>
      <p:sp>
        <p:nvSpPr>
          <p:cNvPr id="16" name="Slide Number Placeholder 5">
            <a:extLst>
              <a:ext uri="{FF2B5EF4-FFF2-40B4-BE49-F238E27FC236}">
                <a16:creationId xmlns:a16="http://schemas.microsoft.com/office/drawing/2014/main" id="{0BC94EEE-1DA8-474F-A98B-264EF9100920}"/>
              </a:ext>
            </a:extLst>
          </p:cNvPr>
          <p:cNvSpPr>
            <a:spLocks noGrp="1"/>
          </p:cNvSpPr>
          <p:nvPr>
            <p:ph type="sldNum" sz="quarter" idx="11"/>
          </p:nvPr>
        </p:nvSpPr>
        <p:spPr/>
        <p:txBody>
          <a:bodyPr/>
          <a:lstStyle>
            <a:lvl1pPr>
              <a:defRPr/>
            </a:lvl1pPr>
          </a:lstStyle>
          <a:p>
            <a:pPr defTabSz="457200">
              <a:defRPr/>
            </a:pPr>
            <a:fld id="{FBA1C6E2-3960-4B93-B7D7-C3332F4C69DE}" type="slidenum">
              <a:rPr lang="en-US" altLang="en-US" smtClean="0">
                <a:solidFill>
                  <a:srgbClr val="1CADE4"/>
                </a:solidFill>
                <a:ea typeface="+mn-ea"/>
              </a:rPr>
              <a:pPr defTabSz="457200">
                <a:defRPr/>
              </a:pPr>
              <a:t>‹#›</a:t>
            </a:fld>
            <a:endParaRPr lang="en-US" altLang="en-US">
              <a:solidFill>
                <a:srgbClr val="1CADE4"/>
              </a:solidFill>
              <a:ea typeface="+mn-ea"/>
            </a:endParaRPr>
          </a:p>
        </p:txBody>
      </p:sp>
    </p:spTree>
    <p:extLst>
      <p:ext uri="{BB962C8B-B14F-4D97-AF65-F5344CB8AC3E}">
        <p14:creationId xmlns:p14="http://schemas.microsoft.com/office/powerpoint/2010/main" val="198265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6399A56-8F22-4B03-87B0-92DD35F2E9DE}"/>
              </a:ext>
            </a:extLst>
          </p:cNvPr>
          <p:cNvCxnSpPr/>
          <p:nvPr userDrawn="1"/>
        </p:nvCxnSpPr>
        <p:spPr>
          <a:xfrm>
            <a:off x="912284" y="1052736"/>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hasCustomPrompt="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dirty="0"/>
              <a:t>Text here</a:t>
            </a:r>
          </a:p>
          <a:p>
            <a:pPr lvl="0"/>
            <a:r>
              <a:rPr lang="en-US" dirty="0"/>
              <a:t>Text here</a:t>
            </a:r>
          </a:p>
          <a:p>
            <a:pPr lvl="1"/>
            <a:r>
              <a:rPr lang="en-US" dirty="0"/>
              <a:t> more text</a:t>
            </a:r>
          </a:p>
          <a:p>
            <a:pPr lvl="2"/>
            <a:r>
              <a:rPr lang="en-US" dirty="0"/>
              <a:t>More text</a:t>
            </a:r>
          </a:p>
        </p:txBody>
      </p:sp>
      <p:sp>
        <p:nvSpPr>
          <p:cNvPr id="5" name="Footer Placeholder 4">
            <a:extLst>
              <a:ext uri="{FF2B5EF4-FFF2-40B4-BE49-F238E27FC236}">
                <a16:creationId xmlns:a16="http://schemas.microsoft.com/office/drawing/2014/main" id="{CB73D973-0346-444F-8549-65E475034E70}"/>
              </a:ext>
            </a:extLst>
          </p:cNvPr>
          <p:cNvSpPr>
            <a:spLocks noGrp="1"/>
          </p:cNvSpPr>
          <p:nvPr>
            <p:ph type="ftr" sz="quarter" idx="10"/>
          </p:nvPr>
        </p:nvSpPr>
        <p:spPr>
          <a:xfrm>
            <a:off x="812800" y="6448426"/>
            <a:ext cx="6163733" cy="365125"/>
          </a:xfrm>
        </p:spPr>
        <p:txBody>
          <a:bodyPr/>
          <a:lstStyle>
            <a:lvl1pPr>
              <a:defRPr sz="1100" b="1" dirty="0"/>
            </a:lvl1pPr>
          </a:lstStyle>
          <a:p>
            <a:pPr defTabSz="457200">
              <a:defRPr/>
            </a:pPr>
            <a:r>
              <a:rPr lang="en-US">
                <a:solidFill>
                  <a:prstClr val="black">
                    <a:tint val="75000"/>
                  </a:prstClr>
                </a:solidFill>
              </a:rPr>
              <a:t>31269 Business Requirements Modelling</a:t>
            </a:r>
          </a:p>
        </p:txBody>
      </p:sp>
      <p:sp>
        <p:nvSpPr>
          <p:cNvPr id="6" name="Slide Number Placeholder 5">
            <a:extLst>
              <a:ext uri="{FF2B5EF4-FFF2-40B4-BE49-F238E27FC236}">
                <a16:creationId xmlns:a16="http://schemas.microsoft.com/office/drawing/2014/main" id="{33BDAAC8-E096-443B-9809-90058CB55A6D}"/>
              </a:ext>
            </a:extLst>
          </p:cNvPr>
          <p:cNvSpPr>
            <a:spLocks noGrp="1"/>
          </p:cNvSpPr>
          <p:nvPr>
            <p:ph type="sldNum" sz="quarter" idx="11"/>
          </p:nvPr>
        </p:nvSpPr>
        <p:spPr>
          <a:xfrm>
            <a:off x="10608734" y="6448426"/>
            <a:ext cx="840317" cy="365125"/>
          </a:xfrm>
        </p:spPr>
        <p:txBody>
          <a:bodyPr/>
          <a:lstStyle>
            <a:lvl1pPr>
              <a:defRPr dirty="0"/>
            </a:lvl1p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a:t>
            </a:fld>
            <a:endParaRPr lang="en-US" altLang="en-US">
              <a:solidFill>
                <a:srgbClr val="1CADE4"/>
              </a:solidFill>
              <a:ea typeface="+mn-ea"/>
            </a:endParaRPr>
          </a:p>
        </p:txBody>
      </p:sp>
    </p:spTree>
    <p:extLst>
      <p:ext uri="{BB962C8B-B14F-4D97-AF65-F5344CB8AC3E}">
        <p14:creationId xmlns:p14="http://schemas.microsoft.com/office/powerpoint/2010/main" val="502973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DF4573F-C12F-40DC-8DF5-42F44AC2C2F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D7A0C2B-EB59-4E54-A901-952902189D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5CC6017-F7D1-4A95-AEC5-18CCD9C79D9B}"/>
              </a:ext>
            </a:extLst>
          </p:cNvPr>
          <p:cNvSpPr>
            <a:spLocks noGrp="1" noChangeArrowheads="1"/>
          </p:cNvSpPr>
          <p:nvPr>
            <p:ph type="sldNum" sz="quarter" idx="12"/>
          </p:nvPr>
        </p:nvSpPr>
        <p:spPr>
          <a:ln/>
        </p:spPr>
        <p:txBody>
          <a:bodyPr/>
          <a:lstStyle>
            <a:lvl1pPr>
              <a:defRPr/>
            </a:lvl1pPr>
          </a:lstStyle>
          <a:p>
            <a:pPr>
              <a:defRPr/>
            </a:pPr>
            <a:fld id="{3ADB1C5B-760C-4A0E-8563-4B1F81093DF3}" type="slidenum">
              <a:rPr lang="en-US" altLang="en-US"/>
              <a:pPr>
                <a:defRPr/>
              </a:pPr>
              <a:t>‹#›</a:t>
            </a:fld>
            <a:endParaRPr lang="en-US" altLang="en-US"/>
          </a:p>
        </p:txBody>
      </p:sp>
    </p:spTree>
    <p:extLst>
      <p:ext uri="{BB962C8B-B14F-4D97-AF65-F5344CB8AC3E}">
        <p14:creationId xmlns:p14="http://schemas.microsoft.com/office/powerpoint/2010/main" val="2530816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4557B45-1FAA-46A2-9F66-43CDF096545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EB0F7AA-5FE9-4E72-93E2-6F593D58007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AFA990C-900D-4205-9E5A-48CD0409DF11}"/>
              </a:ext>
            </a:extLst>
          </p:cNvPr>
          <p:cNvSpPr>
            <a:spLocks noGrp="1" noChangeArrowheads="1"/>
          </p:cNvSpPr>
          <p:nvPr>
            <p:ph type="sldNum" sz="quarter" idx="12"/>
          </p:nvPr>
        </p:nvSpPr>
        <p:spPr>
          <a:ln/>
        </p:spPr>
        <p:txBody>
          <a:bodyPr/>
          <a:lstStyle>
            <a:lvl1pPr>
              <a:defRPr/>
            </a:lvl1pPr>
          </a:lstStyle>
          <a:p>
            <a:pPr>
              <a:defRPr/>
            </a:pPr>
            <a:fld id="{45CAAA3E-359B-4343-B180-C66E0A0D4EEA}" type="slidenum">
              <a:rPr lang="en-US" altLang="en-US"/>
              <a:pPr>
                <a:defRPr/>
              </a:pPr>
              <a:t>‹#›</a:t>
            </a:fld>
            <a:endParaRPr lang="en-US" altLang="en-US"/>
          </a:p>
        </p:txBody>
      </p:sp>
    </p:spTree>
    <p:extLst>
      <p:ext uri="{BB962C8B-B14F-4D97-AF65-F5344CB8AC3E}">
        <p14:creationId xmlns:p14="http://schemas.microsoft.com/office/powerpoint/2010/main" val="236814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C784C3-AF8C-49A3-AAEE-F1F8EC31087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AD15CA20-2EF2-4661-99E2-1C885ACFD60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5AA2BE36-3E46-4972-807E-B453B127DCB9}"/>
              </a:ext>
            </a:extLst>
          </p:cNvPr>
          <p:cNvSpPr>
            <a:spLocks noGrp="1" noChangeArrowheads="1"/>
          </p:cNvSpPr>
          <p:nvPr>
            <p:ph type="sldNum" sz="quarter" idx="12"/>
          </p:nvPr>
        </p:nvSpPr>
        <p:spPr>
          <a:ln/>
        </p:spPr>
        <p:txBody>
          <a:bodyPr/>
          <a:lstStyle>
            <a:lvl1pPr>
              <a:defRPr/>
            </a:lvl1pPr>
          </a:lstStyle>
          <a:p>
            <a:pPr>
              <a:defRPr/>
            </a:pPr>
            <a:fld id="{36A32ED8-60BD-4C44-B3EA-CB1CFE8CCE68}" type="slidenum">
              <a:rPr lang="en-US" altLang="en-US"/>
              <a:pPr>
                <a:defRPr/>
              </a:pPr>
              <a:t>‹#›</a:t>
            </a:fld>
            <a:endParaRPr lang="en-US" altLang="en-US"/>
          </a:p>
        </p:txBody>
      </p:sp>
    </p:spTree>
    <p:extLst>
      <p:ext uri="{BB962C8B-B14F-4D97-AF65-F5344CB8AC3E}">
        <p14:creationId xmlns:p14="http://schemas.microsoft.com/office/powerpoint/2010/main" val="37181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10464800" cy="533400"/>
          </a:xfrm>
        </p:spPr>
        <p:txBody>
          <a:bodyPr/>
          <a:lstStyle/>
          <a:p>
            <a:r>
              <a:rPr lang="en-AU"/>
              <a:t>Click to edit Master title style</a:t>
            </a:r>
            <a:endParaRPr lang="en-US"/>
          </a:p>
        </p:txBody>
      </p:sp>
      <p:sp>
        <p:nvSpPr>
          <p:cNvPr id="3" name="Content Placeholder 2"/>
          <p:cNvSpPr>
            <a:spLocks noGrp="1"/>
          </p:cNvSpPr>
          <p:nvPr>
            <p:ph sz="half" idx="1"/>
          </p:nvPr>
        </p:nvSpPr>
        <p:spPr>
          <a:xfrm>
            <a:off x="914400" y="1066800"/>
            <a:ext cx="5130800" cy="4876800"/>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6248400" y="1066800"/>
            <a:ext cx="5130800" cy="4876800"/>
          </a:xfrm>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Footer Placeholder 4">
            <a:extLst>
              <a:ext uri="{FF2B5EF4-FFF2-40B4-BE49-F238E27FC236}">
                <a16:creationId xmlns:a16="http://schemas.microsoft.com/office/drawing/2014/main" id="{A0A4CEC4-F318-4B98-BC45-63B334E07ADE}"/>
              </a:ext>
            </a:extLst>
          </p:cNvPr>
          <p:cNvSpPr>
            <a:spLocks noGrp="1"/>
          </p:cNvSpPr>
          <p:nvPr>
            <p:ph type="ftr" sz="quarter" idx="10"/>
          </p:nvPr>
        </p:nvSpPr>
        <p:spPr>
          <a:xfrm>
            <a:off x="3149600" y="6400800"/>
            <a:ext cx="5384800" cy="457200"/>
          </a:xfrm>
        </p:spPr>
        <p:txBody>
          <a:bodyPr/>
          <a:lstStyle>
            <a:lvl1pPr>
              <a:defRPr/>
            </a:lvl1pPr>
          </a:lstStyle>
          <a:p>
            <a:pPr>
              <a:defRPr/>
            </a:pPr>
            <a:r>
              <a:rPr lang="en-US"/>
              <a:t>Software Design (UML)</a:t>
            </a:r>
          </a:p>
        </p:txBody>
      </p:sp>
    </p:spTree>
    <p:extLst>
      <p:ext uri="{BB962C8B-B14F-4D97-AF65-F5344CB8AC3E}">
        <p14:creationId xmlns:p14="http://schemas.microsoft.com/office/powerpoint/2010/main" val="275396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62CFB7C-E074-462C-9BFE-B1CF80517BD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7561B00-6995-46E0-94D3-B5B4350681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4019D990-A3C5-42FE-A96B-86D7EFEC929D}"/>
              </a:ext>
            </a:extLst>
          </p:cNvPr>
          <p:cNvSpPr>
            <a:spLocks noGrp="1" noChangeArrowheads="1"/>
          </p:cNvSpPr>
          <p:nvPr>
            <p:ph type="sldNum" sz="quarter" idx="12"/>
          </p:nvPr>
        </p:nvSpPr>
        <p:spPr>
          <a:ln/>
        </p:spPr>
        <p:txBody>
          <a:bodyPr/>
          <a:lstStyle>
            <a:lvl1pPr>
              <a:defRPr/>
            </a:lvl1pPr>
          </a:lstStyle>
          <a:p>
            <a:pPr>
              <a:defRPr/>
            </a:pPr>
            <a:fld id="{0145CD00-04F2-4C14-8FB9-446E345D7DD6}" type="slidenum">
              <a:rPr lang="en-US" altLang="en-US"/>
              <a:pPr>
                <a:defRPr/>
              </a:pPr>
              <a:t>‹#›</a:t>
            </a:fld>
            <a:endParaRPr lang="en-US" altLang="en-US"/>
          </a:p>
        </p:txBody>
      </p:sp>
    </p:spTree>
    <p:extLst>
      <p:ext uri="{BB962C8B-B14F-4D97-AF65-F5344CB8AC3E}">
        <p14:creationId xmlns:p14="http://schemas.microsoft.com/office/powerpoint/2010/main" val="4161843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C303298-88CA-4CB0-B727-6D1BB959A45D}"/>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EACB000B-9C4F-4A03-A0C6-F9CE2E0FE560}"/>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D1E8CFB-3C7E-4ACD-8DFB-45FDEE61E1F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ADE5D95-63DB-4A8C-973D-CA8B5319F53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D5ECBEB-0DBE-4724-9E67-94E3F7807BC0}"/>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31EF450-D2EE-4F53-AC5E-9164C3E0642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28EB6DF-5525-4BA9-BBF0-FD11149A535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51ECF37-FAD2-4901-8BED-F0B3AFD8052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B7ADF73F-5089-4735-A85D-B18DDBE92CEB}"/>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9B143B8B-9E08-479F-8B31-D99F121DFE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4769179D-46A5-45BF-91BF-0BCCA5C198E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C3DDB12-7320-46BC-8426-D37023395950}"/>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E70D369C-6636-4904-B895-F22D66132A42}"/>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dirty="0"/>
              <a:t>Text</a:t>
            </a:r>
          </a:p>
          <a:p>
            <a:pPr lvl="4"/>
            <a:r>
              <a:rPr lang="en-US" altLang="en-US" dirty="0"/>
              <a:t>Text </a:t>
            </a:r>
          </a:p>
          <a:p>
            <a:pPr lvl="4"/>
            <a:endParaRPr lang="en-US" altLang="en-US" dirty="0"/>
          </a:p>
        </p:txBody>
      </p:sp>
      <p:sp>
        <p:nvSpPr>
          <p:cNvPr id="5" name="Footer Placeholder 4">
            <a:extLst>
              <a:ext uri="{FF2B5EF4-FFF2-40B4-BE49-F238E27FC236}">
                <a16:creationId xmlns:a16="http://schemas.microsoft.com/office/drawing/2014/main" id="{2C884E43-CB40-433A-B39F-9573AD460052}"/>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defTabSz="457200">
              <a:defRPr/>
            </a:pPr>
            <a:r>
              <a:rPr lang="en-US">
                <a:solidFill>
                  <a:prstClr val="black">
                    <a:tint val="75000"/>
                  </a:prstClr>
                </a:solidFill>
                <a:ea typeface="+mn-ea"/>
              </a:rPr>
              <a:t>31269 Business Requirements Modelling</a:t>
            </a:r>
          </a:p>
        </p:txBody>
      </p:sp>
      <p:sp>
        <p:nvSpPr>
          <p:cNvPr id="6" name="Slide Number Placeholder 5">
            <a:extLst>
              <a:ext uri="{FF2B5EF4-FFF2-40B4-BE49-F238E27FC236}">
                <a16:creationId xmlns:a16="http://schemas.microsoft.com/office/drawing/2014/main" id="{B6585586-8BB3-468D-8FF4-3E7E79C88F06}"/>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defTabSz="457200">
              <a:defRPr/>
            </a:pPr>
            <a:fld id="{A36A9270-4C83-4B4B-9091-A6F80FF3B7E1}" type="slidenum">
              <a:rPr lang="en-US" altLang="en-US" smtClean="0">
                <a:solidFill>
                  <a:srgbClr val="1CADE4"/>
                </a:solidFill>
                <a:ea typeface="+mn-ea"/>
              </a:rPr>
              <a:pPr defTabSz="457200">
                <a:defRPr/>
              </a:pPr>
              <a:t>‹#›</a:t>
            </a:fld>
            <a:endParaRPr lang="en-US" altLang="en-US">
              <a:solidFill>
                <a:srgbClr val="1CADE4"/>
              </a:solidFill>
              <a:ea typeface="+mn-ea"/>
            </a:endParaRPr>
          </a:p>
        </p:txBody>
      </p:sp>
    </p:spTree>
    <p:extLst>
      <p:ext uri="{BB962C8B-B14F-4D97-AF65-F5344CB8AC3E}">
        <p14:creationId xmlns:p14="http://schemas.microsoft.com/office/powerpoint/2010/main" val="2983499781"/>
      </p:ext>
    </p:extLst>
  </p:cSld>
  <p:clrMap bg1="lt1" tx1="dk1" bg2="lt2" tx2="dk2" accent1="accent1" accent2="accent2" accent3="accent3" accent4="accent4" accent5="accent5" accent6="accent6" hlink="hlink" folHlink="folHlink"/>
  <p:sldLayoutIdLst>
    <p:sldLayoutId id="2147484099" r:id="rId1"/>
    <p:sldLayoutId id="2147484100" r:id="rId2"/>
    <p:sldLayoutId id="2147484101" r:id="rId3"/>
    <p:sldLayoutId id="2147484102" r:id="rId4"/>
    <p:sldLayoutId id="2147484103" r:id="rId5"/>
    <p:sldLayoutId id="2147484104" r:id="rId6"/>
    <p:sldLayoutId id="2147484105" r:id="rId7"/>
  </p:sldLayoutIdLst>
  <p:hf hdr="0"/>
  <p:txStyles>
    <p:titleStyle>
      <a:lvl1pPr marL="0" indent="0" algn="l" defTabSz="457200" rtl="0" fontAlgn="base">
        <a:spcBef>
          <a:spcPct val="0"/>
        </a:spcBef>
        <a:spcAft>
          <a:spcPct val="0"/>
        </a:spcAft>
        <a:buClr>
          <a:schemeClr val="accent1"/>
        </a:buClr>
        <a:buFont typeface="Wingdings 3" panose="05040102010807070707" pitchFamily="18" charset="2"/>
        <a:buNone/>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Calibri" panose="020F0502020204030204" pitchFamily="34" charset="0"/>
        </a:defRPr>
      </a:lvl2pPr>
      <a:lvl3pPr algn="l" defTabSz="457200" rtl="0" fontAlgn="base">
        <a:spcBef>
          <a:spcPct val="0"/>
        </a:spcBef>
        <a:spcAft>
          <a:spcPct val="0"/>
        </a:spcAft>
        <a:defRPr sz="3600">
          <a:solidFill>
            <a:schemeClr val="accent1"/>
          </a:solidFill>
          <a:latin typeface="Calibri" panose="020F0502020204030204" pitchFamily="34" charset="0"/>
        </a:defRPr>
      </a:lvl3pPr>
      <a:lvl4pPr algn="l" defTabSz="457200" rtl="0" fontAlgn="base">
        <a:spcBef>
          <a:spcPct val="0"/>
        </a:spcBef>
        <a:spcAft>
          <a:spcPct val="0"/>
        </a:spcAft>
        <a:defRPr sz="3600">
          <a:solidFill>
            <a:schemeClr val="accent1"/>
          </a:solidFill>
          <a:latin typeface="Calibri" panose="020F0502020204030204" pitchFamily="34" charset="0"/>
        </a:defRPr>
      </a:lvl4pPr>
      <a:lvl5pPr algn="l" defTabSz="457200" rtl="0" fontAlgn="base">
        <a:spcBef>
          <a:spcPct val="0"/>
        </a:spcBef>
        <a:spcAft>
          <a:spcPct val="0"/>
        </a:spcAft>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umldiagramtutorial.blogspot.com.au/2012/10/hotel-management-system-class-diagram.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umldiagramtutorial.blogspot.com.au/2012/10/hospital-management-system-class-diagram.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jpeg"/><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a:extLst>
              <a:ext uri="{FF2B5EF4-FFF2-40B4-BE49-F238E27FC236}">
                <a16:creationId xmlns:a16="http://schemas.microsoft.com/office/drawing/2014/main" id="{AE0C926A-5D22-47A9-B471-C26E9F6A5FD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A24579B8-0EE9-4DED-9D79-1276ED9719AB}" type="slidenum">
              <a:rPr kumimoji="0" lang="en-US" altLang="en-US" sz="1400">
                <a:latin typeface="Garamond" panose="02020404030301010803" pitchFamily="18" charset="0"/>
              </a:rPr>
              <a:pPr>
                <a:spcBef>
                  <a:spcPct val="50000"/>
                </a:spcBef>
                <a:buClrTx/>
                <a:buFontTx/>
                <a:buNone/>
              </a:pPr>
              <a:t>1</a:t>
            </a:fld>
            <a:endParaRPr kumimoji="0" lang="en-US" altLang="en-US" sz="1400">
              <a:latin typeface="Garamond" panose="02020404030301010803" pitchFamily="18" charset="0"/>
            </a:endParaRPr>
          </a:p>
        </p:txBody>
      </p:sp>
      <p:sp>
        <p:nvSpPr>
          <p:cNvPr id="8" name="Rectangle 2">
            <a:extLst>
              <a:ext uri="{FF2B5EF4-FFF2-40B4-BE49-F238E27FC236}">
                <a16:creationId xmlns:a16="http://schemas.microsoft.com/office/drawing/2014/main" id="{E30920C3-DB70-49FE-8954-80E8C01116A0}"/>
              </a:ext>
            </a:extLst>
          </p:cNvPr>
          <p:cNvSpPr>
            <a:spLocks noGrp="1" noChangeArrowheads="1"/>
          </p:cNvSpPr>
          <p:nvPr>
            <p:ph type="ctrTitle"/>
          </p:nvPr>
        </p:nvSpPr>
        <p:spPr>
          <a:xfrm>
            <a:off x="1200150" y="1629445"/>
            <a:ext cx="8064500" cy="781050"/>
          </a:xfrm>
        </p:spPr>
        <p:txBody>
          <a:bodyPr/>
          <a:lstStyle/>
          <a:p>
            <a:r>
              <a:rPr lang="en-AU" altLang="en-US" sz="2800" b="1" dirty="0">
                <a:solidFill>
                  <a:srgbClr val="000000"/>
                </a:solidFill>
              </a:rPr>
              <a:t/>
            </a:r>
            <a:br>
              <a:rPr lang="en-AU" altLang="en-US" sz="2800" b="1" dirty="0">
                <a:solidFill>
                  <a:srgbClr val="000000"/>
                </a:solidFill>
              </a:rPr>
            </a:br>
            <a:r>
              <a:rPr lang="en-AU" altLang="en-US" sz="3600" b="1" dirty="0">
                <a:solidFill>
                  <a:srgbClr val="000000"/>
                </a:solidFill>
              </a:rPr>
              <a:t>31269: Business Requirements Modelling</a:t>
            </a:r>
            <a:endParaRPr lang="en-AU" altLang="en-US" sz="3600" dirty="0">
              <a:solidFill>
                <a:schemeClr val="tx1"/>
              </a:solidFill>
            </a:endParaRPr>
          </a:p>
        </p:txBody>
      </p:sp>
      <p:sp>
        <p:nvSpPr>
          <p:cNvPr id="9" name="Rectangle 3">
            <a:extLst>
              <a:ext uri="{FF2B5EF4-FFF2-40B4-BE49-F238E27FC236}">
                <a16:creationId xmlns:a16="http://schemas.microsoft.com/office/drawing/2014/main" id="{10C37522-0074-4C8D-AFD6-780E50F63797}"/>
              </a:ext>
            </a:extLst>
          </p:cNvPr>
          <p:cNvSpPr>
            <a:spLocks noGrp="1" noChangeArrowheads="1"/>
          </p:cNvSpPr>
          <p:nvPr>
            <p:ph type="subTitle" idx="1"/>
          </p:nvPr>
        </p:nvSpPr>
        <p:spPr>
          <a:xfrm>
            <a:off x="1127125" y="2277145"/>
            <a:ext cx="8928100" cy="3240087"/>
          </a:xfrm>
        </p:spPr>
        <p:txBody>
          <a:bodyPr/>
          <a:lstStyle/>
          <a:p>
            <a:pPr>
              <a:lnSpc>
                <a:spcPct val="80000"/>
              </a:lnSpc>
              <a:buFont typeface="Monotype Sorts"/>
              <a:buNone/>
              <a:defRPr/>
            </a:pPr>
            <a:endParaRPr lang="en-US" altLang="en-US" sz="2800" b="1" dirty="0"/>
          </a:p>
          <a:p>
            <a:pPr>
              <a:lnSpc>
                <a:spcPct val="80000"/>
              </a:lnSpc>
              <a:defRPr/>
            </a:pPr>
            <a:r>
              <a:rPr lang="en-AU" altLang="zh-CN" sz="2400" b="1" dirty="0">
                <a:solidFill>
                  <a:schemeClr val="tx1"/>
                </a:solidFill>
                <a:ea typeface="Palatino"/>
                <a:cs typeface="Palatino"/>
              </a:rPr>
              <a:t>Week </a:t>
            </a:r>
            <a:r>
              <a:rPr lang="en-AU" altLang="zh-CN" sz="2400" b="1" dirty="0" smtClean="0">
                <a:solidFill>
                  <a:schemeClr val="tx1"/>
                </a:solidFill>
                <a:ea typeface="Palatino"/>
                <a:cs typeface="Palatino"/>
              </a:rPr>
              <a:t>9</a:t>
            </a:r>
            <a:r>
              <a:rPr lang="en-AU" altLang="zh-CN" sz="2400" b="1" dirty="0">
                <a:solidFill>
                  <a:schemeClr val="tx1"/>
                </a:solidFill>
                <a:ea typeface="Palatino"/>
                <a:cs typeface="Palatino"/>
              </a:rPr>
              <a:t> </a:t>
            </a:r>
            <a:r>
              <a:rPr lang="en-AU" altLang="zh-CN" sz="2400" b="1" dirty="0" smtClean="0">
                <a:solidFill>
                  <a:schemeClr val="tx1"/>
                </a:solidFill>
                <a:ea typeface="Palatino"/>
                <a:cs typeface="Palatino"/>
              </a:rPr>
              <a:t> Lecture</a:t>
            </a:r>
            <a:r>
              <a:rPr lang="en-AU" altLang="zh-CN" sz="2400" b="1" dirty="0">
                <a:solidFill>
                  <a:schemeClr val="tx1"/>
                </a:solidFill>
                <a:ea typeface="Palatino"/>
                <a:cs typeface="Palatino"/>
              </a:rPr>
              <a:t/>
            </a:r>
            <a:br>
              <a:rPr lang="en-AU" altLang="zh-CN" sz="2400" b="1" dirty="0">
                <a:solidFill>
                  <a:schemeClr val="tx1"/>
                </a:solidFill>
                <a:ea typeface="Palatino"/>
                <a:cs typeface="Palatino"/>
              </a:rPr>
            </a:br>
            <a:r>
              <a:rPr lang="en-AU" altLang="zh-CN" sz="2400" b="1" dirty="0">
                <a:solidFill>
                  <a:schemeClr val="tx1"/>
                </a:solidFill>
                <a:ea typeface="Palatino"/>
                <a:cs typeface="Palatino"/>
              </a:rPr>
              <a:t>Object Oriented Modelling - Class Modelling</a:t>
            </a:r>
            <a:endParaRPr lang="en-US" altLang="en-US" sz="2400" dirty="0">
              <a:solidFill>
                <a:schemeClr val="tx1"/>
              </a:solidFill>
              <a:cs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a:extLst>
              <a:ext uri="{FF2B5EF4-FFF2-40B4-BE49-F238E27FC236}">
                <a16:creationId xmlns:a16="http://schemas.microsoft.com/office/drawing/2014/main" id="{087F30C8-FF03-4473-9A54-C4F52AA0D56E}"/>
              </a:ext>
            </a:extLst>
          </p:cNvPr>
          <p:cNvSpPr txBox="1">
            <a:spLocks noChangeArrowheads="1"/>
          </p:cNvSpPr>
          <p:nvPr/>
        </p:nvSpPr>
        <p:spPr bwMode="auto">
          <a:xfrm>
            <a:off x="841908" y="1210481"/>
            <a:ext cx="10508184" cy="1333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38138" indent="-338138">
              <a:spcBef>
                <a:spcPct val="20000"/>
              </a:spcBef>
              <a:buClr>
                <a:schemeClr val="accent2"/>
              </a:buClr>
              <a:buFont typeface="Monotype Sorts"/>
              <a:buChar char="z"/>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tabLst>
                <a:tab pos="338138" algn="l"/>
                <a:tab pos="785813" algn="l"/>
                <a:tab pos="1235075" algn="l"/>
                <a:tab pos="1684338" algn="l"/>
                <a:tab pos="2133600" algn="l"/>
                <a:tab pos="2582863" algn="l"/>
                <a:tab pos="3032125" algn="l"/>
                <a:tab pos="3481388" algn="l"/>
                <a:tab pos="3930650" algn="l"/>
                <a:tab pos="4379913" algn="l"/>
                <a:tab pos="4829175" algn="l"/>
                <a:tab pos="5278438" algn="l"/>
                <a:tab pos="5727700" algn="l"/>
                <a:tab pos="6176963" algn="l"/>
                <a:tab pos="6626225" algn="l"/>
                <a:tab pos="7075488" algn="l"/>
                <a:tab pos="7524750" algn="l"/>
                <a:tab pos="7974013" algn="l"/>
                <a:tab pos="8423275" algn="l"/>
                <a:tab pos="8872538" algn="l"/>
                <a:tab pos="9321800" algn="l"/>
              </a:tabLst>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ts val="700"/>
              </a:spcBef>
              <a:buClr>
                <a:srgbClr val="003399"/>
              </a:buClr>
              <a:buFont typeface="Arial" panose="020B0604020202020204" pitchFamily="34" charset="0"/>
              <a:buChar char="•"/>
            </a:pPr>
            <a:r>
              <a:rPr kumimoji="0" lang="en-US" altLang="en-US" sz="2600" dirty="0">
                <a:latin typeface="+mj-lt"/>
                <a:cs typeface="Droid Sans Fallback" charset="0"/>
              </a:rPr>
              <a:t>Attributes: Attributes describe the </a:t>
            </a:r>
            <a:r>
              <a:rPr kumimoji="0" lang="en-US" altLang="en-US" sz="2600" b="1" dirty="0">
                <a:latin typeface="+mj-lt"/>
                <a:cs typeface="Droid Sans Fallback" charset="0"/>
              </a:rPr>
              <a:t>characteristics</a:t>
            </a:r>
            <a:r>
              <a:rPr kumimoji="0" lang="en-US" altLang="en-US" sz="2600" dirty="0">
                <a:latin typeface="+mj-lt"/>
                <a:cs typeface="Droid Sans Fallback" charset="0"/>
              </a:rPr>
              <a:t> or are a </a:t>
            </a:r>
            <a:r>
              <a:rPr kumimoji="0" lang="en-US" altLang="en-US" sz="2600" b="1" dirty="0">
                <a:latin typeface="+mj-lt"/>
                <a:cs typeface="Droid Sans Fallback" charset="0"/>
              </a:rPr>
              <a:t>description</a:t>
            </a:r>
            <a:r>
              <a:rPr kumimoji="0" lang="en-US" altLang="en-US" sz="2600" dirty="0">
                <a:latin typeface="+mj-lt"/>
                <a:cs typeface="Droid Sans Fallback" charset="0"/>
              </a:rPr>
              <a:t> of a class. In the class diagram, attributes appear in the second compartment just below the name-compartment.</a:t>
            </a:r>
          </a:p>
          <a:p>
            <a:pPr eaLnBrk="1" hangingPunct="1">
              <a:spcBef>
                <a:spcPts val="700"/>
              </a:spcBef>
              <a:buClr>
                <a:srgbClr val="003399"/>
              </a:buClr>
              <a:buFont typeface="Arial" panose="020B0604020202020204" pitchFamily="34" charset="0"/>
              <a:buChar char="•"/>
            </a:pPr>
            <a:endParaRPr kumimoji="0" lang="en-US" altLang="en-US" sz="2800" dirty="0">
              <a:cs typeface="Droid Sans Fallback" charset="0"/>
            </a:endParaRPr>
          </a:p>
          <a:p>
            <a:pPr eaLnBrk="1" hangingPunct="1">
              <a:spcBef>
                <a:spcPts val="200"/>
              </a:spcBef>
              <a:buClrTx/>
              <a:buNone/>
            </a:pPr>
            <a:endParaRPr kumimoji="0" lang="en-US" altLang="en-US" sz="2800" dirty="0">
              <a:cs typeface="Droid Sans Fallback" charset="0"/>
            </a:endParaRPr>
          </a:p>
          <a:p>
            <a:pPr eaLnBrk="1" hangingPunct="1">
              <a:spcBef>
                <a:spcPts val="200"/>
              </a:spcBef>
              <a:buClrTx/>
              <a:buNone/>
            </a:pPr>
            <a:endParaRPr kumimoji="0" lang="en-US" altLang="en-US" sz="2800" dirty="0">
              <a:cs typeface="Droid Sans Fallback" charset="0"/>
            </a:endParaRPr>
          </a:p>
          <a:p>
            <a:pPr eaLnBrk="1" hangingPunct="1">
              <a:spcBef>
                <a:spcPts val="200"/>
              </a:spcBef>
              <a:buClrTx/>
              <a:buNone/>
            </a:pPr>
            <a:endParaRPr kumimoji="0" lang="en-US" altLang="en-US" sz="800" dirty="0">
              <a:solidFill>
                <a:srgbClr val="003399"/>
              </a:solidFill>
              <a:latin typeface="Arial" panose="020B0604020202020204" pitchFamily="34" charset="0"/>
              <a:cs typeface="Droid Sans Fallback" charset="0"/>
            </a:endParaRPr>
          </a:p>
        </p:txBody>
      </p:sp>
      <p:sp>
        <p:nvSpPr>
          <p:cNvPr id="9" name="Rectangle 2">
            <a:extLst>
              <a:ext uri="{FF2B5EF4-FFF2-40B4-BE49-F238E27FC236}">
                <a16:creationId xmlns:a16="http://schemas.microsoft.com/office/drawing/2014/main" id="{9B217E01-F366-4D0E-97A7-D46375663EA1}"/>
              </a:ext>
            </a:extLst>
          </p:cNvPr>
          <p:cNvSpPr txBox="1">
            <a:spLocks noChangeArrowheads="1"/>
          </p:cNvSpPr>
          <p:nvPr/>
        </p:nvSpPr>
        <p:spPr>
          <a:xfrm>
            <a:off x="983432" y="404664"/>
            <a:ext cx="8388424" cy="533400"/>
          </a:xfrm>
          <a:prstGeom prst="rect">
            <a:avLst/>
          </a:prstGeom>
        </p:spPr>
        <p:txBody>
          <a:bodyPr>
            <a:normAutofit fontScale="75000" lnSpcReduction="20000"/>
          </a:bodyPr>
          <a:lstStyle>
            <a:lvl1pPr algn="l" rtl="0" eaLnBrk="0" fontAlgn="base" hangingPunct="0">
              <a:spcBef>
                <a:spcPct val="0"/>
              </a:spcBef>
              <a:spcAft>
                <a:spcPct val="0"/>
              </a:spcAft>
              <a:defRPr kumimoji="1" sz="4000">
                <a:solidFill>
                  <a:schemeClr val="tx2"/>
                </a:solidFill>
                <a:latin typeface="+mj-lt"/>
                <a:ea typeface="MS PGothic" pitchFamily="34" charset="-128"/>
                <a:cs typeface="MS PGothic" charset="0"/>
              </a:defRPr>
            </a:lvl1pPr>
            <a:lvl2pPr algn="l" rtl="0" eaLnBrk="0" fontAlgn="base" hangingPunct="0">
              <a:spcBef>
                <a:spcPct val="0"/>
              </a:spcBef>
              <a:spcAft>
                <a:spcPct val="0"/>
              </a:spcAft>
              <a:defRPr kumimoji="1" sz="4000">
                <a:solidFill>
                  <a:schemeClr val="tx2"/>
                </a:solidFill>
                <a:latin typeface="Arial Black" pitchFamily="34" charset="0"/>
                <a:ea typeface="MS PGothic" pitchFamily="34" charset="-128"/>
                <a:cs typeface="MS PGothic" charset="0"/>
              </a:defRPr>
            </a:lvl2pPr>
            <a:lvl3pPr algn="l" rtl="0" eaLnBrk="0" fontAlgn="base" hangingPunct="0">
              <a:spcBef>
                <a:spcPct val="0"/>
              </a:spcBef>
              <a:spcAft>
                <a:spcPct val="0"/>
              </a:spcAft>
              <a:defRPr kumimoji="1" sz="4000">
                <a:solidFill>
                  <a:schemeClr val="tx2"/>
                </a:solidFill>
                <a:latin typeface="Arial Black" pitchFamily="34" charset="0"/>
                <a:ea typeface="MS PGothic" pitchFamily="34" charset="-128"/>
                <a:cs typeface="MS PGothic" charset="0"/>
              </a:defRPr>
            </a:lvl3pPr>
            <a:lvl4pPr algn="l" rtl="0" eaLnBrk="0" fontAlgn="base" hangingPunct="0">
              <a:spcBef>
                <a:spcPct val="0"/>
              </a:spcBef>
              <a:spcAft>
                <a:spcPct val="0"/>
              </a:spcAft>
              <a:defRPr kumimoji="1" sz="4000">
                <a:solidFill>
                  <a:schemeClr val="tx2"/>
                </a:solidFill>
                <a:latin typeface="Arial Black" pitchFamily="34" charset="0"/>
                <a:ea typeface="MS PGothic" pitchFamily="34" charset="-128"/>
                <a:cs typeface="MS PGothic" charset="0"/>
              </a:defRPr>
            </a:lvl4pPr>
            <a:lvl5pPr algn="l" rtl="0" eaLnBrk="0" fontAlgn="base" hangingPunct="0">
              <a:spcBef>
                <a:spcPct val="0"/>
              </a:spcBef>
              <a:spcAft>
                <a:spcPct val="0"/>
              </a:spcAft>
              <a:defRPr kumimoji="1" sz="4000">
                <a:solidFill>
                  <a:schemeClr val="tx2"/>
                </a:solidFill>
                <a:latin typeface="Arial Black" pitchFamily="34" charset="0"/>
                <a:ea typeface="MS PGothic" pitchFamily="34" charset="-128"/>
                <a:cs typeface="MS PGothic" charset="0"/>
              </a:defRPr>
            </a:lvl5pPr>
            <a:lvl6pPr marL="457200" algn="l" rtl="0" eaLnBrk="0" fontAlgn="base" hangingPunct="0">
              <a:spcBef>
                <a:spcPct val="0"/>
              </a:spcBef>
              <a:spcAft>
                <a:spcPct val="0"/>
              </a:spcAft>
              <a:defRPr kumimoji="1" sz="4000">
                <a:solidFill>
                  <a:schemeClr val="tx2"/>
                </a:solidFill>
                <a:latin typeface="Arial Black" pitchFamily="34" charset="0"/>
              </a:defRPr>
            </a:lvl6pPr>
            <a:lvl7pPr marL="914400" algn="l" rtl="0" eaLnBrk="0" fontAlgn="base" hangingPunct="0">
              <a:spcBef>
                <a:spcPct val="0"/>
              </a:spcBef>
              <a:spcAft>
                <a:spcPct val="0"/>
              </a:spcAft>
              <a:defRPr kumimoji="1" sz="4000">
                <a:solidFill>
                  <a:schemeClr val="tx2"/>
                </a:solidFill>
                <a:latin typeface="Arial Black" pitchFamily="34" charset="0"/>
              </a:defRPr>
            </a:lvl7pPr>
            <a:lvl8pPr marL="1371600" algn="l" rtl="0" eaLnBrk="0" fontAlgn="base" hangingPunct="0">
              <a:spcBef>
                <a:spcPct val="0"/>
              </a:spcBef>
              <a:spcAft>
                <a:spcPct val="0"/>
              </a:spcAft>
              <a:defRPr kumimoji="1" sz="4000">
                <a:solidFill>
                  <a:schemeClr val="tx2"/>
                </a:solidFill>
                <a:latin typeface="Arial Black" pitchFamily="34" charset="0"/>
              </a:defRPr>
            </a:lvl8pPr>
            <a:lvl9pPr marL="1828800" algn="l" rtl="0" eaLnBrk="0" fontAlgn="base" hangingPunct="0">
              <a:spcBef>
                <a:spcPct val="0"/>
              </a:spcBef>
              <a:spcAft>
                <a:spcPct val="0"/>
              </a:spcAft>
              <a:defRPr kumimoji="1" sz="4000">
                <a:solidFill>
                  <a:schemeClr val="tx2"/>
                </a:solidFill>
                <a:latin typeface="Arial Black" pitchFamily="34" charset="0"/>
              </a:defRPr>
            </a:lvl9pPr>
          </a:lstStyle>
          <a:p>
            <a:pPr>
              <a:defRPr/>
            </a:pPr>
            <a:r>
              <a:rPr lang="en-US" sz="4800" dirty="0">
                <a:solidFill>
                  <a:schemeClr val="accent1"/>
                </a:solidFill>
              </a:rPr>
              <a:t>Attributes/fields</a:t>
            </a:r>
            <a:endParaRPr lang="en-US" dirty="0">
              <a:solidFill>
                <a:schemeClr val="accent1"/>
              </a:solidFill>
            </a:endParaRPr>
          </a:p>
        </p:txBody>
      </p:sp>
      <p:sp>
        <p:nvSpPr>
          <p:cNvPr id="10" name="Rectangle 3">
            <a:extLst>
              <a:ext uri="{FF2B5EF4-FFF2-40B4-BE49-F238E27FC236}">
                <a16:creationId xmlns:a16="http://schemas.microsoft.com/office/drawing/2014/main" id="{85B19AFA-B3EC-4FD7-8F15-7FE30C40C98F}"/>
              </a:ext>
            </a:extLst>
          </p:cNvPr>
          <p:cNvSpPr>
            <a:spLocks noChangeArrowheads="1"/>
          </p:cNvSpPr>
          <p:nvPr/>
        </p:nvSpPr>
        <p:spPr bwMode="auto">
          <a:xfrm>
            <a:off x="1129754" y="3069654"/>
            <a:ext cx="2590800"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r>
              <a:rPr lang="en-US"/>
              <a:t>Person</a:t>
            </a:r>
          </a:p>
        </p:txBody>
      </p:sp>
      <p:sp>
        <p:nvSpPr>
          <p:cNvPr id="11" name="Rectangle 4">
            <a:extLst>
              <a:ext uri="{FF2B5EF4-FFF2-40B4-BE49-F238E27FC236}">
                <a16:creationId xmlns:a16="http://schemas.microsoft.com/office/drawing/2014/main" id="{D4F09926-40D2-4153-BB19-789ABDD7B349}"/>
              </a:ext>
            </a:extLst>
          </p:cNvPr>
          <p:cNvSpPr>
            <a:spLocks noChangeArrowheads="1"/>
          </p:cNvSpPr>
          <p:nvPr/>
        </p:nvSpPr>
        <p:spPr bwMode="auto">
          <a:xfrm>
            <a:off x="1129754" y="3807841"/>
            <a:ext cx="2590800" cy="2286000"/>
          </a:xfrm>
          <a:prstGeom prst="rect">
            <a:avLst/>
          </a:prstGeom>
          <a:solidFill>
            <a:schemeClr val="accent2">
              <a:lumMod val="40000"/>
              <a:lumOff val="60000"/>
            </a:schemeClr>
          </a:solidFill>
          <a:ln w="9525">
            <a:solidFill>
              <a:schemeClr val="tx1"/>
            </a:solidFill>
            <a:miter lim="800000"/>
            <a:headEnd/>
            <a:tailEnd/>
          </a:ln>
          <a:effectLst/>
        </p:spPr>
        <p:txBody>
          <a:bodyPr wrap="none" anchor="ctr"/>
          <a:lstStyle/>
          <a:p>
            <a:pPr eaLnBrk="1" hangingPunct="1">
              <a:defRPr/>
            </a:pPr>
            <a:r>
              <a:rPr lang="en-US" dirty="0"/>
              <a:t>name      : String</a:t>
            </a:r>
          </a:p>
          <a:p>
            <a:pPr eaLnBrk="1" hangingPunct="1">
              <a:defRPr/>
            </a:pPr>
            <a:r>
              <a:rPr lang="en-US" dirty="0"/>
              <a:t>address   : String</a:t>
            </a:r>
          </a:p>
          <a:p>
            <a:pPr eaLnBrk="1" hangingPunct="1">
              <a:defRPr/>
            </a:pPr>
            <a:r>
              <a:rPr lang="en-US" dirty="0"/>
              <a:t>birthdate : Date</a:t>
            </a:r>
          </a:p>
          <a:p>
            <a:pPr eaLnBrk="1" hangingPunct="1">
              <a:defRPr/>
            </a:pPr>
            <a:r>
              <a:rPr lang="en-US" dirty="0"/>
              <a:t>age          : </a:t>
            </a:r>
            <a:r>
              <a:rPr lang="en-US" dirty="0" err="1"/>
              <a:t>Int</a:t>
            </a:r>
            <a:endParaRPr lang="en-US" dirty="0"/>
          </a:p>
        </p:txBody>
      </p:sp>
      <p:sp>
        <p:nvSpPr>
          <p:cNvPr id="12" name="Rectangle 5">
            <a:extLst>
              <a:ext uri="{FF2B5EF4-FFF2-40B4-BE49-F238E27FC236}">
                <a16:creationId xmlns:a16="http://schemas.microsoft.com/office/drawing/2014/main" id="{5937829C-96F8-4F84-B552-37FF0F599B41}"/>
              </a:ext>
            </a:extLst>
          </p:cNvPr>
          <p:cNvSpPr>
            <a:spLocks noChangeArrowheads="1"/>
          </p:cNvSpPr>
          <p:nvPr/>
        </p:nvSpPr>
        <p:spPr bwMode="auto">
          <a:xfrm>
            <a:off x="1129754" y="6093841"/>
            <a:ext cx="25908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endParaRPr lang="en-US"/>
          </a:p>
        </p:txBody>
      </p:sp>
      <p:sp>
        <p:nvSpPr>
          <p:cNvPr id="14" name="Text Box 7">
            <a:extLst>
              <a:ext uri="{FF2B5EF4-FFF2-40B4-BE49-F238E27FC236}">
                <a16:creationId xmlns:a16="http://schemas.microsoft.com/office/drawing/2014/main" id="{61A5269D-DE36-4F9B-A9AA-14EDE3A30262}"/>
              </a:ext>
            </a:extLst>
          </p:cNvPr>
          <p:cNvSpPr txBox="1">
            <a:spLocks noChangeArrowheads="1"/>
          </p:cNvSpPr>
          <p:nvPr/>
        </p:nvSpPr>
        <p:spPr bwMode="auto">
          <a:xfrm>
            <a:off x="4223792" y="3068960"/>
            <a:ext cx="4843462"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buFont typeface="Arial" pitchFamily="34" charset="0"/>
              <a:buChar char="•"/>
              <a:defRPr/>
            </a:pPr>
            <a:r>
              <a:rPr lang="en-US" altLang="ja-JP" sz="2600" dirty="0">
                <a:latin typeface="+mn-lt"/>
              </a:rPr>
              <a:t>A class stores its </a:t>
            </a:r>
            <a:r>
              <a:rPr lang="en-US" altLang="ja-JP" sz="2600" b="1" dirty="0">
                <a:latin typeface="+mn-lt"/>
              </a:rPr>
              <a:t>state</a:t>
            </a:r>
            <a:r>
              <a:rPr lang="en-US" altLang="ja-JP" sz="2600" dirty="0">
                <a:latin typeface="+mn-lt"/>
              </a:rPr>
              <a:t> in attributes and the keyword to identify attributes from a specification is </a:t>
            </a:r>
            <a:r>
              <a:rPr lang="en-US" altLang="ja-JP" sz="2600" b="1" dirty="0">
                <a:latin typeface="+mn-lt"/>
              </a:rPr>
              <a:t>‘has’</a:t>
            </a:r>
            <a:r>
              <a:rPr lang="en-US" altLang="ja-JP" sz="2600" dirty="0">
                <a:latin typeface="+mn-lt"/>
              </a:rPr>
              <a:t>,</a:t>
            </a:r>
            <a:r>
              <a:rPr lang="en-US" altLang="ja-JP" sz="2600" b="1" dirty="0">
                <a:latin typeface="+mn-lt"/>
              </a:rPr>
              <a:t> </a:t>
            </a:r>
            <a:r>
              <a:rPr lang="en-US" altLang="ja-JP" sz="2600" dirty="0">
                <a:latin typeface="+mn-lt"/>
              </a:rPr>
              <a:t>indicating what a class has.</a:t>
            </a:r>
          </a:p>
          <a:p>
            <a:pPr eaLnBrk="1" hangingPunct="1">
              <a:defRPr/>
            </a:pPr>
            <a:endParaRPr lang="en-US" altLang="ja-JP" sz="2600" dirty="0">
              <a:latin typeface="+mn-lt"/>
            </a:endParaRPr>
          </a:p>
          <a:p>
            <a:pPr eaLnBrk="1" hangingPunct="1">
              <a:buFont typeface="Arial" pitchFamily="34" charset="0"/>
              <a:buChar char="•"/>
              <a:defRPr/>
            </a:pPr>
            <a:r>
              <a:rPr lang="en-US" altLang="ja-JP" sz="2600" dirty="0">
                <a:latin typeface="+mn-lt"/>
              </a:rPr>
              <a:t>You must specify the data type for each attribute.</a:t>
            </a:r>
          </a:p>
        </p:txBody>
      </p:sp>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AEE9E2FA-FEF9-464E-B62F-3DAAC7A875C6}"/>
              </a:ext>
            </a:extLst>
          </p:cNvPr>
          <p:cNvSpPr>
            <a:spLocks noGrp="1" noChangeArrowheads="1"/>
          </p:cNvSpPr>
          <p:nvPr>
            <p:ph type="title"/>
          </p:nvPr>
        </p:nvSpPr>
        <p:spPr/>
        <p:txBody>
          <a:bodyPr>
            <a:normAutofit/>
          </a:bodyPr>
          <a:lstStyle/>
          <a:p>
            <a:pPr>
              <a:defRPr/>
            </a:pPr>
            <a:r>
              <a:rPr lang="en-US" dirty="0"/>
              <a:t>Class Operations/Methods</a:t>
            </a:r>
          </a:p>
        </p:txBody>
      </p:sp>
      <p:grpSp>
        <p:nvGrpSpPr>
          <p:cNvPr id="22531" name="Group 3">
            <a:extLst>
              <a:ext uri="{FF2B5EF4-FFF2-40B4-BE49-F238E27FC236}">
                <a16:creationId xmlns:a16="http://schemas.microsoft.com/office/drawing/2014/main" id="{373BDFA5-FD68-4E06-BCF4-05A9FBDEADA5}"/>
              </a:ext>
            </a:extLst>
          </p:cNvPr>
          <p:cNvGrpSpPr>
            <a:grpSpLocks/>
          </p:cNvGrpSpPr>
          <p:nvPr/>
        </p:nvGrpSpPr>
        <p:grpSpPr bwMode="auto">
          <a:xfrm>
            <a:off x="1595066" y="2334543"/>
            <a:ext cx="2438400" cy="4114800"/>
            <a:chOff x="336" y="1056"/>
            <a:chExt cx="1536" cy="2592"/>
          </a:xfrm>
        </p:grpSpPr>
        <p:sp>
          <p:nvSpPr>
            <p:cNvPr id="22534" name="Rectangle 4">
              <a:extLst>
                <a:ext uri="{FF2B5EF4-FFF2-40B4-BE49-F238E27FC236}">
                  <a16:creationId xmlns:a16="http://schemas.microsoft.com/office/drawing/2014/main" id="{B6EEEADD-DF88-4775-9EDF-C1DB5C763954}"/>
                </a:ext>
              </a:extLst>
            </p:cNvPr>
            <p:cNvSpPr>
              <a:spLocks noChangeArrowheads="1"/>
            </p:cNvSpPr>
            <p:nvPr/>
          </p:nvSpPr>
          <p:spPr bwMode="auto">
            <a:xfrm>
              <a:off x="336" y="1056"/>
              <a:ext cx="1536"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400">
                  <a:latin typeface="Times New Roman" panose="02020603050405020304" pitchFamily="18" charset="0"/>
                </a:rPr>
                <a:t>Person</a:t>
              </a:r>
            </a:p>
          </p:txBody>
        </p:sp>
        <p:sp>
          <p:nvSpPr>
            <p:cNvPr id="22535" name="Rectangle 5">
              <a:extLst>
                <a:ext uri="{FF2B5EF4-FFF2-40B4-BE49-F238E27FC236}">
                  <a16:creationId xmlns:a16="http://schemas.microsoft.com/office/drawing/2014/main" id="{2B621E67-A261-4138-89EE-A400CE41DD09}"/>
                </a:ext>
              </a:extLst>
            </p:cNvPr>
            <p:cNvSpPr>
              <a:spLocks noChangeArrowheads="1"/>
            </p:cNvSpPr>
            <p:nvPr/>
          </p:nvSpPr>
          <p:spPr bwMode="auto">
            <a:xfrm>
              <a:off x="336" y="1536"/>
              <a:ext cx="1536" cy="10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400">
                  <a:latin typeface="Times New Roman" panose="02020603050405020304" pitchFamily="18" charset="0"/>
                </a:rPr>
                <a:t>name      : String</a:t>
              </a:r>
            </a:p>
            <a:p>
              <a:pPr eaLnBrk="1" hangingPunct="1">
                <a:spcBef>
                  <a:spcPct val="0"/>
                </a:spcBef>
                <a:buClrTx/>
                <a:buFontTx/>
                <a:buNone/>
              </a:pPr>
              <a:r>
                <a:rPr kumimoji="0" lang="en-US" altLang="en-US" sz="2400">
                  <a:latin typeface="Times New Roman" panose="02020603050405020304" pitchFamily="18" charset="0"/>
                </a:rPr>
                <a:t>address   : String</a:t>
              </a:r>
            </a:p>
            <a:p>
              <a:pPr eaLnBrk="1" hangingPunct="1">
                <a:spcBef>
                  <a:spcPct val="0"/>
                </a:spcBef>
                <a:buClrTx/>
                <a:buFontTx/>
                <a:buNone/>
              </a:pPr>
              <a:r>
                <a:rPr kumimoji="0" lang="en-US" altLang="en-US" sz="2400">
                  <a:latin typeface="Times New Roman" panose="02020603050405020304" pitchFamily="18" charset="0"/>
                </a:rPr>
                <a:t>birthdate : Date</a:t>
              </a:r>
            </a:p>
            <a:p>
              <a:pPr eaLnBrk="1" hangingPunct="1">
                <a:spcBef>
                  <a:spcPct val="0"/>
                </a:spcBef>
                <a:buClrTx/>
                <a:buFontTx/>
                <a:buNone/>
              </a:pPr>
              <a:r>
                <a:rPr kumimoji="0" lang="en-US" altLang="en-US" sz="2400">
                  <a:latin typeface="Times New Roman" panose="02020603050405020304" pitchFamily="18" charset="0"/>
                </a:rPr>
                <a:t>age          : Int</a:t>
              </a:r>
            </a:p>
          </p:txBody>
        </p:sp>
        <p:sp>
          <p:nvSpPr>
            <p:cNvPr id="13320" name="Rectangle 6">
              <a:extLst>
                <a:ext uri="{FF2B5EF4-FFF2-40B4-BE49-F238E27FC236}">
                  <a16:creationId xmlns:a16="http://schemas.microsoft.com/office/drawing/2014/main" id="{9DD492B4-45BE-480F-A556-A95D294B75E3}"/>
                </a:ext>
              </a:extLst>
            </p:cNvPr>
            <p:cNvSpPr>
              <a:spLocks noChangeArrowheads="1"/>
            </p:cNvSpPr>
            <p:nvPr/>
          </p:nvSpPr>
          <p:spPr bwMode="auto">
            <a:xfrm>
              <a:off x="336" y="2592"/>
              <a:ext cx="1536" cy="1056"/>
            </a:xfrm>
            <a:prstGeom prst="rect">
              <a:avLst/>
            </a:prstGeom>
            <a:solidFill>
              <a:schemeClr val="accent2">
                <a:lumMod val="40000"/>
                <a:lumOff val="6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eaLnBrk="1" hangingPunct="1">
                <a:defRPr/>
              </a:pPr>
              <a:r>
                <a:rPr lang="en-US" altLang="en-US" dirty="0"/>
                <a:t>eat( )</a:t>
              </a:r>
            </a:p>
            <a:p>
              <a:pPr algn="ctr" eaLnBrk="1" hangingPunct="1">
                <a:defRPr/>
              </a:pPr>
              <a:r>
                <a:rPr lang="en-US" altLang="en-US" dirty="0"/>
                <a:t>sleep( )</a:t>
              </a:r>
            </a:p>
            <a:p>
              <a:pPr algn="ctr" eaLnBrk="1" hangingPunct="1">
                <a:defRPr/>
              </a:pPr>
              <a:r>
                <a:rPr lang="en-US" altLang="en-US" dirty="0"/>
                <a:t>work( )</a:t>
              </a:r>
            </a:p>
            <a:p>
              <a:pPr algn="ctr" eaLnBrk="1" hangingPunct="1">
                <a:defRPr/>
              </a:pPr>
              <a:r>
                <a:rPr lang="en-US" altLang="en-US" dirty="0"/>
                <a:t>play( )</a:t>
              </a:r>
            </a:p>
          </p:txBody>
        </p:sp>
      </p:grpSp>
      <p:sp>
        <p:nvSpPr>
          <p:cNvPr id="159751" name="Text Box 7">
            <a:extLst>
              <a:ext uri="{FF2B5EF4-FFF2-40B4-BE49-F238E27FC236}">
                <a16:creationId xmlns:a16="http://schemas.microsoft.com/office/drawing/2014/main" id="{D1510C46-F148-479D-B846-2A92C49FB0B1}"/>
              </a:ext>
            </a:extLst>
          </p:cNvPr>
          <p:cNvSpPr txBox="1">
            <a:spLocks noChangeArrowheads="1"/>
          </p:cNvSpPr>
          <p:nvPr/>
        </p:nvSpPr>
        <p:spPr bwMode="auto">
          <a:xfrm>
            <a:off x="839416" y="1340768"/>
            <a:ext cx="10585176"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i="1" dirty="0">
                <a:latin typeface="+mn-lt"/>
              </a:rPr>
              <a:t>Operations </a:t>
            </a:r>
            <a:r>
              <a:rPr lang="en-US" dirty="0">
                <a:latin typeface="+mn-lt"/>
              </a:rPr>
              <a:t>describe the </a:t>
            </a:r>
            <a:r>
              <a:rPr lang="en-US" b="1" dirty="0">
                <a:latin typeface="+mn-lt"/>
              </a:rPr>
              <a:t>behavior</a:t>
            </a:r>
            <a:r>
              <a:rPr lang="en-US" dirty="0">
                <a:latin typeface="+mn-lt"/>
              </a:rPr>
              <a:t> of a class and they appear in the third compartment.</a:t>
            </a:r>
            <a:r>
              <a:rPr lang="en-US" dirty="0"/>
              <a:t> </a:t>
            </a:r>
          </a:p>
        </p:txBody>
      </p:sp>
      <p:sp>
        <p:nvSpPr>
          <p:cNvPr id="10" name="Text Box 7">
            <a:extLst>
              <a:ext uri="{FF2B5EF4-FFF2-40B4-BE49-F238E27FC236}">
                <a16:creationId xmlns:a16="http://schemas.microsoft.com/office/drawing/2014/main" id="{451492E0-9F58-405F-97E1-8511F4FED3A7}"/>
              </a:ext>
            </a:extLst>
          </p:cNvPr>
          <p:cNvSpPr txBox="1">
            <a:spLocks noChangeArrowheads="1"/>
          </p:cNvSpPr>
          <p:nvPr/>
        </p:nvSpPr>
        <p:spPr bwMode="auto">
          <a:xfrm>
            <a:off x="4258890" y="1988840"/>
            <a:ext cx="702168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342900" indent="-342900" eaLnBrk="1" hangingPunct="1">
              <a:buFont typeface="Arial" pitchFamily="34" charset="0"/>
              <a:buChar char="•"/>
              <a:defRPr/>
            </a:pPr>
            <a:r>
              <a:rPr lang="en-US" dirty="0">
                <a:latin typeface="+mn-lt"/>
              </a:rPr>
              <a:t>They are </a:t>
            </a:r>
            <a:r>
              <a:rPr lang="en-US" b="1" dirty="0">
                <a:latin typeface="+mn-lt"/>
              </a:rPr>
              <a:t>actions</a:t>
            </a:r>
            <a:r>
              <a:rPr lang="en-US" dirty="0">
                <a:latin typeface="+mn-lt"/>
              </a:rPr>
              <a:t> that can be carried out by, or on, a class/object </a:t>
            </a:r>
            <a:r>
              <a:rPr lang="en-US" altLang="ja-JP" dirty="0">
                <a:latin typeface="+mn-lt"/>
                <a:ea typeface="ＭＳ Ｐゴシック" pitchFamily="34" charset="-128"/>
              </a:rPr>
              <a:t>and the keyword to identify methods from a specification is </a:t>
            </a:r>
            <a:r>
              <a:rPr lang="en-US" altLang="ja-JP" b="1" dirty="0">
                <a:latin typeface="+mn-lt"/>
                <a:ea typeface="ＭＳ Ｐゴシック" pitchFamily="34" charset="-128"/>
              </a:rPr>
              <a:t>‘can’</a:t>
            </a:r>
            <a:r>
              <a:rPr lang="en-US" altLang="ja-JP" dirty="0">
                <a:latin typeface="+mn-lt"/>
                <a:ea typeface="ＭＳ Ｐゴシック" pitchFamily="34" charset="-128"/>
              </a:rPr>
              <a:t>,</a:t>
            </a:r>
            <a:r>
              <a:rPr lang="en-US" altLang="ja-JP" b="1" dirty="0">
                <a:latin typeface="+mn-lt"/>
                <a:ea typeface="ＭＳ Ｐゴシック" pitchFamily="34" charset="-128"/>
              </a:rPr>
              <a:t> </a:t>
            </a:r>
            <a:r>
              <a:rPr lang="en-US" altLang="ja-JP" dirty="0">
                <a:latin typeface="+mn-lt"/>
                <a:ea typeface="ＭＳ Ｐゴシック" pitchFamily="34" charset="-128"/>
              </a:rPr>
              <a:t>indicating what an object can do. </a:t>
            </a:r>
          </a:p>
          <a:p>
            <a:pPr eaLnBrk="1" hangingPunct="1">
              <a:defRPr/>
            </a:pPr>
            <a:endParaRPr lang="en-US" altLang="ja-JP" dirty="0">
              <a:latin typeface="+mn-lt"/>
              <a:ea typeface="ＭＳ Ｐゴシック" pitchFamily="34" charset="-128"/>
            </a:endParaRPr>
          </a:p>
          <a:p>
            <a:pPr marL="342900" indent="-342900" eaLnBrk="1" hangingPunct="1">
              <a:buFont typeface="Arial" pitchFamily="34" charset="0"/>
              <a:buChar char="•"/>
              <a:defRPr/>
            </a:pPr>
            <a:r>
              <a:rPr lang="en-US" dirty="0">
                <a:latin typeface="+mn-lt"/>
              </a:rPr>
              <a:t>You must specify a method by stating its signature: listing the name, return type, and default value of all parameters. </a:t>
            </a:r>
          </a:p>
          <a:p>
            <a:pPr eaLnBrk="1" hangingPunct="1">
              <a:defRPr/>
            </a:pPr>
            <a:endParaRPr lang="en-US" dirty="0">
              <a:latin typeface="+mn-lt"/>
            </a:endParaRPr>
          </a:p>
          <a:p>
            <a:pPr marL="342900" indent="-342900" eaLnBrk="1" hangingPunct="1">
              <a:buFont typeface="Arial" pitchFamily="34" charset="0"/>
              <a:buChar char="•"/>
              <a:defRPr/>
            </a:pPr>
            <a:r>
              <a:rPr lang="en-US" altLang="ja-JP" dirty="0">
                <a:latin typeface="+mn-lt"/>
                <a:ea typeface="ＭＳ Ｐゴシック" pitchFamily="34" charset="-128"/>
              </a:rPr>
              <a:t>Method names should start with lower case and all other words with initial capitals. For example, </a:t>
            </a:r>
            <a:r>
              <a:rPr lang="en-US" altLang="ja-JP" dirty="0" err="1">
                <a:latin typeface="+mn-lt"/>
                <a:ea typeface="ＭＳ Ｐゴシック" pitchFamily="34" charset="-128"/>
              </a:rPr>
              <a:t>checkRoomAvailability</a:t>
            </a:r>
            <a:r>
              <a:rPr lang="en-US" altLang="ja-JP" dirty="0">
                <a:latin typeface="+mn-lt"/>
                <a:ea typeface="ＭＳ Ｐゴシック" pitchFamily="34" charset="-128"/>
              </a:rPr>
              <a:t>( ), </a:t>
            </a:r>
            <a:r>
              <a:rPr lang="en-US" altLang="ja-JP" dirty="0" err="1">
                <a:latin typeface="+mn-lt"/>
                <a:ea typeface="ＭＳ Ｐゴシック" pitchFamily="34" charset="-128"/>
              </a:rPr>
              <a:t>bookRoom</a:t>
            </a:r>
            <a:r>
              <a:rPr lang="en-US" altLang="ja-JP" dirty="0">
                <a:latin typeface="+mn-lt"/>
                <a:ea typeface="ＭＳ Ｐゴシック" pitchFamily="34" charset="-128"/>
              </a:rPr>
              <a:t>( ), </a:t>
            </a:r>
            <a:r>
              <a:rPr lang="en-US" altLang="ja-JP" dirty="0" err="1">
                <a:latin typeface="+mn-lt"/>
                <a:ea typeface="ＭＳ Ｐゴシック" pitchFamily="34" charset="-128"/>
              </a:rPr>
              <a:t>placeOrder</a:t>
            </a:r>
            <a:r>
              <a:rPr lang="en-US" altLang="ja-JP" dirty="0">
                <a:latin typeface="+mn-lt"/>
                <a:ea typeface="ＭＳ Ｐゴシック" pitchFamily="34" charset="-128"/>
              </a:rPr>
              <a:t>( ), </a:t>
            </a:r>
            <a:r>
              <a:rPr lang="en-US" altLang="ja-JP" dirty="0" err="1">
                <a:latin typeface="+mn-lt"/>
                <a:ea typeface="ＭＳ Ｐゴシック" pitchFamily="34" charset="-128"/>
              </a:rPr>
              <a:t>etc</a:t>
            </a:r>
            <a:endParaRPr lang="en-US" altLang="ja-JP" dirty="0">
              <a:latin typeface="+mn-lt"/>
              <a:ea typeface="ＭＳ Ｐゴシック" pitchFamily="34" charset="-128"/>
            </a:endParaRPr>
          </a:p>
          <a:p>
            <a:pPr eaLnBrk="1" hangingPunct="1">
              <a:defRP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4">
            <a:extLst>
              <a:ext uri="{FF2B5EF4-FFF2-40B4-BE49-F238E27FC236}">
                <a16:creationId xmlns:a16="http://schemas.microsoft.com/office/drawing/2014/main" id="{E5186AF3-2A88-4C86-BFC1-55AC5FC618FB}"/>
              </a:ext>
            </a:extLst>
          </p:cNvPr>
          <p:cNvSpPr>
            <a:spLocks noGrp="1"/>
          </p:cNvSpPr>
          <p:nvPr>
            <p:ph type="title"/>
          </p:nvPr>
        </p:nvSpPr>
        <p:spPr/>
        <p:txBody>
          <a:bodyPr/>
          <a:lstStyle/>
          <a:p>
            <a:r>
              <a:rPr lang="en-AU" altLang="en-US"/>
              <a:t>Relationships </a:t>
            </a:r>
          </a:p>
        </p:txBody>
      </p:sp>
      <p:sp>
        <p:nvSpPr>
          <p:cNvPr id="23555" name="Content Placeholder 5">
            <a:extLst>
              <a:ext uri="{FF2B5EF4-FFF2-40B4-BE49-F238E27FC236}">
                <a16:creationId xmlns:a16="http://schemas.microsoft.com/office/drawing/2014/main" id="{5B34A6FD-8A61-4E29-BEFE-93F892E22F3E}"/>
              </a:ext>
            </a:extLst>
          </p:cNvPr>
          <p:cNvSpPr>
            <a:spLocks noGrp="1"/>
          </p:cNvSpPr>
          <p:nvPr>
            <p:ph idx="1"/>
          </p:nvPr>
        </p:nvSpPr>
        <p:spPr/>
        <p:txBody>
          <a:bodyPr/>
          <a:lstStyle/>
          <a:p>
            <a:r>
              <a:rPr lang="en-US" altLang="en-US" dirty="0"/>
              <a:t>There are four kinds of relationships between classes:</a:t>
            </a:r>
          </a:p>
          <a:p>
            <a:pPr lvl="1"/>
            <a:r>
              <a:rPr lang="en-US" altLang="en-US" dirty="0"/>
              <a:t>Associations</a:t>
            </a:r>
          </a:p>
          <a:p>
            <a:pPr lvl="1"/>
            <a:r>
              <a:rPr lang="en-US" altLang="en-US" dirty="0"/>
              <a:t>Aggregation </a:t>
            </a:r>
          </a:p>
          <a:p>
            <a:pPr lvl="1"/>
            <a:r>
              <a:rPr lang="en-US" altLang="en-US" dirty="0"/>
              <a:t>Composition</a:t>
            </a:r>
          </a:p>
          <a:p>
            <a:pPr lvl="1"/>
            <a:r>
              <a:rPr lang="en-US" altLang="en-US" dirty="0" err="1"/>
              <a:t>Generalisations</a:t>
            </a: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a:extLst>
              <a:ext uri="{FF2B5EF4-FFF2-40B4-BE49-F238E27FC236}">
                <a16:creationId xmlns:a16="http://schemas.microsoft.com/office/drawing/2014/main" id="{585BF21B-5555-4B78-A8F6-EBFC30605CD3}"/>
              </a:ext>
            </a:extLst>
          </p:cNvPr>
          <p:cNvSpPr>
            <a:spLocks noGrp="1" noChangeArrowheads="1"/>
          </p:cNvSpPr>
          <p:nvPr>
            <p:ph type="title"/>
          </p:nvPr>
        </p:nvSpPr>
        <p:spPr/>
        <p:txBody>
          <a:bodyPr/>
          <a:lstStyle/>
          <a:p>
            <a:pPr eaLnBrk="1" hangingPunct="1"/>
            <a:r>
              <a:rPr lang="en-US" altLang="en-US" dirty="0"/>
              <a:t>Association Relationship</a:t>
            </a:r>
          </a:p>
        </p:txBody>
      </p:sp>
      <p:sp>
        <p:nvSpPr>
          <p:cNvPr id="7173" name="Rectangle 3">
            <a:extLst>
              <a:ext uri="{FF2B5EF4-FFF2-40B4-BE49-F238E27FC236}">
                <a16:creationId xmlns:a16="http://schemas.microsoft.com/office/drawing/2014/main" id="{A31EC65A-55B9-4D2E-9E6A-14FEF1A19D49}"/>
              </a:ext>
            </a:extLst>
          </p:cNvPr>
          <p:cNvSpPr>
            <a:spLocks noGrp="1" noChangeArrowheads="1"/>
          </p:cNvSpPr>
          <p:nvPr>
            <p:ph idx="1"/>
          </p:nvPr>
        </p:nvSpPr>
        <p:spPr>
          <a:xfrm>
            <a:off x="911424" y="1124745"/>
            <a:ext cx="10441160" cy="3713163"/>
          </a:xfrm>
        </p:spPr>
        <p:txBody>
          <a:bodyPr>
            <a:normAutofit/>
          </a:bodyPr>
          <a:lstStyle/>
          <a:p>
            <a:pPr eaLnBrk="1" hangingPunct="1">
              <a:defRPr/>
            </a:pPr>
            <a:r>
              <a:rPr lang="en-US" sz="2600" dirty="0"/>
              <a:t>An association is a relationship between classes that indicates meaningful and interesting connection.</a:t>
            </a:r>
          </a:p>
          <a:p>
            <a:pPr eaLnBrk="1" hangingPunct="1">
              <a:defRPr/>
            </a:pPr>
            <a:r>
              <a:rPr lang="en-US" sz="2600" dirty="0"/>
              <a:t>An association is represented as a bold unbroken line between two classes.</a:t>
            </a:r>
          </a:p>
          <a:p>
            <a:pPr eaLnBrk="1" hangingPunct="1">
              <a:lnSpc>
                <a:spcPct val="90000"/>
              </a:lnSpc>
              <a:defRPr/>
            </a:pPr>
            <a:r>
              <a:rPr lang="en-US" sz="2600" dirty="0"/>
              <a:t>Example: “A Person works for a Company”</a:t>
            </a:r>
          </a:p>
          <a:p>
            <a:pPr eaLnBrk="1" hangingPunct="1">
              <a:lnSpc>
                <a:spcPct val="90000"/>
              </a:lnSpc>
              <a:defRPr/>
            </a:pPr>
            <a:r>
              <a:rPr lang="en-US" sz="2600" dirty="0"/>
              <a:t>To clarify its meaning, an association is named.</a:t>
            </a:r>
          </a:p>
          <a:p>
            <a:pPr lvl="1" eaLnBrk="1" hangingPunct="1">
              <a:lnSpc>
                <a:spcPct val="90000"/>
              </a:lnSpc>
              <a:defRPr/>
            </a:pPr>
            <a:r>
              <a:rPr lang="en-US" sz="2400" dirty="0">
                <a:solidFill>
                  <a:schemeClr val="tx1"/>
                </a:solidFill>
              </a:rPr>
              <a:t>The name is represented as a label placed midway along the association line.</a:t>
            </a:r>
          </a:p>
          <a:p>
            <a:pPr lvl="1" eaLnBrk="1" hangingPunct="1">
              <a:lnSpc>
                <a:spcPct val="90000"/>
              </a:lnSpc>
              <a:defRPr/>
            </a:pPr>
            <a:r>
              <a:rPr lang="en-US" sz="2400" dirty="0">
                <a:solidFill>
                  <a:schemeClr val="tx1"/>
                </a:solidFill>
              </a:rPr>
              <a:t>Usually a verb or a verb phrase.</a:t>
            </a:r>
          </a:p>
          <a:p>
            <a:pPr marL="0" indent="0">
              <a:lnSpc>
                <a:spcPct val="90000"/>
              </a:lnSpc>
              <a:buNone/>
              <a:defRPr/>
            </a:pPr>
            <a:endParaRPr lang="en-US" sz="2800" dirty="0"/>
          </a:p>
        </p:txBody>
      </p:sp>
      <p:sp>
        <p:nvSpPr>
          <p:cNvPr id="24578" name="Slide Number Placeholder 5">
            <a:extLst>
              <a:ext uri="{FF2B5EF4-FFF2-40B4-BE49-F238E27FC236}">
                <a16:creationId xmlns:a16="http://schemas.microsoft.com/office/drawing/2014/main" id="{57C92D53-5A6E-4CC6-B929-70DA439DDD9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9E72A596-3633-4435-BB81-B444545E2E58}"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13</a:t>
            </a:fld>
            <a:endParaRPr kumimoji="0" lang="en-US" altLang="en-US" sz="1400">
              <a:latin typeface="Times New Roman" panose="02020603050405020304" pitchFamily="18" charset="0"/>
              <a:cs typeface="Times New Roman" panose="02020603050405020304" pitchFamily="18" charset="0"/>
            </a:endParaRPr>
          </a:p>
        </p:txBody>
      </p:sp>
      <p:grpSp>
        <p:nvGrpSpPr>
          <p:cNvPr id="24581" name="Group 29">
            <a:extLst>
              <a:ext uri="{FF2B5EF4-FFF2-40B4-BE49-F238E27FC236}">
                <a16:creationId xmlns:a16="http://schemas.microsoft.com/office/drawing/2014/main" id="{C0437C02-D426-4983-883D-3D10BEA67824}"/>
              </a:ext>
            </a:extLst>
          </p:cNvPr>
          <p:cNvGrpSpPr>
            <a:grpSpLocks/>
          </p:cNvGrpSpPr>
          <p:nvPr/>
        </p:nvGrpSpPr>
        <p:grpSpPr bwMode="auto">
          <a:xfrm>
            <a:off x="1847528" y="5901605"/>
            <a:ext cx="6191250" cy="457200"/>
            <a:chOff x="672" y="3744"/>
            <a:chExt cx="2307" cy="288"/>
          </a:xfrm>
        </p:grpSpPr>
        <p:sp>
          <p:nvSpPr>
            <p:cNvPr id="24584" name="Rectangle 8">
              <a:extLst>
                <a:ext uri="{FF2B5EF4-FFF2-40B4-BE49-F238E27FC236}">
                  <a16:creationId xmlns:a16="http://schemas.microsoft.com/office/drawing/2014/main" id="{4B9B71C8-AF6C-4A48-9ADE-7800FC230E43}"/>
                </a:ext>
              </a:extLst>
            </p:cNvPr>
            <p:cNvSpPr>
              <a:spLocks noChangeArrowheads="1"/>
            </p:cNvSpPr>
            <p:nvPr/>
          </p:nvSpPr>
          <p:spPr bwMode="auto">
            <a:xfrm>
              <a:off x="672" y="3744"/>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Person</a:t>
              </a:r>
            </a:p>
          </p:txBody>
        </p:sp>
        <p:sp>
          <p:nvSpPr>
            <p:cNvPr id="24585" name="Rectangle 20">
              <a:extLst>
                <a:ext uri="{FF2B5EF4-FFF2-40B4-BE49-F238E27FC236}">
                  <a16:creationId xmlns:a16="http://schemas.microsoft.com/office/drawing/2014/main" id="{DCD3A6D5-B2A9-4636-AE90-6452DE286EBB}"/>
                </a:ext>
              </a:extLst>
            </p:cNvPr>
            <p:cNvSpPr>
              <a:spLocks noChangeArrowheads="1"/>
            </p:cNvSpPr>
            <p:nvPr/>
          </p:nvSpPr>
          <p:spPr bwMode="auto">
            <a:xfrm>
              <a:off x="2211" y="3744"/>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Company</a:t>
              </a:r>
            </a:p>
          </p:txBody>
        </p:sp>
        <p:sp>
          <p:nvSpPr>
            <p:cNvPr id="24586" name="Line 24">
              <a:extLst>
                <a:ext uri="{FF2B5EF4-FFF2-40B4-BE49-F238E27FC236}">
                  <a16:creationId xmlns:a16="http://schemas.microsoft.com/office/drawing/2014/main" id="{B1EDDB47-7FA8-4674-9A3D-8C6F4B31F214}"/>
                </a:ext>
              </a:extLst>
            </p:cNvPr>
            <p:cNvSpPr>
              <a:spLocks noChangeShapeType="1"/>
            </p:cNvSpPr>
            <p:nvPr/>
          </p:nvSpPr>
          <p:spPr bwMode="auto">
            <a:xfrm>
              <a:off x="1440" y="3888"/>
              <a:ext cx="77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grpSp>
      <p:sp>
        <p:nvSpPr>
          <p:cNvPr id="24582" name="Text Box 16">
            <a:extLst>
              <a:ext uri="{FF2B5EF4-FFF2-40B4-BE49-F238E27FC236}">
                <a16:creationId xmlns:a16="http://schemas.microsoft.com/office/drawing/2014/main" id="{15607C88-D1A7-424E-A7CF-9CE970AE25FE}"/>
              </a:ext>
            </a:extLst>
          </p:cNvPr>
          <p:cNvSpPr txBox="1">
            <a:spLocks noChangeArrowheads="1"/>
          </p:cNvSpPr>
          <p:nvPr/>
        </p:nvSpPr>
        <p:spPr bwMode="auto">
          <a:xfrm>
            <a:off x="4314504" y="5758730"/>
            <a:ext cx="107632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1800" dirty="0">
                <a:latin typeface="Times New Roman" panose="02020603050405020304" pitchFamily="18" charset="0"/>
                <a:cs typeface="Times New Roman" panose="02020603050405020304" pitchFamily="18" charset="0"/>
              </a:rPr>
              <a:t>works for</a:t>
            </a:r>
          </a:p>
        </p:txBody>
      </p:sp>
      <p:sp>
        <p:nvSpPr>
          <p:cNvPr id="11" name="AutoShape 17">
            <a:extLst>
              <a:ext uri="{FF2B5EF4-FFF2-40B4-BE49-F238E27FC236}">
                <a16:creationId xmlns:a16="http://schemas.microsoft.com/office/drawing/2014/main" id="{EB96052B-577F-44DB-ADF5-ECB21AF0F8E8}"/>
              </a:ext>
            </a:extLst>
          </p:cNvPr>
          <p:cNvSpPr>
            <a:spLocks noChangeArrowheads="1"/>
          </p:cNvSpPr>
          <p:nvPr/>
        </p:nvSpPr>
        <p:spPr bwMode="auto">
          <a:xfrm>
            <a:off x="4943153" y="4941168"/>
            <a:ext cx="1371600" cy="609600"/>
          </a:xfrm>
          <a:prstGeom prst="wedgeRectCallout">
            <a:avLst>
              <a:gd name="adj1" fmla="val -36458"/>
              <a:gd name="adj2" fmla="val 98176"/>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1800" b="1">
                <a:latin typeface="Times New Roman" panose="02020603050405020304" pitchFamily="18" charset="0"/>
              </a:rPr>
              <a:t>Association name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a:extLst>
              <a:ext uri="{FF2B5EF4-FFF2-40B4-BE49-F238E27FC236}">
                <a16:creationId xmlns:a16="http://schemas.microsoft.com/office/drawing/2014/main" id="{B86D5823-5B19-46BE-813D-9CB8523E0C2D}"/>
              </a:ext>
            </a:extLst>
          </p:cNvPr>
          <p:cNvSpPr>
            <a:spLocks noGrp="1" noChangeArrowheads="1"/>
          </p:cNvSpPr>
          <p:nvPr>
            <p:ph type="title"/>
          </p:nvPr>
        </p:nvSpPr>
        <p:spPr/>
        <p:txBody>
          <a:bodyPr/>
          <a:lstStyle/>
          <a:p>
            <a:pPr eaLnBrk="1" hangingPunct="1"/>
            <a:r>
              <a:rPr lang="en-US" altLang="en-US" dirty="0"/>
              <a:t>Associations Multiplicity</a:t>
            </a:r>
          </a:p>
        </p:txBody>
      </p:sp>
      <p:sp>
        <p:nvSpPr>
          <p:cNvPr id="18435" name="Rectangle 3">
            <a:extLst>
              <a:ext uri="{FF2B5EF4-FFF2-40B4-BE49-F238E27FC236}">
                <a16:creationId xmlns:a16="http://schemas.microsoft.com/office/drawing/2014/main" id="{8029046A-EC9B-4756-BDEB-9BE4976D56B7}"/>
              </a:ext>
            </a:extLst>
          </p:cNvPr>
          <p:cNvSpPr>
            <a:spLocks noGrp="1" noChangeArrowheads="1"/>
          </p:cNvSpPr>
          <p:nvPr>
            <p:ph idx="1"/>
          </p:nvPr>
        </p:nvSpPr>
        <p:spPr>
          <a:xfrm>
            <a:off x="911424" y="1196751"/>
            <a:ext cx="10441160" cy="3384363"/>
          </a:xfrm>
        </p:spPr>
        <p:txBody>
          <a:bodyPr>
            <a:normAutofit fontScale="25000" lnSpcReduction="20000"/>
          </a:bodyPr>
          <a:lstStyle/>
          <a:p>
            <a:pPr eaLnBrk="1" hangingPunct="1">
              <a:lnSpc>
                <a:spcPct val="90000"/>
              </a:lnSpc>
              <a:defRPr/>
            </a:pPr>
            <a:r>
              <a:rPr lang="en-US" sz="11200" dirty="0"/>
              <a:t>Multiplicity</a:t>
            </a:r>
          </a:p>
          <a:p>
            <a:pPr lvl="1" eaLnBrk="1" hangingPunct="1">
              <a:defRPr/>
            </a:pPr>
            <a:r>
              <a:rPr lang="en-US" sz="11200" dirty="0">
                <a:solidFill>
                  <a:schemeClr val="tx1"/>
                </a:solidFill>
              </a:rPr>
              <a:t>Numerical relationship between classes.</a:t>
            </a:r>
          </a:p>
          <a:p>
            <a:pPr lvl="1" eaLnBrk="1" hangingPunct="1">
              <a:defRPr/>
            </a:pPr>
            <a:r>
              <a:rPr lang="en-US" sz="11200" dirty="0">
                <a:solidFill>
                  <a:schemeClr val="tx1"/>
                </a:solidFill>
              </a:rPr>
              <a:t>An indication of how many objects may participate in the given relationship.</a:t>
            </a:r>
          </a:p>
          <a:p>
            <a:pPr lvl="1" eaLnBrk="1" hangingPunct="1">
              <a:lnSpc>
                <a:spcPct val="90000"/>
              </a:lnSpc>
              <a:defRPr/>
            </a:pPr>
            <a:r>
              <a:rPr lang="en-US" sz="11200" dirty="0">
                <a:solidFill>
                  <a:schemeClr val="tx1"/>
                </a:solidFill>
              </a:rPr>
              <a:t>Multiplicity is shown at the ends of an association.</a:t>
            </a:r>
          </a:p>
          <a:p>
            <a:pPr lvl="1" eaLnBrk="1" hangingPunct="1">
              <a:lnSpc>
                <a:spcPct val="90000"/>
              </a:lnSpc>
              <a:defRPr/>
            </a:pPr>
            <a:endParaRPr lang="en-US" sz="11200" dirty="0">
              <a:solidFill>
                <a:schemeClr val="tx1"/>
              </a:solidFill>
            </a:endParaRPr>
          </a:p>
          <a:p>
            <a:pPr lvl="1" eaLnBrk="1" hangingPunct="1">
              <a:lnSpc>
                <a:spcPct val="90000"/>
              </a:lnSpc>
              <a:defRPr/>
            </a:pPr>
            <a:r>
              <a:rPr lang="en-US" sz="11200" dirty="0">
                <a:solidFill>
                  <a:schemeClr val="tx1"/>
                </a:solidFill>
              </a:rPr>
              <a:t> A person works for one company.</a:t>
            </a:r>
          </a:p>
          <a:p>
            <a:pPr lvl="1" eaLnBrk="1" hangingPunct="1">
              <a:lnSpc>
                <a:spcPct val="90000"/>
              </a:lnSpc>
              <a:defRPr/>
            </a:pPr>
            <a:r>
              <a:rPr lang="en-US" sz="11200" dirty="0">
                <a:solidFill>
                  <a:schemeClr val="tx1"/>
                </a:solidFill>
              </a:rPr>
              <a:t> A company has one or more people working in it.</a:t>
            </a:r>
          </a:p>
          <a:p>
            <a:pPr lvl="1" eaLnBrk="1" hangingPunct="1">
              <a:lnSpc>
                <a:spcPct val="90000"/>
              </a:lnSpc>
              <a:defRPr/>
            </a:pPr>
            <a:endParaRPr lang="en-US" sz="2400" dirty="0"/>
          </a:p>
        </p:txBody>
      </p:sp>
      <p:sp>
        <p:nvSpPr>
          <p:cNvPr id="25602" name="Slide Number Placeholder 5">
            <a:extLst>
              <a:ext uri="{FF2B5EF4-FFF2-40B4-BE49-F238E27FC236}">
                <a16:creationId xmlns:a16="http://schemas.microsoft.com/office/drawing/2014/main" id="{E3F84D04-AADB-4330-8561-7C12CFFFA2B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9E7E6B86-A08B-460C-96BE-601507EBF9B9}"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14</a:t>
            </a:fld>
            <a:endParaRPr kumimoji="0" lang="en-US" altLang="en-US" sz="1400">
              <a:latin typeface="Times New Roman" panose="02020603050405020304" pitchFamily="18" charset="0"/>
              <a:cs typeface="Times New Roman" panose="02020603050405020304" pitchFamily="18" charset="0"/>
            </a:endParaRPr>
          </a:p>
        </p:txBody>
      </p:sp>
      <p:grpSp>
        <p:nvGrpSpPr>
          <p:cNvPr id="25605" name="Group 29">
            <a:extLst>
              <a:ext uri="{FF2B5EF4-FFF2-40B4-BE49-F238E27FC236}">
                <a16:creationId xmlns:a16="http://schemas.microsoft.com/office/drawing/2014/main" id="{AC9B5D57-4E17-42EB-930F-FE07C5FB5288}"/>
              </a:ext>
            </a:extLst>
          </p:cNvPr>
          <p:cNvGrpSpPr>
            <a:grpSpLocks/>
          </p:cNvGrpSpPr>
          <p:nvPr/>
        </p:nvGrpSpPr>
        <p:grpSpPr bwMode="auto">
          <a:xfrm>
            <a:off x="2136998" y="4852851"/>
            <a:ext cx="6191250" cy="952413"/>
            <a:chOff x="672" y="3744"/>
            <a:chExt cx="2307" cy="288"/>
          </a:xfrm>
        </p:grpSpPr>
        <p:sp>
          <p:nvSpPr>
            <p:cNvPr id="25609" name="Rectangle 8">
              <a:extLst>
                <a:ext uri="{FF2B5EF4-FFF2-40B4-BE49-F238E27FC236}">
                  <a16:creationId xmlns:a16="http://schemas.microsoft.com/office/drawing/2014/main" id="{814BF036-A71F-4248-AE70-B58964B9ABF2}"/>
                </a:ext>
              </a:extLst>
            </p:cNvPr>
            <p:cNvSpPr>
              <a:spLocks noChangeArrowheads="1"/>
            </p:cNvSpPr>
            <p:nvPr/>
          </p:nvSpPr>
          <p:spPr bwMode="auto">
            <a:xfrm>
              <a:off x="672" y="3744"/>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dirty="0">
                  <a:latin typeface="Times New Roman" panose="02020603050405020304" pitchFamily="18" charset="0"/>
                </a:rPr>
                <a:t>Person</a:t>
              </a:r>
            </a:p>
          </p:txBody>
        </p:sp>
        <p:sp>
          <p:nvSpPr>
            <p:cNvPr id="25610" name="Rectangle 20">
              <a:extLst>
                <a:ext uri="{FF2B5EF4-FFF2-40B4-BE49-F238E27FC236}">
                  <a16:creationId xmlns:a16="http://schemas.microsoft.com/office/drawing/2014/main" id="{9850ACA1-C0CD-459C-A296-6422E6352216}"/>
                </a:ext>
              </a:extLst>
            </p:cNvPr>
            <p:cNvSpPr>
              <a:spLocks noChangeArrowheads="1"/>
            </p:cNvSpPr>
            <p:nvPr/>
          </p:nvSpPr>
          <p:spPr bwMode="auto">
            <a:xfrm>
              <a:off x="2211" y="3744"/>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Company</a:t>
              </a:r>
            </a:p>
          </p:txBody>
        </p:sp>
        <p:sp>
          <p:nvSpPr>
            <p:cNvPr id="25611" name="Line 24">
              <a:extLst>
                <a:ext uri="{FF2B5EF4-FFF2-40B4-BE49-F238E27FC236}">
                  <a16:creationId xmlns:a16="http://schemas.microsoft.com/office/drawing/2014/main" id="{EEF4798A-18DC-40FE-A5EF-94B00613510D}"/>
                </a:ext>
              </a:extLst>
            </p:cNvPr>
            <p:cNvSpPr>
              <a:spLocks noChangeShapeType="1"/>
            </p:cNvSpPr>
            <p:nvPr/>
          </p:nvSpPr>
          <p:spPr bwMode="auto">
            <a:xfrm>
              <a:off x="1440" y="3888"/>
              <a:ext cx="77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grpSp>
      <p:sp>
        <p:nvSpPr>
          <p:cNvPr id="25606" name="Text Box 16">
            <a:extLst>
              <a:ext uri="{FF2B5EF4-FFF2-40B4-BE49-F238E27FC236}">
                <a16:creationId xmlns:a16="http://schemas.microsoft.com/office/drawing/2014/main" id="{4AAA558F-710F-4E33-BFF2-8136093AB4F2}"/>
              </a:ext>
            </a:extLst>
          </p:cNvPr>
          <p:cNvSpPr txBox="1">
            <a:spLocks noChangeArrowheads="1"/>
          </p:cNvSpPr>
          <p:nvPr/>
        </p:nvSpPr>
        <p:spPr bwMode="auto">
          <a:xfrm>
            <a:off x="4617591" y="4771999"/>
            <a:ext cx="113364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1800" dirty="0">
                <a:latin typeface="Times New Roman" panose="02020603050405020304" pitchFamily="18" charset="0"/>
                <a:cs typeface="Times New Roman" panose="02020603050405020304" pitchFamily="18" charset="0"/>
              </a:rPr>
              <a:t> works for</a:t>
            </a:r>
          </a:p>
        </p:txBody>
      </p:sp>
      <p:sp>
        <p:nvSpPr>
          <p:cNvPr id="25607" name="Text Box 16">
            <a:extLst>
              <a:ext uri="{FF2B5EF4-FFF2-40B4-BE49-F238E27FC236}">
                <a16:creationId xmlns:a16="http://schemas.microsoft.com/office/drawing/2014/main" id="{BF7D8011-A002-4048-AB27-D020F1690D84}"/>
              </a:ext>
            </a:extLst>
          </p:cNvPr>
          <p:cNvSpPr txBox="1">
            <a:spLocks noChangeArrowheads="1"/>
          </p:cNvSpPr>
          <p:nvPr/>
        </p:nvSpPr>
        <p:spPr bwMode="auto">
          <a:xfrm>
            <a:off x="4139754" y="4859312"/>
            <a:ext cx="530225"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1800" dirty="0">
                <a:latin typeface="Times New Roman" panose="02020603050405020304" pitchFamily="18" charset="0"/>
                <a:cs typeface="Times New Roman" panose="02020603050405020304" pitchFamily="18" charset="0"/>
              </a:rPr>
              <a:t>1..*</a:t>
            </a:r>
          </a:p>
        </p:txBody>
      </p:sp>
      <p:sp>
        <p:nvSpPr>
          <p:cNvPr id="25608" name="Text Box 16">
            <a:extLst>
              <a:ext uri="{FF2B5EF4-FFF2-40B4-BE49-F238E27FC236}">
                <a16:creationId xmlns:a16="http://schemas.microsoft.com/office/drawing/2014/main" id="{7A645FAB-D605-4C1A-9464-A7B92EBDEBD6}"/>
              </a:ext>
            </a:extLst>
          </p:cNvPr>
          <p:cNvSpPr txBox="1">
            <a:spLocks noChangeArrowheads="1"/>
          </p:cNvSpPr>
          <p:nvPr/>
        </p:nvSpPr>
        <p:spPr bwMode="auto">
          <a:xfrm>
            <a:off x="5939979" y="4859313"/>
            <a:ext cx="300037"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1800">
                <a:latin typeface="Times New Roman" panose="02020603050405020304" pitchFamily="18" charset="0"/>
                <a:cs typeface="Times New Roman" panose="02020603050405020304" pitchFamily="18" charset="0"/>
              </a:rPr>
              <a:t>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a:extLst>
              <a:ext uri="{FF2B5EF4-FFF2-40B4-BE49-F238E27FC236}">
                <a16:creationId xmlns:a16="http://schemas.microsoft.com/office/drawing/2014/main" id="{7D5C77B8-FC32-480E-A80C-11DD6EF7E5EE}"/>
              </a:ext>
            </a:extLst>
          </p:cNvPr>
          <p:cNvSpPr>
            <a:spLocks noGrp="1" noChangeArrowheads="1"/>
          </p:cNvSpPr>
          <p:nvPr>
            <p:ph type="title"/>
          </p:nvPr>
        </p:nvSpPr>
        <p:spPr/>
        <p:txBody>
          <a:bodyPr/>
          <a:lstStyle/>
          <a:p>
            <a:pPr eaLnBrk="1" hangingPunct="1"/>
            <a:r>
              <a:rPr lang="en-US" altLang="en-US"/>
              <a:t>Common Multiplicity</a:t>
            </a:r>
          </a:p>
        </p:txBody>
      </p:sp>
      <p:sp>
        <p:nvSpPr>
          <p:cNvPr id="26628" name="Rectangle 3">
            <a:extLst>
              <a:ext uri="{FF2B5EF4-FFF2-40B4-BE49-F238E27FC236}">
                <a16:creationId xmlns:a16="http://schemas.microsoft.com/office/drawing/2014/main" id="{243C82B4-19D0-485A-8CD1-208D3E99E8FF}"/>
              </a:ext>
            </a:extLst>
          </p:cNvPr>
          <p:cNvSpPr>
            <a:spLocks noGrp="1" noChangeArrowheads="1"/>
          </p:cNvSpPr>
          <p:nvPr>
            <p:ph idx="1"/>
          </p:nvPr>
        </p:nvSpPr>
        <p:spPr>
          <a:xfrm>
            <a:off x="1055440" y="1628776"/>
            <a:ext cx="8134350" cy="792163"/>
          </a:xfrm>
        </p:spPr>
        <p:txBody>
          <a:bodyPr/>
          <a:lstStyle/>
          <a:p>
            <a:pPr eaLnBrk="1" hangingPunct="1">
              <a:lnSpc>
                <a:spcPct val="90000"/>
              </a:lnSpc>
            </a:pPr>
            <a:r>
              <a:rPr lang="en-US" altLang="en-US" dirty="0"/>
              <a:t>Multiplicity Indicators</a:t>
            </a:r>
          </a:p>
        </p:txBody>
      </p:sp>
      <p:sp>
        <p:nvSpPr>
          <p:cNvPr id="26626" name="Slide Number Placeholder 5">
            <a:extLst>
              <a:ext uri="{FF2B5EF4-FFF2-40B4-BE49-F238E27FC236}">
                <a16:creationId xmlns:a16="http://schemas.microsoft.com/office/drawing/2014/main" id="{22C5C1C1-7CEC-4406-88DE-E3767AEC57E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B0093D5B-C6BC-40F9-B812-F4C7C9D392C7}"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15</a:t>
            </a:fld>
            <a:endParaRPr kumimoji="0" lang="en-US" altLang="en-US" sz="1400">
              <a:latin typeface="Times New Roman" panose="02020603050405020304" pitchFamily="18" charset="0"/>
              <a:cs typeface="Times New Roman" panose="02020603050405020304" pitchFamily="18" charset="0"/>
            </a:endParaRPr>
          </a:p>
        </p:txBody>
      </p:sp>
      <p:graphicFrame>
        <p:nvGraphicFramePr>
          <p:cNvPr id="7" name="Group 72">
            <a:extLst>
              <a:ext uri="{FF2B5EF4-FFF2-40B4-BE49-F238E27FC236}">
                <a16:creationId xmlns:a16="http://schemas.microsoft.com/office/drawing/2014/main" id="{E3B2AD1A-5353-4F82-82F6-AFC57F48DFB5}"/>
              </a:ext>
            </a:extLst>
          </p:cNvPr>
          <p:cNvGraphicFramePr>
            <a:graphicFrameLocks noGrp="1"/>
          </p:cNvGraphicFramePr>
          <p:nvPr>
            <p:extLst>
              <p:ext uri="{D42A27DB-BD31-4B8C-83A1-F6EECF244321}">
                <p14:modId xmlns:p14="http://schemas.microsoft.com/office/powerpoint/2010/main" val="440397789"/>
              </p:ext>
            </p:extLst>
          </p:nvPr>
        </p:nvGraphicFramePr>
        <p:xfrm>
          <a:off x="2350840" y="2605088"/>
          <a:ext cx="5905400" cy="2912143"/>
        </p:xfrm>
        <a:graphic>
          <a:graphicData uri="http://schemas.openxmlformats.org/drawingml/2006/table">
            <a:tbl>
              <a:tblPr/>
              <a:tblGrid>
                <a:gridCol w="4096899">
                  <a:extLst>
                    <a:ext uri="{9D8B030D-6E8A-4147-A177-3AD203B41FA5}">
                      <a16:colId xmlns:a16="http://schemas.microsoft.com/office/drawing/2014/main" val="20000"/>
                    </a:ext>
                  </a:extLst>
                </a:gridCol>
                <a:gridCol w="1808501">
                  <a:extLst>
                    <a:ext uri="{9D8B030D-6E8A-4147-A177-3AD203B41FA5}">
                      <a16:colId xmlns:a16="http://schemas.microsoft.com/office/drawing/2014/main" val="20001"/>
                    </a:ext>
                  </a:extLst>
                </a:gridCol>
              </a:tblGrid>
              <a:tr h="43812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Exactly one</a:t>
                      </a:r>
                    </a:p>
                  </a:txBody>
                  <a:tcPr marL="91432" marR="91432"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1</a:t>
                      </a:r>
                    </a:p>
                  </a:txBody>
                  <a:tcPr marL="91432" marR="91432"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992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Zero or more</a:t>
                      </a:r>
                    </a:p>
                  </a:txBody>
                  <a:tcPr marL="91432" marR="91432"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(0..*)</a:t>
                      </a:r>
                    </a:p>
                  </a:txBody>
                  <a:tcPr marL="91432" marR="91432"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6992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One or more</a:t>
                      </a:r>
                    </a:p>
                  </a:txBody>
                  <a:tcPr marL="91432" marR="91432"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pitchFamily="18" charset="0"/>
                          <a:cs typeface="Times New Roman" pitchFamily="18" charset="0"/>
                        </a:rPr>
                        <a:t>1..*</a:t>
                      </a:r>
                    </a:p>
                  </a:txBody>
                  <a:tcPr marL="91432" marR="91432"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943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Zero or one</a:t>
                      </a:r>
                    </a:p>
                  </a:txBody>
                  <a:tcPr marL="91432" marR="91432"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0..1</a:t>
                      </a:r>
                    </a:p>
                  </a:txBody>
                  <a:tcPr marL="91432" marR="91432"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6992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pitchFamily="18" charset="0"/>
                          <a:cs typeface="Times New Roman" pitchFamily="18" charset="0"/>
                        </a:rPr>
                        <a:t>Specified range</a:t>
                      </a:r>
                    </a:p>
                  </a:txBody>
                  <a:tcPr marL="91432" marR="91432"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a:ln>
                            <a:noFill/>
                          </a:ln>
                          <a:solidFill>
                            <a:schemeClr val="tx1"/>
                          </a:solidFill>
                          <a:effectLst/>
                          <a:latin typeface="Times New Roman" pitchFamily="18" charset="0"/>
                          <a:cs typeface="Times New Roman" pitchFamily="18" charset="0"/>
                        </a:rPr>
                        <a:t>2..4</a:t>
                      </a:r>
                    </a:p>
                  </a:txBody>
                  <a:tcPr marL="91432" marR="91432"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6992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Exactly three, five or eight</a:t>
                      </a:r>
                    </a:p>
                  </a:txBody>
                  <a:tcPr marL="91432" marR="91432" marT="45713" marB="45713"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3,5,8</a:t>
                      </a:r>
                    </a:p>
                  </a:txBody>
                  <a:tcPr marL="91432" marR="91432" marT="45713" marB="45713"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E3D6C659-CDBF-47D0-BAEF-04F6525FC178}"/>
              </a:ext>
            </a:extLst>
          </p:cNvPr>
          <p:cNvSpPr>
            <a:spLocks noGrp="1" noChangeArrowheads="1"/>
          </p:cNvSpPr>
          <p:nvPr>
            <p:ph type="title"/>
          </p:nvPr>
        </p:nvSpPr>
        <p:spPr>
          <a:xfrm>
            <a:off x="983110" y="228600"/>
            <a:ext cx="8425061" cy="1143000"/>
          </a:xfrm>
        </p:spPr>
        <p:txBody>
          <a:bodyPr>
            <a:normAutofit/>
          </a:bodyPr>
          <a:lstStyle/>
          <a:p>
            <a:pPr eaLnBrk="1" hangingPunct="1"/>
            <a:r>
              <a:rPr lang="en-US" altLang="en-US" dirty="0"/>
              <a:t>Aggregation and Composition Relationships</a:t>
            </a:r>
          </a:p>
        </p:txBody>
      </p:sp>
      <p:sp>
        <p:nvSpPr>
          <p:cNvPr id="27652" name="Rectangle 3">
            <a:extLst>
              <a:ext uri="{FF2B5EF4-FFF2-40B4-BE49-F238E27FC236}">
                <a16:creationId xmlns:a16="http://schemas.microsoft.com/office/drawing/2014/main" id="{4F78D3AB-EE7A-4B55-8BD1-9D2570AC4C76}"/>
              </a:ext>
            </a:extLst>
          </p:cNvPr>
          <p:cNvSpPr>
            <a:spLocks noGrp="1" noChangeArrowheads="1"/>
          </p:cNvSpPr>
          <p:nvPr>
            <p:ph idx="1"/>
          </p:nvPr>
        </p:nvSpPr>
        <p:spPr>
          <a:xfrm>
            <a:off x="952345" y="1484784"/>
            <a:ext cx="10256366" cy="2133600"/>
          </a:xfrm>
        </p:spPr>
        <p:txBody>
          <a:bodyPr/>
          <a:lstStyle/>
          <a:p>
            <a:pPr marL="0" indent="0" eaLnBrk="1" hangingPunct="1">
              <a:lnSpc>
                <a:spcPct val="150000"/>
              </a:lnSpc>
              <a:buNone/>
            </a:pPr>
            <a:r>
              <a:rPr lang="en-US" altLang="en-US" sz="2800" dirty="0"/>
              <a:t>Aggregation and Composition relationship between classes is a special form of association that models a </a:t>
            </a:r>
            <a:r>
              <a:rPr lang="en-US" altLang="en-US" sz="2800" b="1" dirty="0"/>
              <a:t>whole-part relationship </a:t>
            </a:r>
            <a:r>
              <a:rPr lang="en-US" altLang="en-US" sz="2800" dirty="0"/>
              <a:t>between the whole and its parts.</a:t>
            </a:r>
          </a:p>
        </p:txBody>
      </p:sp>
      <p:sp>
        <p:nvSpPr>
          <p:cNvPr id="27650" name="Slide Number Placeholder 5">
            <a:extLst>
              <a:ext uri="{FF2B5EF4-FFF2-40B4-BE49-F238E27FC236}">
                <a16:creationId xmlns:a16="http://schemas.microsoft.com/office/drawing/2014/main" id="{517150E3-73C8-4FE3-858F-E9A85DDE030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333034C1-D072-4A42-8F53-86403198E21A}"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16</a:t>
            </a:fld>
            <a:endParaRPr kumimoji="0" lang="en-US" altLang="en-US" sz="140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a:extLst>
              <a:ext uri="{FF2B5EF4-FFF2-40B4-BE49-F238E27FC236}">
                <a16:creationId xmlns:a16="http://schemas.microsoft.com/office/drawing/2014/main" id="{17D2339D-410C-4C21-A1C3-ACDA60B385F3}"/>
              </a:ext>
            </a:extLst>
          </p:cNvPr>
          <p:cNvSpPr>
            <a:spLocks noGrp="1" noChangeArrowheads="1"/>
          </p:cNvSpPr>
          <p:nvPr>
            <p:ph type="title"/>
          </p:nvPr>
        </p:nvSpPr>
        <p:spPr>
          <a:xfrm>
            <a:off x="911424" y="228600"/>
            <a:ext cx="8425061" cy="1143000"/>
          </a:xfrm>
        </p:spPr>
        <p:txBody>
          <a:bodyPr/>
          <a:lstStyle/>
          <a:p>
            <a:pPr eaLnBrk="1" hangingPunct="1"/>
            <a:r>
              <a:rPr lang="en-US" altLang="en-US" dirty="0"/>
              <a:t>Aggregation</a:t>
            </a:r>
          </a:p>
        </p:txBody>
      </p:sp>
      <p:sp>
        <p:nvSpPr>
          <p:cNvPr id="28676" name="Rectangle 3">
            <a:extLst>
              <a:ext uri="{FF2B5EF4-FFF2-40B4-BE49-F238E27FC236}">
                <a16:creationId xmlns:a16="http://schemas.microsoft.com/office/drawing/2014/main" id="{98BFB4D1-96A2-4229-A632-C657D60C36FE}"/>
              </a:ext>
            </a:extLst>
          </p:cNvPr>
          <p:cNvSpPr>
            <a:spLocks noGrp="1" noChangeArrowheads="1"/>
          </p:cNvSpPr>
          <p:nvPr>
            <p:ph idx="1"/>
          </p:nvPr>
        </p:nvSpPr>
        <p:spPr>
          <a:xfrm>
            <a:off x="1057672" y="1628800"/>
            <a:ext cx="10222904" cy="2133600"/>
          </a:xfrm>
        </p:spPr>
        <p:txBody>
          <a:bodyPr/>
          <a:lstStyle/>
          <a:p>
            <a:pPr eaLnBrk="1" hangingPunct="1"/>
            <a:r>
              <a:rPr lang="en-US" altLang="en-US" dirty="0"/>
              <a:t>A special form of association that models a whole-part relationship between an aggregate (the whole) and its parts.</a:t>
            </a:r>
          </a:p>
          <a:p>
            <a:pPr lvl="1" eaLnBrk="1" hangingPunct="1"/>
            <a:r>
              <a:rPr lang="en-US" altLang="en-US" dirty="0"/>
              <a:t>Models a “is a part of” relationship.</a:t>
            </a:r>
          </a:p>
        </p:txBody>
      </p:sp>
      <p:sp>
        <p:nvSpPr>
          <p:cNvPr id="28674" name="Slide Number Placeholder 5">
            <a:extLst>
              <a:ext uri="{FF2B5EF4-FFF2-40B4-BE49-F238E27FC236}">
                <a16:creationId xmlns:a16="http://schemas.microsoft.com/office/drawing/2014/main" id="{F19E6050-B1B0-4247-881A-00C0B0E09EA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EB80B5A9-3CF6-4B7C-9AF1-A14C074ABC93}"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17</a:t>
            </a:fld>
            <a:endParaRPr kumimoji="0" lang="en-US" altLang="en-US" sz="1400">
              <a:latin typeface="Times New Roman" panose="02020603050405020304" pitchFamily="18" charset="0"/>
              <a:cs typeface="Times New Roman" panose="02020603050405020304" pitchFamily="18" charset="0"/>
            </a:endParaRPr>
          </a:p>
        </p:txBody>
      </p:sp>
      <p:sp>
        <p:nvSpPr>
          <p:cNvPr id="11270" name="AutoShape 11">
            <a:extLst>
              <a:ext uri="{FF2B5EF4-FFF2-40B4-BE49-F238E27FC236}">
                <a16:creationId xmlns:a16="http://schemas.microsoft.com/office/drawing/2014/main" id="{BAA04E38-F081-4C76-AA22-D03EBEB49345}"/>
              </a:ext>
            </a:extLst>
          </p:cNvPr>
          <p:cNvSpPr>
            <a:spLocks noChangeArrowheads="1"/>
          </p:cNvSpPr>
          <p:nvPr/>
        </p:nvSpPr>
        <p:spPr bwMode="auto">
          <a:xfrm>
            <a:off x="3352800" y="5772150"/>
            <a:ext cx="914400" cy="609600"/>
          </a:xfrm>
          <a:prstGeom prst="wedgeRectCallout">
            <a:avLst>
              <a:gd name="adj1" fmla="val -37500"/>
              <a:gd name="adj2" fmla="val -110417"/>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Whole</a:t>
            </a:r>
          </a:p>
        </p:txBody>
      </p:sp>
      <p:sp>
        <p:nvSpPr>
          <p:cNvPr id="11271" name="AutoShape 12">
            <a:extLst>
              <a:ext uri="{FF2B5EF4-FFF2-40B4-BE49-F238E27FC236}">
                <a16:creationId xmlns:a16="http://schemas.microsoft.com/office/drawing/2014/main" id="{420EE2D8-F69B-49FA-B127-FEFD2891A72A}"/>
              </a:ext>
            </a:extLst>
          </p:cNvPr>
          <p:cNvSpPr>
            <a:spLocks noChangeArrowheads="1"/>
          </p:cNvSpPr>
          <p:nvPr/>
        </p:nvSpPr>
        <p:spPr bwMode="auto">
          <a:xfrm>
            <a:off x="5867400" y="5772150"/>
            <a:ext cx="914400" cy="609600"/>
          </a:xfrm>
          <a:prstGeom prst="wedgeRectCallout">
            <a:avLst>
              <a:gd name="adj1" fmla="val -8852"/>
              <a:gd name="adj2" fmla="val -106509"/>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Part</a:t>
            </a:r>
          </a:p>
        </p:txBody>
      </p:sp>
      <p:grpSp>
        <p:nvGrpSpPr>
          <p:cNvPr id="11272" name="Group 28">
            <a:extLst>
              <a:ext uri="{FF2B5EF4-FFF2-40B4-BE49-F238E27FC236}">
                <a16:creationId xmlns:a16="http://schemas.microsoft.com/office/drawing/2014/main" id="{99EA5E70-3525-43BD-809D-2D02F057DA17}"/>
              </a:ext>
            </a:extLst>
          </p:cNvPr>
          <p:cNvGrpSpPr>
            <a:grpSpLocks/>
          </p:cNvGrpSpPr>
          <p:nvPr/>
        </p:nvGrpSpPr>
        <p:grpSpPr bwMode="auto">
          <a:xfrm>
            <a:off x="2438400" y="4652961"/>
            <a:ext cx="7391400" cy="742949"/>
            <a:chOff x="576" y="2847"/>
            <a:chExt cx="4656" cy="468"/>
          </a:xfrm>
        </p:grpSpPr>
        <p:grpSp>
          <p:nvGrpSpPr>
            <p:cNvPr id="28680" name="Group 19">
              <a:extLst>
                <a:ext uri="{FF2B5EF4-FFF2-40B4-BE49-F238E27FC236}">
                  <a16:creationId xmlns:a16="http://schemas.microsoft.com/office/drawing/2014/main" id="{8E187B46-C70D-417C-B2E2-A6A3A45436DA}"/>
                </a:ext>
              </a:extLst>
            </p:cNvPr>
            <p:cNvGrpSpPr>
              <a:grpSpLocks/>
            </p:cNvGrpSpPr>
            <p:nvPr/>
          </p:nvGrpSpPr>
          <p:grpSpPr bwMode="auto">
            <a:xfrm>
              <a:off x="576" y="2976"/>
              <a:ext cx="912" cy="339"/>
              <a:chOff x="720" y="2976"/>
              <a:chExt cx="768" cy="339"/>
            </a:xfrm>
          </p:grpSpPr>
          <p:sp>
            <p:nvSpPr>
              <p:cNvPr id="28692" name="Rectangle 5">
                <a:extLst>
                  <a:ext uri="{FF2B5EF4-FFF2-40B4-BE49-F238E27FC236}">
                    <a16:creationId xmlns:a16="http://schemas.microsoft.com/office/drawing/2014/main" id="{F634EDB2-2A75-42F5-9BFE-0E899F0F4B02}"/>
                  </a:ext>
                </a:extLst>
              </p:cNvPr>
              <p:cNvSpPr>
                <a:spLocks noChangeArrowheads="1"/>
              </p:cNvSpPr>
              <p:nvPr/>
            </p:nvSpPr>
            <p:spPr bwMode="auto">
              <a:xfrm>
                <a:off x="720" y="2976"/>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28693" name="Text Box 6">
                <a:extLst>
                  <a:ext uri="{FF2B5EF4-FFF2-40B4-BE49-F238E27FC236}">
                    <a16:creationId xmlns:a16="http://schemas.microsoft.com/office/drawing/2014/main" id="{FA7FAE6B-EA87-4298-BCE8-43734A586E79}"/>
                  </a:ext>
                </a:extLst>
              </p:cNvPr>
              <p:cNvSpPr txBox="1">
                <a:spLocks noChangeArrowheads="1"/>
              </p:cNvSpPr>
              <p:nvPr/>
            </p:nvSpPr>
            <p:spPr bwMode="auto">
              <a:xfrm>
                <a:off x="768" y="3024"/>
                <a:ext cx="70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50000"/>
                  </a:spcBef>
                  <a:buClrTx/>
                  <a:buFontTx/>
                  <a:buNone/>
                </a:pPr>
                <a:r>
                  <a:rPr kumimoji="0" lang="en-US" altLang="en-US" sz="2400" b="1">
                    <a:latin typeface="Times New Roman" panose="02020603050405020304" pitchFamily="18" charset="0"/>
                    <a:cs typeface="Times New Roman" panose="02020603050405020304" pitchFamily="18" charset="0"/>
                  </a:rPr>
                  <a:t>Car</a:t>
                </a:r>
              </a:p>
            </p:txBody>
          </p:sp>
        </p:grpSp>
        <p:sp>
          <p:nvSpPr>
            <p:cNvPr id="28681" name="Rectangle 7">
              <a:extLst>
                <a:ext uri="{FF2B5EF4-FFF2-40B4-BE49-F238E27FC236}">
                  <a16:creationId xmlns:a16="http://schemas.microsoft.com/office/drawing/2014/main" id="{49D27C21-D20F-4C36-AD79-85EA8B3661E4}"/>
                </a:ext>
              </a:extLst>
            </p:cNvPr>
            <p:cNvSpPr>
              <a:spLocks noChangeArrowheads="1"/>
            </p:cNvSpPr>
            <p:nvPr/>
          </p:nvSpPr>
          <p:spPr bwMode="auto">
            <a:xfrm>
              <a:off x="2592" y="2976"/>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b="1">
                  <a:latin typeface="Times New Roman" panose="02020603050405020304" pitchFamily="18" charset="0"/>
                </a:rPr>
                <a:t>Door</a:t>
              </a:r>
            </a:p>
          </p:txBody>
        </p:sp>
        <p:sp>
          <p:nvSpPr>
            <p:cNvPr id="28682" name="Line 9">
              <a:extLst>
                <a:ext uri="{FF2B5EF4-FFF2-40B4-BE49-F238E27FC236}">
                  <a16:creationId xmlns:a16="http://schemas.microsoft.com/office/drawing/2014/main" id="{2C06AEB2-B224-45FC-A074-86CF5E4847AE}"/>
                </a:ext>
              </a:extLst>
            </p:cNvPr>
            <p:cNvSpPr>
              <a:spLocks noChangeShapeType="1"/>
            </p:cNvSpPr>
            <p:nvPr/>
          </p:nvSpPr>
          <p:spPr bwMode="auto">
            <a:xfrm flipV="1">
              <a:off x="1632" y="3120"/>
              <a:ext cx="9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28683" name="AutoShape 10">
              <a:extLst>
                <a:ext uri="{FF2B5EF4-FFF2-40B4-BE49-F238E27FC236}">
                  <a16:creationId xmlns:a16="http://schemas.microsoft.com/office/drawing/2014/main" id="{A1D1DD1D-0095-4DC7-AACD-A2EA93A513C8}"/>
                </a:ext>
              </a:extLst>
            </p:cNvPr>
            <p:cNvSpPr>
              <a:spLocks noChangeArrowheads="1"/>
            </p:cNvSpPr>
            <p:nvPr/>
          </p:nvSpPr>
          <p:spPr bwMode="auto">
            <a:xfrm>
              <a:off x="1488" y="3048"/>
              <a:ext cx="144" cy="144"/>
            </a:xfrm>
            <a:prstGeom prst="diamond">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grpSp>
          <p:nvGrpSpPr>
            <p:cNvPr id="28684" name="Group 18">
              <a:extLst>
                <a:ext uri="{FF2B5EF4-FFF2-40B4-BE49-F238E27FC236}">
                  <a16:creationId xmlns:a16="http://schemas.microsoft.com/office/drawing/2014/main" id="{BD0132F5-8F4E-4631-B72A-F42BDC041AEB}"/>
                </a:ext>
              </a:extLst>
            </p:cNvPr>
            <p:cNvGrpSpPr>
              <a:grpSpLocks/>
            </p:cNvGrpSpPr>
            <p:nvPr/>
          </p:nvGrpSpPr>
          <p:grpSpPr bwMode="auto">
            <a:xfrm flipH="1">
              <a:off x="3360" y="3048"/>
              <a:ext cx="1104" cy="144"/>
              <a:chOff x="1920" y="3432"/>
              <a:chExt cx="1104" cy="144"/>
            </a:xfrm>
          </p:grpSpPr>
          <p:sp>
            <p:nvSpPr>
              <p:cNvPr id="28690" name="Line 16">
                <a:extLst>
                  <a:ext uri="{FF2B5EF4-FFF2-40B4-BE49-F238E27FC236}">
                    <a16:creationId xmlns:a16="http://schemas.microsoft.com/office/drawing/2014/main" id="{393D7447-FB68-4C0E-B604-8A07998E8798}"/>
                  </a:ext>
                </a:extLst>
              </p:cNvPr>
              <p:cNvSpPr>
                <a:spLocks noChangeShapeType="1"/>
              </p:cNvSpPr>
              <p:nvPr/>
            </p:nvSpPr>
            <p:spPr bwMode="auto">
              <a:xfrm flipH="1" flipV="1">
                <a:off x="2064" y="3504"/>
                <a:ext cx="96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28691" name="AutoShape 17">
                <a:extLst>
                  <a:ext uri="{FF2B5EF4-FFF2-40B4-BE49-F238E27FC236}">
                    <a16:creationId xmlns:a16="http://schemas.microsoft.com/office/drawing/2014/main" id="{76F2A990-1D7E-4E59-9139-81F8FE633972}"/>
                  </a:ext>
                </a:extLst>
              </p:cNvPr>
              <p:cNvSpPr>
                <a:spLocks noChangeArrowheads="1"/>
              </p:cNvSpPr>
              <p:nvPr/>
            </p:nvSpPr>
            <p:spPr bwMode="auto">
              <a:xfrm flipH="1">
                <a:off x="1920" y="3432"/>
                <a:ext cx="144" cy="144"/>
              </a:xfrm>
              <a:prstGeom prst="diamond">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grpSp>
        <p:grpSp>
          <p:nvGrpSpPr>
            <p:cNvPr id="28685" name="Group 20">
              <a:extLst>
                <a:ext uri="{FF2B5EF4-FFF2-40B4-BE49-F238E27FC236}">
                  <a16:creationId xmlns:a16="http://schemas.microsoft.com/office/drawing/2014/main" id="{E67226FC-DD37-4035-B73B-9958961A7B40}"/>
                </a:ext>
              </a:extLst>
            </p:cNvPr>
            <p:cNvGrpSpPr>
              <a:grpSpLocks/>
            </p:cNvGrpSpPr>
            <p:nvPr/>
          </p:nvGrpSpPr>
          <p:grpSpPr bwMode="auto">
            <a:xfrm>
              <a:off x="4464" y="2976"/>
              <a:ext cx="768" cy="339"/>
              <a:chOff x="720" y="2976"/>
              <a:chExt cx="768" cy="339"/>
            </a:xfrm>
          </p:grpSpPr>
          <p:sp>
            <p:nvSpPr>
              <p:cNvPr id="28688" name="Rectangle 21">
                <a:extLst>
                  <a:ext uri="{FF2B5EF4-FFF2-40B4-BE49-F238E27FC236}">
                    <a16:creationId xmlns:a16="http://schemas.microsoft.com/office/drawing/2014/main" id="{D4F0BF9D-A1CE-4E87-BBCD-4617138D32A6}"/>
                  </a:ext>
                </a:extLst>
              </p:cNvPr>
              <p:cNvSpPr>
                <a:spLocks noChangeArrowheads="1"/>
              </p:cNvSpPr>
              <p:nvPr/>
            </p:nvSpPr>
            <p:spPr bwMode="auto">
              <a:xfrm>
                <a:off x="720" y="2976"/>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28689" name="Text Box 22">
                <a:extLst>
                  <a:ext uri="{FF2B5EF4-FFF2-40B4-BE49-F238E27FC236}">
                    <a16:creationId xmlns:a16="http://schemas.microsoft.com/office/drawing/2014/main" id="{84E3F872-5DA7-4CEE-9796-BA6BE2FB1FF3}"/>
                  </a:ext>
                </a:extLst>
              </p:cNvPr>
              <p:cNvSpPr txBox="1">
                <a:spLocks noChangeArrowheads="1"/>
              </p:cNvSpPr>
              <p:nvPr/>
            </p:nvSpPr>
            <p:spPr bwMode="auto">
              <a:xfrm>
                <a:off x="768" y="3024"/>
                <a:ext cx="70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50000"/>
                  </a:spcBef>
                  <a:buClrTx/>
                  <a:buFontTx/>
                  <a:buNone/>
                </a:pPr>
                <a:r>
                  <a:rPr kumimoji="0" lang="en-US" altLang="en-US" sz="2400" b="1">
                    <a:latin typeface="Times New Roman" panose="02020603050405020304" pitchFamily="18" charset="0"/>
                    <a:cs typeface="Times New Roman" panose="02020603050405020304" pitchFamily="18" charset="0"/>
                  </a:rPr>
                  <a:t>House</a:t>
                </a:r>
              </a:p>
            </p:txBody>
          </p:sp>
        </p:grpSp>
        <p:sp>
          <p:nvSpPr>
            <p:cNvPr id="28686" name="Text Box 23">
              <a:extLst>
                <a:ext uri="{FF2B5EF4-FFF2-40B4-BE49-F238E27FC236}">
                  <a16:creationId xmlns:a16="http://schemas.microsoft.com/office/drawing/2014/main" id="{20E5F414-8CD8-4A17-8049-54F42C98F171}"/>
                </a:ext>
              </a:extLst>
            </p:cNvPr>
            <p:cNvSpPr txBox="1">
              <a:spLocks noChangeArrowheads="1"/>
            </p:cNvSpPr>
            <p:nvPr/>
          </p:nvSpPr>
          <p:spPr bwMode="auto">
            <a:xfrm>
              <a:off x="3360" y="2847"/>
              <a:ext cx="40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400">
                  <a:latin typeface="Times New Roman" panose="02020603050405020304" pitchFamily="18" charset="0"/>
                  <a:cs typeface="Times New Roman" panose="02020603050405020304" pitchFamily="18" charset="0"/>
                </a:rPr>
                <a:t>1..*</a:t>
              </a:r>
            </a:p>
          </p:txBody>
        </p:sp>
        <p:sp>
          <p:nvSpPr>
            <p:cNvPr id="28687" name="Text Box 24">
              <a:extLst>
                <a:ext uri="{FF2B5EF4-FFF2-40B4-BE49-F238E27FC236}">
                  <a16:creationId xmlns:a16="http://schemas.microsoft.com/office/drawing/2014/main" id="{80E204A6-D52D-457F-A1E9-8F564366CE51}"/>
                </a:ext>
              </a:extLst>
            </p:cNvPr>
            <p:cNvSpPr txBox="1">
              <a:spLocks noChangeArrowheads="1"/>
            </p:cNvSpPr>
            <p:nvPr/>
          </p:nvSpPr>
          <p:spPr bwMode="auto">
            <a:xfrm>
              <a:off x="2200" y="2847"/>
              <a:ext cx="40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US" altLang="en-US" sz="2400">
                  <a:latin typeface="Times New Roman" panose="02020603050405020304" pitchFamily="18" charset="0"/>
                  <a:cs typeface="Times New Roman" panose="02020603050405020304" pitchFamily="18" charset="0"/>
                </a:rPr>
                <a:t>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 calcmode="lin" valueType="num">
                                      <p:cBhvr additive="base">
                                        <p:cTn id="7" dur="500" fill="hold"/>
                                        <p:tgtEl>
                                          <p:spTgt spid="11270"/>
                                        </p:tgtEl>
                                        <p:attrNameLst>
                                          <p:attrName>ppt_x</p:attrName>
                                        </p:attrNameLst>
                                      </p:cBhvr>
                                      <p:tavLst>
                                        <p:tav tm="0">
                                          <p:val>
                                            <p:strVal val="#ppt_x"/>
                                          </p:val>
                                        </p:tav>
                                        <p:tav tm="100000">
                                          <p:val>
                                            <p:strVal val="#ppt_x"/>
                                          </p:val>
                                        </p:tav>
                                      </p:tavLst>
                                    </p:anim>
                                    <p:anim calcmode="lin" valueType="num">
                                      <p:cBhvr additive="base">
                                        <p:cTn id="8" dur="500" fill="hold"/>
                                        <p:tgtEl>
                                          <p:spTgt spid="1127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1271"/>
                                        </p:tgtEl>
                                        <p:attrNameLst>
                                          <p:attrName>style.visibility</p:attrName>
                                        </p:attrNameLst>
                                      </p:cBhvr>
                                      <p:to>
                                        <p:strVal val="visible"/>
                                      </p:to>
                                    </p:set>
                                    <p:anim calcmode="lin" valueType="num">
                                      <p:cBhvr additive="base">
                                        <p:cTn id="11" dur="500" fill="hold"/>
                                        <p:tgtEl>
                                          <p:spTgt spid="11271"/>
                                        </p:tgtEl>
                                        <p:attrNameLst>
                                          <p:attrName>ppt_x</p:attrName>
                                        </p:attrNameLst>
                                      </p:cBhvr>
                                      <p:tavLst>
                                        <p:tav tm="0">
                                          <p:val>
                                            <p:strVal val="#ppt_x"/>
                                          </p:val>
                                        </p:tav>
                                        <p:tav tm="100000">
                                          <p:val>
                                            <p:strVal val="#ppt_x"/>
                                          </p:val>
                                        </p:tav>
                                      </p:tavLst>
                                    </p:anim>
                                    <p:anim calcmode="lin" valueType="num">
                                      <p:cBhvr additive="base">
                                        <p:cTn id="12" dur="500" fill="hold"/>
                                        <p:tgtEl>
                                          <p:spTgt spid="11271"/>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272"/>
                                        </p:tgtEl>
                                        <p:attrNameLst>
                                          <p:attrName>style.visibility</p:attrName>
                                        </p:attrNameLst>
                                      </p:cBhvr>
                                      <p:to>
                                        <p:strVal val="visible"/>
                                      </p:to>
                                    </p:set>
                                    <p:anim calcmode="lin" valueType="num">
                                      <p:cBhvr additive="base">
                                        <p:cTn id="15" dur="500" fill="hold"/>
                                        <p:tgtEl>
                                          <p:spTgt spid="11272"/>
                                        </p:tgtEl>
                                        <p:attrNameLst>
                                          <p:attrName>ppt_x</p:attrName>
                                        </p:attrNameLst>
                                      </p:cBhvr>
                                      <p:tavLst>
                                        <p:tav tm="0">
                                          <p:val>
                                            <p:strVal val="#ppt_x"/>
                                          </p:val>
                                        </p:tav>
                                        <p:tav tm="100000">
                                          <p:val>
                                            <p:strVal val="#ppt_x"/>
                                          </p:val>
                                        </p:tav>
                                      </p:tavLst>
                                    </p:anim>
                                    <p:anim calcmode="lin" valueType="num">
                                      <p:cBhvr additive="base">
                                        <p:cTn id="16" dur="500" fill="hold"/>
                                        <p:tgtEl>
                                          <p:spTgt spid="112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animBg="1"/>
      <p:bldP spid="1127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a:extLst>
              <a:ext uri="{FF2B5EF4-FFF2-40B4-BE49-F238E27FC236}">
                <a16:creationId xmlns:a16="http://schemas.microsoft.com/office/drawing/2014/main" id="{2D8DFE6A-984D-49AA-90FC-FAFDF2E039D5}"/>
              </a:ext>
            </a:extLst>
          </p:cNvPr>
          <p:cNvSpPr>
            <a:spLocks noGrp="1" noChangeArrowheads="1"/>
          </p:cNvSpPr>
          <p:nvPr>
            <p:ph type="title"/>
          </p:nvPr>
        </p:nvSpPr>
        <p:spPr>
          <a:xfrm>
            <a:off x="743906" y="230778"/>
            <a:ext cx="10585176" cy="648693"/>
          </a:xfrm>
        </p:spPr>
        <p:txBody>
          <a:bodyPr/>
          <a:lstStyle/>
          <a:p>
            <a:pPr eaLnBrk="1" hangingPunct="1"/>
            <a:r>
              <a:rPr lang="en-US" altLang="en-US" dirty="0"/>
              <a:t>Aggregation</a:t>
            </a:r>
          </a:p>
        </p:txBody>
      </p:sp>
      <p:sp>
        <p:nvSpPr>
          <p:cNvPr id="12293" name="Rectangle 3">
            <a:extLst>
              <a:ext uri="{FF2B5EF4-FFF2-40B4-BE49-F238E27FC236}">
                <a16:creationId xmlns:a16="http://schemas.microsoft.com/office/drawing/2014/main" id="{0DEBF308-403C-4985-B192-1BB97A871963}"/>
              </a:ext>
            </a:extLst>
          </p:cNvPr>
          <p:cNvSpPr>
            <a:spLocks noGrp="1" noChangeArrowheads="1"/>
          </p:cNvSpPr>
          <p:nvPr>
            <p:ph idx="1"/>
          </p:nvPr>
        </p:nvSpPr>
        <p:spPr>
          <a:xfrm>
            <a:off x="767408" y="1060994"/>
            <a:ext cx="10873208" cy="5106444"/>
          </a:xfrm>
        </p:spPr>
        <p:txBody>
          <a:bodyPr>
            <a:normAutofit/>
          </a:bodyPr>
          <a:lstStyle/>
          <a:p>
            <a:pPr>
              <a:lnSpc>
                <a:spcPct val="90000"/>
              </a:lnSpc>
              <a:defRPr/>
            </a:pPr>
            <a:r>
              <a:rPr lang="en-US" sz="2300" dirty="0"/>
              <a:t>Aggregation is a “has a” temporary structural relationship (</a:t>
            </a:r>
            <a:r>
              <a:rPr lang="en-US" sz="2300" b="1" dirty="0"/>
              <a:t>weak association</a:t>
            </a:r>
            <a:r>
              <a:rPr lang="en-US" sz="2300" dirty="0"/>
              <a:t>).</a:t>
            </a:r>
          </a:p>
          <a:p>
            <a:pPr marL="469900" indent="-469900">
              <a:defRPr/>
            </a:pPr>
            <a:r>
              <a:rPr lang="en-US" sz="2300" dirty="0"/>
              <a:t>Consists of a whole and its parts</a:t>
            </a:r>
          </a:p>
          <a:p>
            <a:pPr marL="469900" indent="-469900">
              <a:defRPr/>
            </a:pPr>
            <a:r>
              <a:rPr lang="en-US" sz="2300" dirty="0"/>
              <a:t>Examples:</a:t>
            </a:r>
          </a:p>
          <a:p>
            <a:pPr marL="908050" lvl="1" indent="-436563">
              <a:defRPr/>
            </a:pPr>
            <a:r>
              <a:rPr lang="en-US" sz="2300" dirty="0">
                <a:solidFill>
                  <a:schemeClr val="tx1"/>
                </a:solidFill>
              </a:rPr>
              <a:t>Library </a:t>
            </a:r>
            <a:r>
              <a:rPr lang="en-US" sz="2300" i="1" dirty="0">
                <a:solidFill>
                  <a:schemeClr val="tx1"/>
                </a:solidFill>
              </a:rPr>
              <a:t>has</a:t>
            </a:r>
            <a:r>
              <a:rPr lang="en-US" sz="2300" dirty="0">
                <a:solidFill>
                  <a:schemeClr val="tx1"/>
                </a:solidFill>
              </a:rPr>
              <a:t> Books</a:t>
            </a:r>
          </a:p>
          <a:p>
            <a:pPr marL="908050" lvl="1" indent="-436563">
              <a:defRPr/>
            </a:pPr>
            <a:r>
              <a:rPr lang="en-US" sz="2300" dirty="0">
                <a:solidFill>
                  <a:schemeClr val="tx1"/>
                </a:solidFill>
              </a:rPr>
              <a:t>Subject </a:t>
            </a:r>
            <a:r>
              <a:rPr lang="en-US" sz="2300" i="1" dirty="0">
                <a:solidFill>
                  <a:schemeClr val="tx1"/>
                </a:solidFill>
              </a:rPr>
              <a:t>has</a:t>
            </a:r>
            <a:r>
              <a:rPr lang="en-US" sz="2300" dirty="0">
                <a:solidFill>
                  <a:schemeClr val="tx1"/>
                </a:solidFill>
              </a:rPr>
              <a:t> Students</a:t>
            </a:r>
          </a:p>
          <a:p>
            <a:pPr marL="908050" lvl="1" indent="-436563">
              <a:defRPr/>
            </a:pPr>
            <a:r>
              <a:rPr lang="en-US" sz="2300" dirty="0">
                <a:solidFill>
                  <a:schemeClr val="tx1"/>
                </a:solidFill>
              </a:rPr>
              <a:t>Constituency </a:t>
            </a:r>
            <a:r>
              <a:rPr lang="en-US" sz="2300" i="1" dirty="0">
                <a:solidFill>
                  <a:schemeClr val="tx1"/>
                </a:solidFill>
              </a:rPr>
              <a:t>has</a:t>
            </a:r>
            <a:r>
              <a:rPr lang="en-US" sz="2300" dirty="0">
                <a:solidFill>
                  <a:schemeClr val="tx1"/>
                </a:solidFill>
              </a:rPr>
              <a:t> Voters</a:t>
            </a:r>
          </a:p>
          <a:p>
            <a:pPr eaLnBrk="1" hangingPunct="1">
              <a:defRPr/>
            </a:pPr>
            <a:r>
              <a:rPr lang="en-US" sz="2300" dirty="0"/>
              <a:t>If the </a:t>
            </a:r>
            <a:r>
              <a:rPr lang="en-US" sz="2300" b="1" dirty="0"/>
              <a:t>whole is removed, the part may still exist</a:t>
            </a:r>
            <a:r>
              <a:rPr lang="en-US" sz="2300" dirty="0"/>
              <a:t>.</a:t>
            </a:r>
          </a:p>
          <a:p>
            <a:pPr marL="695325" lvl="2" indent="-342900">
              <a:defRPr/>
            </a:pPr>
            <a:r>
              <a:rPr lang="en-US" sz="2300" dirty="0">
                <a:solidFill>
                  <a:schemeClr val="tx1"/>
                </a:solidFill>
              </a:rPr>
              <a:t>e.g. If Library is closed/removed, the Books may still exist</a:t>
            </a:r>
          </a:p>
          <a:p>
            <a:pPr marL="695325" lvl="2" indent="-342900">
              <a:defRPr/>
            </a:pPr>
            <a:r>
              <a:rPr lang="en-US" sz="2300" dirty="0">
                <a:solidFill>
                  <a:schemeClr val="tx1"/>
                </a:solidFill>
              </a:rPr>
              <a:t>e.g. If Subject is closed/removed, the Students still exist</a:t>
            </a:r>
          </a:p>
          <a:p>
            <a:pPr eaLnBrk="1" hangingPunct="1">
              <a:defRPr/>
            </a:pPr>
            <a:r>
              <a:rPr lang="en-US" sz="2300" dirty="0"/>
              <a:t>Represented by a hollow </a:t>
            </a:r>
            <a:r>
              <a:rPr lang="en-US" sz="2300" b="1" dirty="0"/>
              <a:t>white diamond </a:t>
            </a:r>
            <a:r>
              <a:rPr lang="en-US" sz="2300" dirty="0"/>
              <a:t>at the end of the line that is not filled in, points to the class that holds the other class.</a:t>
            </a:r>
          </a:p>
        </p:txBody>
      </p:sp>
      <p:sp>
        <p:nvSpPr>
          <p:cNvPr id="29698" name="Slide Number Placeholder 5">
            <a:extLst>
              <a:ext uri="{FF2B5EF4-FFF2-40B4-BE49-F238E27FC236}">
                <a16:creationId xmlns:a16="http://schemas.microsoft.com/office/drawing/2014/main" id="{6732672A-CCFC-43E9-9ACF-CA325A7B942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F8A38BF0-D4D6-4E2D-BF04-102B51994060}"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18</a:t>
            </a:fld>
            <a:endParaRPr kumimoji="0" lang="en-US" altLang="en-US" sz="1400">
              <a:latin typeface="Times New Roman" panose="02020603050405020304" pitchFamily="18" charset="0"/>
              <a:cs typeface="Times New Roman" panose="02020603050405020304" pitchFamily="18" charset="0"/>
            </a:endParaRPr>
          </a:p>
        </p:txBody>
      </p:sp>
      <p:sp>
        <p:nvSpPr>
          <p:cNvPr id="29701" name="Text Box 16">
            <a:extLst>
              <a:ext uri="{FF2B5EF4-FFF2-40B4-BE49-F238E27FC236}">
                <a16:creationId xmlns:a16="http://schemas.microsoft.com/office/drawing/2014/main" id="{F3535051-28DA-4B56-A528-C166E880CF4E}"/>
              </a:ext>
            </a:extLst>
          </p:cNvPr>
          <p:cNvSpPr txBox="1">
            <a:spLocks noChangeArrowheads="1"/>
          </p:cNvSpPr>
          <p:nvPr/>
        </p:nvSpPr>
        <p:spPr bwMode="auto">
          <a:xfrm>
            <a:off x="3503613" y="6283326"/>
            <a:ext cx="946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dirty="0">
                <a:solidFill>
                  <a:srgbClr val="0000FF"/>
                </a:solidFill>
                <a:latin typeface="Arial" panose="020B0604020202020204" pitchFamily="34" charset="0"/>
                <a:cs typeface="Arial" panose="020B0604020202020204" pitchFamily="34" charset="0"/>
              </a:rPr>
              <a:t>Engine</a:t>
            </a:r>
            <a:endParaRPr kumimoji="0" lang="en-US" altLang="en-US" sz="1800" b="1" dirty="0">
              <a:solidFill>
                <a:srgbClr val="0000FF"/>
              </a:solidFill>
              <a:latin typeface="Arial" panose="020B0604020202020204" pitchFamily="34" charset="0"/>
              <a:cs typeface="Arial" panose="020B0604020202020204" pitchFamily="34" charset="0"/>
            </a:endParaRPr>
          </a:p>
        </p:txBody>
      </p:sp>
      <p:sp>
        <p:nvSpPr>
          <p:cNvPr id="29702" name="Text Box 17">
            <a:extLst>
              <a:ext uri="{FF2B5EF4-FFF2-40B4-BE49-F238E27FC236}">
                <a16:creationId xmlns:a16="http://schemas.microsoft.com/office/drawing/2014/main" id="{A4105469-6D40-4F67-8721-453B5C7D7717}"/>
              </a:ext>
            </a:extLst>
          </p:cNvPr>
          <p:cNvSpPr txBox="1">
            <a:spLocks noChangeArrowheads="1"/>
          </p:cNvSpPr>
          <p:nvPr/>
        </p:nvSpPr>
        <p:spPr bwMode="auto">
          <a:xfrm>
            <a:off x="6835775" y="6283326"/>
            <a:ext cx="62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dirty="0">
                <a:solidFill>
                  <a:srgbClr val="0000FF"/>
                </a:solidFill>
                <a:latin typeface="Arial" panose="020B0604020202020204" pitchFamily="34" charset="0"/>
                <a:cs typeface="Arial" panose="020B0604020202020204" pitchFamily="34" charset="0"/>
              </a:rPr>
              <a:t>Part</a:t>
            </a:r>
            <a:endParaRPr kumimoji="0" lang="en-US" altLang="en-US" sz="1800" b="1" dirty="0">
              <a:solidFill>
                <a:srgbClr val="0000FF"/>
              </a:solidFill>
              <a:latin typeface="Arial" panose="020B0604020202020204" pitchFamily="34" charset="0"/>
              <a:cs typeface="Arial" panose="020B0604020202020204" pitchFamily="34" charset="0"/>
            </a:endParaRPr>
          </a:p>
        </p:txBody>
      </p:sp>
      <p:sp>
        <p:nvSpPr>
          <p:cNvPr id="29703" name="Line 18">
            <a:extLst>
              <a:ext uri="{FF2B5EF4-FFF2-40B4-BE49-F238E27FC236}">
                <a16:creationId xmlns:a16="http://schemas.microsoft.com/office/drawing/2014/main" id="{023B31F2-8161-470C-B7EA-D4DFF6EB2ED0}"/>
              </a:ext>
            </a:extLst>
          </p:cNvPr>
          <p:cNvSpPr>
            <a:spLocks noChangeShapeType="1"/>
          </p:cNvSpPr>
          <p:nvPr/>
        </p:nvSpPr>
        <p:spPr bwMode="auto">
          <a:xfrm flipV="1">
            <a:off x="4772025" y="6484939"/>
            <a:ext cx="2078038" cy="2063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29704" name="AutoShape 19">
            <a:extLst>
              <a:ext uri="{FF2B5EF4-FFF2-40B4-BE49-F238E27FC236}">
                <a16:creationId xmlns:a16="http://schemas.microsoft.com/office/drawing/2014/main" id="{6AAD328F-72D2-48C3-BB99-67A7BD95DABD}"/>
              </a:ext>
            </a:extLst>
          </p:cNvPr>
          <p:cNvSpPr>
            <a:spLocks noChangeArrowheads="1"/>
          </p:cNvSpPr>
          <p:nvPr/>
        </p:nvSpPr>
        <p:spPr bwMode="auto">
          <a:xfrm>
            <a:off x="4429126" y="6403976"/>
            <a:ext cx="371475" cy="207963"/>
          </a:xfrm>
          <a:prstGeom prst="flowChartDecision">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AU" altLang="en-US" sz="2400">
              <a:latin typeface="Arial" panose="020B0604020202020204" pitchFamily="34" charset="0"/>
              <a:cs typeface="Arial" panose="020B0604020202020204" pitchFamily="34" charset="0"/>
            </a:endParaRPr>
          </a:p>
        </p:txBody>
      </p:sp>
      <p:sp>
        <p:nvSpPr>
          <p:cNvPr id="29705" name="Text Box 20">
            <a:extLst>
              <a:ext uri="{FF2B5EF4-FFF2-40B4-BE49-F238E27FC236}">
                <a16:creationId xmlns:a16="http://schemas.microsoft.com/office/drawing/2014/main" id="{59C8D14B-2E9B-4700-8AE0-618D16ECEF31}"/>
              </a:ext>
            </a:extLst>
          </p:cNvPr>
          <p:cNvSpPr txBox="1">
            <a:spLocks noChangeArrowheads="1"/>
          </p:cNvSpPr>
          <p:nvPr/>
        </p:nvSpPr>
        <p:spPr bwMode="auto">
          <a:xfrm>
            <a:off x="5735638" y="6138863"/>
            <a:ext cx="552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dirty="0">
                <a:solidFill>
                  <a:srgbClr val="CC0000"/>
                </a:solidFill>
                <a:latin typeface="Arial" panose="020B0604020202020204" pitchFamily="34" charset="0"/>
                <a:cs typeface="Arial" panose="020B0604020202020204" pitchFamily="34" charset="0"/>
              </a:rPr>
              <a:t>has</a:t>
            </a:r>
            <a:endParaRPr kumimoji="0" lang="en-US" altLang="en-US" sz="1800" dirty="0">
              <a:solidFill>
                <a:srgbClr val="CC0000"/>
              </a:solidFill>
              <a:latin typeface="Arial" panose="020B0604020202020204" pitchFamily="34" charset="0"/>
              <a:cs typeface="Arial" panose="020B0604020202020204" pitchFamily="34" charset="0"/>
            </a:endParaRPr>
          </a:p>
        </p:txBody>
      </p:sp>
      <p:sp>
        <p:nvSpPr>
          <p:cNvPr id="29706" name="TextBox 13">
            <a:extLst>
              <a:ext uri="{FF2B5EF4-FFF2-40B4-BE49-F238E27FC236}">
                <a16:creationId xmlns:a16="http://schemas.microsoft.com/office/drawing/2014/main" id="{97019C46-9468-45C6-BA9F-D6D56FCAB86D}"/>
              </a:ext>
            </a:extLst>
          </p:cNvPr>
          <p:cNvSpPr txBox="1">
            <a:spLocks noChangeArrowheads="1"/>
          </p:cNvSpPr>
          <p:nvPr/>
        </p:nvSpPr>
        <p:spPr bwMode="auto">
          <a:xfrm>
            <a:off x="4800601" y="6211889"/>
            <a:ext cx="2841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400">
                <a:latin typeface="Arial" panose="020B0604020202020204" pitchFamily="34" charset="0"/>
                <a:cs typeface="Arial" panose="020B0604020202020204" pitchFamily="34" charset="0"/>
              </a:rPr>
              <a:t>1</a:t>
            </a:r>
          </a:p>
        </p:txBody>
      </p:sp>
      <p:sp>
        <p:nvSpPr>
          <p:cNvPr id="29707" name="TextBox 14">
            <a:extLst>
              <a:ext uri="{FF2B5EF4-FFF2-40B4-BE49-F238E27FC236}">
                <a16:creationId xmlns:a16="http://schemas.microsoft.com/office/drawing/2014/main" id="{D79ACBE0-45CE-422A-B91E-66522721D74B}"/>
              </a:ext>
            </a:extLst>
          </p:cNvPr>
          <p:cNvSpPr txBox="1">
            <a:spLocks noChangeArrowheads="1"/>
          </p:cNvSpPr>
          <p:nvPr/>
        </p:nvSpPr>
        <p:spPr bwMode="auto">
          <a:xfrm>
            <a:off x="6383339" y="6434139"/>
            <a:ext cx="454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400">
                <a:latin typeface="Arial" panose="020B0604020202020204" pitchFamily="34" charset="0"/>
                <a:cs typeface="Arial" panose="020B0604020202020204" pitchFamily="34" charset="0"/>
              </a:rPr>
              <a:t>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596ABF2C-4E8F-44B7-9798-0A1943E95F87}"/>
              </a:ext>
            </a:extLst>
          </p:cNvPr>
          <p:cNvSpPr>
            <a:spLocks noGrp="1" noChangeArrowheads="1"/>
          </p:cNvSpPr>
          <p:nvPr>
            <p:ph type="title"/>
          </p:nvPr>
        </p:nvSpPr>
        <p:spPr/>
        <p:txBody>
          <a:bodyPr/>
          <a:lstStyle/>
          <a:p>
            <a:pPr eaLnBrk="1" hangingPunct="1"/>
            <a:r>
              <a:rPr lang="en-US" altLang="en-US"/>
              <a:t>Composition</a:t>
            </a:r>
          </a:p>
        </p:txBody>
      </p:sp>
      <p:sp>
        <p:nvSpPr>
          <p:cNvPr id="30724" name="Rectangle 3">
            <a:extLst>
              <a:ext uri="{FF2B5EF4-FFF2-40B4-BE49-F238E27FC236}">
                <a16:creationId xmlns:a16="http://schemas.microsoft.com/office/drawing/2014/main" id="{D3D24924-DE94-47C7-ADB4-04B093C65609}"/>
              </a:ext>
            </a:extLst>
          </p:cNvPr>
          <p:cNvSpPr>
            <a:spLocks noGrp="1" noChangeArrowheads="1"/>
          </p:cNvSpPr>
          <p:nvPr>
            <p:ph idx="1"/>
          </p:nvPr>
        </p:nvSpPr>
        <p:spPr>
          <a:xfrm>
            <a:off x="911424" y="1124744"/>
            <a:ext cx="10441160" cy="3276600"/>
          </a:xfrm>
        </p:spPr>
        <p:txBody>
          <a:bodyPr>
            <a:normAutofit/>
          </a:bodyPr>
          <a:lstStyle/>
          <a:p>
            <a:pPr eaLnBrk="1" hangingPunct="1"/>
            <a:r>
              <a:rPr lang="en-US" altLang="en-US" sz="2200" dirty="0"/>
              <a:t>A </a:t>
            </a:r>
            <a:r>
              <a:rPr lang="en-US" altLang="en-US" sz="2200" b="1" dirty="0"/>
              <a:t>strong form of relationship</a:t>
            </a:r>
            <a:r>
              <a:rPr lang="en-US" altLang="en-US" sz="2200" dirty="0"/>
              <a:t>.</a:t>
            </a:r>
          </a:p>
          <a:p>
            <a:pPr eaLnBrk="1" hangingPunct="1"/>
            <a:r>
              <a:rPr lang="en-US" altLang="en-US" sz="2200" dirty="0"/>
              <a:t>Shown with a filled-in </a:t>
            </a:r>
            <a:r>
              <a:rPr lang="en-US" altLang="en-US" sz="2200" b="1" dirty="0"/>
              <a:t>black diamond at the end of a </a:t>
            </a:r>
            <a:r>
              <a:rPr lang="en-US" altLang="en-US" sz="2200" dirty="0"/>
              <a:t>line.</a:t>
            </a:r>
          </a:p>
          <a:p>
            <a:pPr eaLnBrk="1" hangingPunct="1"/>
            <a:r>
              <a:rPr lang="en-US" altLang="en-US" sz="2200" dirty="0"/>
              <a:t>The whole has a responsibility for the parts.</a:t>
            </a:r>
          </a:p>
          <a:p>
            <a:pPr eaLnBrk="1" hangingPunct="1"/>
            <a:r>
              <a:rPr lang="en-US" altLang="en-US" sz="2200" dirty="0"/>
              <a:t>If the </a:t>
            </a:r>
            <a:r>
              <a:rPr lang="en-US" altLang="en-US" sz="2200" b="1" dirty="0"/>
              <a:t>whole is removed, the parts are also removed.</a:t>
            </a:r>
          </a:p>
          <a:p>
            <a:r>
              <a:rPr lang="en-US" altLang="en-US" sz="2200" dirty="0"/>
              <a:t>The life time of the part is dependent upon the whole. </a:t>
            </a:r>
          </a:p>
          <a:p>
            <a:pPr lvl="1"/>
            <a:r>
              <a:rPr lang="en-US" altLang="en-US" sz="2200" dirty="0">
                <a:solidFill>
                  <a:schemeClr val="tx1"/>
                </a:solidFill>
              </a:rPr>
              <a:t>The composite must manage the creation and destruction of its parts. Water is a part-of a Pond. (Pond is a composition of water)</a:t>
            </a:r>
          </a:p>
        </p:txBody>
      </p:sp>
      <p:sp>
        <p:nvSpPr>
          <p:cNvPr id="30722" name="Slide Number Placeholder 5">
            <a:extLst>
              <a:ext uri="{FF2B5EF4-FFF2-40B4-BE49-F238E27FC236}">
                <a16:creationId xmlns:a16="http://schemas.microsoft.com/office/drawing/2014/main" id="{23115784-B336-4241-B20E-ECC0FBA4D74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AC9CD8D5-3537-4E87-975E-15648C54AC79}"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19</a:t>
            </a:fld>
            <a:endParaRPr kumimoji="0" lang="en-US" altLang="en-US" sz="1400">
              <a:latin typeface="Times New Roman" panose="02020603050405020304" pitchFamily="18" charset="0"/>
              <a:cs typeface="Times New Roman" panose="02020603050405020304" pitchFamily="18" charset="0"/>
            </a:endParaRPr>
          </a:p>
        </p:txBody>
      </p:sp>
      <p:grpSp>
        <p:nvGrpSpPr>
          <p:cNvPr id="13318" name="Group 35">
            <a:extLst>
              <a:ext uri="{FF2B5EF4-FFF2-40B4-BE49-F238E27FC236}">
                <a16:creationId xmlns:a16="http://schemas.microsoft.com/office/drawing/2014/main" id="{F318E971-9678-46B7-A391-FBC052786A9D}"/>
              </a:ext>
            </a:extLst>
          </p:cNvPr>
          <p:cNvGrpSpPr>
            <a:grpSpLocks/>
          </p:cNvGrpSpPr>
          <p:nvPr/>
        </p:nvGrpSpPr>
        <p:grpSpPr bwMode="auto">
          <a:xfrm>
            <a:off x="2927350" y="5059364"/>
            <a:ext cx="4419600" cy="1393825"/>
            <a:chOff x="576" y="3214"/>
            <a:chExt cx="2784" cy="878"/>
          </a:xfrm>
        </p:grpSpPr>
        <p:sp>
          <p:nvSpPr>
            <p:cNvPr id="30733" name="Rectangle 6">
              <a:extLst>
                <a:ext uri="{FF2B5EF4-FFF2-40B4-BE49-F238E27FC236}">
                  <a16:creationId xmlns:a16="http://schemas.microsoft.com/office/drawing/2014/main" id="{A0753C53-5EC1-4ECD-AB1F-DF5A24CB6D9B}"/>
                </a:ext>
              </a:extLst>
            </p:cNvPr>
            <p:cNvSpPr>
              <a:spLocks noChangeArrowheads="1"/>
            </p:cNvSpPr>
            <p:nvPr/>
          </p:nvSpPr>
          <p:spPr bwMode="auto">
            <a:xfrm>
              <a:off x="576" y="3214"/>
              <a:ext cx="912"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Pond</a:t>
              </a:r>
            </a:p>
          </p:txBody>
        </p:sp>
        <p:sp>
          <p:nvSpPr>
            <p:cNvPr id="30734" name="Rectangle 8">
              <a:extLst>
                <a:ext uri="{FF2B5EF4-FFF2-40B4-BE49-F238E27FC236}">
                  <a16:creationId xmlns:a16="http://schemas.microsoft.com/office/drawing/2014/main" id="{2FB648D6-C28D-47E6-AD8B-66AF5173A27D}"/>
                </a:ext>
              </a:extLst>
            </p:cNvPr>
            <p:cNvSpPr>
              <a:spLocks noChangeArrowheads="1"/>
            </p:cNvSpPr>
            <p:nvPr/>
          </p:nvSpPr>
          <p:spPr bwMode="auto">
            <a:xfrm>
              <a:off x="2592" y="3216"/>
              <a:ext cx="76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Water</a:t>
              </a:r>
            </a:p>
          </p:txBody>
        </p:sp>
        <p:sp>
          <p:nvSpPr>
            <p:cNvPr id="30735" name="AutoShape 11">
              <a:extLst>
                <a:ext uri="{FF2B5EF4-FFF2-40B4-BE49-F238E27FC236}">
                  <a16:creationId xmlns:a16="http://schemas.microsoft.com/office/drawing/2014/main" id="{2B70F572-9016-4C31-867D-CEEEE7611F6F}"/>
                </a:ext>
              </a:extLst>
            </p:cNvPr>
            <p:cNvSpPr>
              <a:spLocks noChangeArrowheads="1"/>
            </p:cNvSpPr>
            <p:nvPr/>
          </p:nvSpPr>
          <p:spPr bwMode="auto">
            <a:xfrm>
              <a:off x="1488" y="3316"/>
              <a:ext cx="131" cy="109"/>
            </a:xfrm>
            <a:prstGeom prst="diamond">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0736" name="Rectangle 22">
              <a:extLst>
                <a:ext uri="{FF2B5EF4-FFF2-40B4-BE49-F238E27FC236}">
                  <a16:creationId xmlns:a16="http://schemas.microsoft.com/office/drawing/2014/main" id="{55274CC8-69B8-4389-BD79-D04D906A26B6}"/>
                </a:ext>
              </a:extLst>
            </p:cNvPr>
            <p:cNvSpPr>
              <a:spLocks noChangeArrowheads="1"/>
            </p:cNvSpPr>
            <p:nvPr/>
          </p:nvSpPr>
          <p:spPr bwMode="auto">
            <a:xfrm>
              <a:off x="1334" y="3804"/>
              <a:ext cx="912"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Fish</a:t>
              </a:r>
            </a:p>
          </p:txBody>
        </p:sp>
      </p:grpSp>
      <p:cxnSp>
        <p:nvCxnSpPr>
          <p:cNvPr id="30726" name="Straight Connector 2">
            <a:extLst>
              <a:ext uri="{FF2B5EF4-FFF2-40B4-BE49-F238E27FC236}">
                <a16:creationId xmlns:a16="http://schemas.microsoft.com/office/drawing/2014/main" id="{FD1FBC67-0030-4EFF-A555-BCE5B51B1E63}"/>
              </a:ext>
            </a:extLst>
          </p:cNvPr>
          <p:cNvCxnSpPr>
            <a:cxnSpLocks noChangeShapeType="1"/>
            <a:stCxn id="30735" idx="3"/>
            <a:endCxn id="30734" idx="1"/>
          </p:cNvCxnSpPr>
          <p:nvPr/>
        </p:nvCxnSpPr>
        <p:spPr bwMode="auto">
          <a:xfrm flipV="1">
            <a:off x="4583114" y="5291138"/>
            <a:ext cx="1544637" cy="17462"/>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30727" name="Rectangle 22">
            <a:extLst>
              <a:ext uri="{FF2B5EF4-FFF2-40B4-BE49-F238E27FC236}">
                <a16:creationId xmlns:a16="http://schemas.microsoft.com/office/drawing/2014/main" id="{9692CDEB-CD98-4536-9A3C-53DBD848685B}"/>
              </a:ext>
            </a:extLst>
          </p:cNvPr>
          <p:cNvSpPr>
            <a:spLocks noChangeArrowheads="1"/>
          </p:cNvSpPr>
          <p:nvPr/>
        </p:nvSpPr>
        <p:spPr bwMode="auto">
          <a:xfrm>
            <a:off x="1558925" y="6067425"/>
            <a:ext cx="14478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a:latin typeface="Times New Roman" panose="02020603050405020304" pitchFamily="18" charset="0"/>
              </a:rPr>
              <a:t>Duck</a:t>
            </a:r>
          </a:p>
        </p:txBody>
      </p:sp>
      <p:cxnSp>
        <p:nvCxnSpPr>
          <p:cNvPr id="30728" name="Straight Connector 5">
            <a:extLst>
              <a:ext uri="{FF2B5EF4-FFF2-40B4-BE49-F238E27FC236}">
                <a16:creationId xmlns:a16="http://schemas.microsoft.com/office/drawing/2014/main" id="{344A481A-C220-48F3-8829-5D38F261341E}"/>
              </a:ext>
            </a:extLst>
          </p:cNvPr>
          <p:cNvCxnSpPr>
            <a:cxnSpLocks noChangeShapeType="1"/>
            <a:stCxn id="30727" idx="0"/>
          </p:cNvCxnSpPr>
          <p:nvPr/>
        </p:nvCxnSpPr>
        <p:spPr bwMode="auto">
          <a:xfrm flipV="1">
            <a:off x="2282826" y="5672139"/>
            <a:ext cx="860425" cy="395287"/>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30729" name="AutoShape 11">
            <a:extLst>
              <a:ext uri="{FF2B5EF4-FFF2-40B4-BE49-F238E27FC236}">
                <a16:creationId xmlns:a16="http://schemas.microsoft.com/office/drawing/2014/main" id="{77F00F9C-7CA1-45D0-A4F1-07EA9C00E6E3}"/>
              </a:ext>
            </a:extLst>
          </p:cNvPr>
          <p:cNvSpPr>
            <a:spLocks noChangeArrowheads="1"/>
          </p:cNvSpPr>
          <p:nvPr/>
        </p:nvSpPr>
        <p:spPr bwMode="auto">
          <a:xfrm rot="2748036">
            <a:off x="3149601" y="5500688"/>
            <a:ext cx="155575" cy="215900"/>
          </a:xfrm>
          <a:prstGeom prst="diamond">
            <a:avLst/>
          </a:prstGeom>
          <a:solidFill>
            <a:schemeClr val="bg1"/>
          </a:solidFill>
          <a:ln w="9525">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0730" name="AutoShape 11">
            <a:extLst>
              <a:ext uri="{FF2B5EF4-FFF2-40B4-BE49-F238E27FC236}">
                <a16:creationId xmlns:a16="http://schemas.microsoft.com/office/drawing/2014/main" id="{EA158B9A-908E-4E16-85DB-ECC9A8C298A0}"/>
              </a:ext>
            </a:extLst>
          </p:cNvPr>
          <p:cNvSpPr>
            <a:spLocks noChangeArrowheads="1"/>
          </p:cNvSpPr>
          <p:nvPr/>
        </p:nvSpPr>
        <p:spPr bwMode="auto">
          <a:xfrm rot="-3278201">
            <a:off x="4248151" y="5473701"/>
            <a:ext cx="130175" cy="269875"/>
          </a:xfrm>
          <a:prstGeom prst="diamond">
            <a:avLst/>
          </a:prstGeom>
          <a:solidFill>
            <a:schemeClr val="bg1"/>
          </a:solidFill>
          <a:ln w="9525">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cxnSp>
        <p:nvCxnSpPr>
          <p:cNvPr id="30731" name="Straight Connector 8">
            <a:extLst>
              <a:ext uri="{FF2B5EF4-FFF2-40B4-BE49-F238E27FC236}">
                <a16:creationId xmlns:a16="http://schemas.microsoft.com/office/drawing/2014/main" id="{C17C3D01-5B1A-4EF8-BCBD-4D1B8139F7EA}"/>
              </a:ext>
            </a:extLst>
          </p:cNvPr>
          <p:cNvCxnSpPr>
            <a:cxnSpLocks noChangeShapeType="1"/>
          </p:cNvCxnSpPr>
          <p:nvPr/>
        </p:nvCxnSpPr>
        <p:spPr bwMode="auto">
          <a:xfrm>
            <a:off x="4397375" y="5661026"/>
            <a:ext cx="336550" cy="341313"/>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9" name="AutoShape 11">
            <a:extLst>
              <a:ext uri="{FF2B5EF4-FFF2-40B4-BE49-F238E27FC236}">
                <a16:creationId xmlns:a16="http://schemas.microsoft.com/office/drawing/2014/main" id="{27931CDC-04BC-442D-B868-F4037CC5E084}"/>
              </a:ext>
            </a:extLst>
          </p:cNvPr>
          <p:cNvSpPr>
            <a:spLocks noChangeArrowheads="1"/>
          </p:cNvSpPr>
          <p:nvPr/>
        </p:nvSpPr>
        <p:spPr bwMode="auto">
          <a:xfrm>
            <a:off x="5664200" y="4413251"/>
            <a:ext cx="1309688" cy="493713"/>
          </a:xfrm>
          <a:prstGeom prst="wedgeRectCallout">
            <a:avLst>
              <a:gd name="adj1" fmla="val -127134"/>
              <a:gd name="adj2" fmla="val 112551"/>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1600">
                <a:latin typeface="Times New Roman" panose="02020603050405020304" pitchFamily="18" charset="0"/>
              </a:rPr>
              <a:t>Composition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1300" fill="hold"/>
                                        <p:tgtEl>
                                          <p:spTgt spid="29"/>
                                        </p:tgtEl>
                                        <p:attrNameLst>
                                          <p:attrName>ppt_x</p:attrName>
                                        </p:attrNameLst>
                                      </p:cBhvr>
                                      <p:tavLst>
                                        <p:tav tm="0">
                                          <p:val>
                                            <p:strVal val="#ppt_x"/>
                                          </p:val>
                                        </p:tav>
                                        <p:tav tm="100000">
                                          <p:val>
                                            <p:strVal val="#ppt_x"/>
                                          </p:val>
                                        </p:tav>
                                      </p:tavLst>
                                    </p:anim>
                                    <p:anim calcmode="lin" valueType="num">
                                      <p:cBhvr additive="base">
                                        <p:cTn id="8" dur="1300" fill="hold"/>
                                        <p:tgtEl>
                                          <p:spTgt spid="29"/>
                                        </p:tgtEl>
                                        <p:attrNameLst>
                                          <p:attrName>ppt_y</p:attrName>
                                        </p:attrNameLst>
                                      </p:cBhvr>
                                      <p:tavLst>
                                        <p:tav tm="0">
                                          <p:val>
                                            <p:strVal val="1+#ppt_h/2"/>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13318"/>
                                        </p:tgtEl>
                                        <p:attrNameLst>
                                          <p:attrName>style.visibility</p:attrName>
                                        </p:attrNameLst>
                                      </p:cBhvr>
                                      <p:to>
                                        <p:strVal val="visible"/>
                                      </p:to>
                                    </p:set>
                                    <p:animEffect transition="in" filter="fade">
                                      <p:cBhvr>
                                        <p:cTn id="11" dur="1000"/>
                                        <p:tgtEl>
                                          <p:spTgt spid="13318"/>
                                        </p:tgtEl>
                                      </p:cBhvr>
                                    </p:animEffect>
                                    <p:anim calcmode="lin" valueType="num">
                                      <p:cBhvr>
                                        <p:cTn id="12" dur="1000" fill="hold"/>
                                        <p:tgtEl>
                                          <p:spTgt spid="13318"/>
                                        </p:tgtEl>
                                        <p:attrNameLst>
                                          <p:attrName>ppt_x</p:attrName>
                                        </p:attrNameLst>
                                      </p:cBhvr>
                                      <p:tavLst>
                                        <p:tav tm="0">
                                          <p:val>
                                            <p:strVal val="#ppt_x"/>
                                          </p:val>
                                        </p:tav>
                                        <p:tav tm="100000">
                                          <p:val>
                                            <p:strVal val="#ppt_x"/>
                                          </p:val>
                                        </p:tav>
                                      </p:tavLst>
                                    </p:anim>
                                    <p:anim calcmode="lin" valueType="num">
                                      <p:cBhvr>
                                        <p:cTn id="13" dur="1000" fill="hold"/>
                                        <p:tgtEl>
                                          <p:spTgt spid="133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a:extLst>
              <a:ext uri="{FF2B5EF4-FFF2-40B4-BE49-F238E27FC236}">
                <a16:creationId xmlns:a16="http://schemas.microsoft.com/office/drawing/2014/main" id="{3DAB8AA3-0C57-4E91-9F02-207301FCC380}"/>
              </a:ext>
            </a:extLst>
          </p:cNvPr>
          <p:cNvSpPr>
            <a:spLocks noGrp="1" noChangeArrowheads="1"/>
          </p:cNvSpPr>
          <p:nvPr>
            <p:ph type="title"/>
          </p:nvPr>
        </p:nvSpPr>
        <p:spPr>
          <a:xfrm>
            <a:off x="889967" y="260351"/>
            <a:ext cx="10585176" cy="1139825"/>
          </a:xfrm>
        </p:spPr>
        <p:txBody>
          <a:bodyPr/>
          <a:lstStyle/>
          <a:p>
            <a:r>
              <a:rPr lang="en-US" altLang="en-US" dirty="0"/>
              <a:t>Objectives</a:t>
            </a:r>
            <a:endParaRPr lang="en-AU" altLang="en-US" sz="2800" dirty="0">
              <a:solidFill>
                <a:schemeClr val="tx1"/>
              </a:solidFill>
            </a:endParaRPr>
          </a:p>
        </p:txBody>
      </p:sp>
      <p:sp>
        <p:nvSpPr>
          <p:cNvPr id="10243" name="Rectangle 1027">
            <a:extLst>
              <a:ext uri="{FF2B5EF4-FFF2-40B4-BE49-F238E27FC236}">
                <a16:creationId xmlns:a16="http://schemas.microsoft.com/office/drawing/2014/main" id="{3955F1EC-BAE3-4A8D-85A4-34C627ADD27F}"/>
              </a:ext>
            </a:extLst>
          </p:cNvPr>
          <p:cNvSpPr>
            <a:spLocks noGrp="1" noChangeArrowheads="1"/>
          </p:cNvSpPr>
          <p:nvPr>
            <p:ph idx="1"/>
          </p:nvPr>
        </p:nvSpPr>
        <p:spPr>
          <a:xfrm>
            <a:off x="767408" y="1557339"/>
            <a:ext cx="10585176" cy="5005387"/>
          </a:xfrm>
        </p:spPr>
        <p:txBody>
          <a:bodyPr/>
          <a:lstStyle/>
          <a:p>
            <a:pPr lvl="1" eaLnBrk="1" hangingPunct="1">
              <a:lnSpc>
                <a:spcPct val="90000"/>
              </a:lnSpc>
            </a:pPr>
            <a:r>
              <a:rPr lang="en-AU" altLang="en-US" sz="2400" dirty="0">
                <a:solidFill>
                  <a:schemeClr val="tx1"/>
                </a:solidFill>
              </a:rPr>
              <a:t>Appreciate how Object Oriented (OO) modelling techniques can help to understand the working of business systems</a:t>
            </a:r>
          </a:p>
          <a:p>
            <a:pPr lvl="1" eaLnBrk="1" hangingPunct="1">
              <a:lnSpc>
                <a:spcPct val="90000"/>
              </a:lnSpc>
            </a:pPr>
            <a:endParaRPr lang="en-AU" altLang="en-US" sz="2400" dirty="0">
              <a:solidFill>
                <a:schemeClr val="tx1"/>
              </a:solidFill>
            </a:endParaRPr>
          </a:p>
          <a:p>
            <a:pPr lvl="1" eaLnBrk="1" hangingPunct="1">
              <a:lnSpc>
                <a:spcPct val="90000"/>
              </a:lnSpc>
            </a:pPr>
            <a:r>
              <a:rPr lang="en-US" altLang="en-US" sz="2400" dirty="0">
                <a:solidFill>
                  <a:schemeClr val="tx1"/>
                </a:solidFill>
              </a:rPr>
              <a:t>Discover why system specifications are important and how OO modeling can be used to specify systems and user </a:t>
            </a:r>
            <a:r>
              <a:rPr lang="en-AU" altLang="en-US" sz="2400" dirty="0">
                <a:solidFill>
                  <a:schemeClr val="tx1"/>
                </a:solidFill>
              </a:rPr>
              <a:t>requirements</a:t>
            </a:r>
          </a:p>
          <a:p>
            <a:pPr lvl="1" eaLnBrk="1" hangingPunct="1">
              <a:lnSpc>
                <a:spcPct val="90000"/>
              </a:lnSpc>
            </a:pPr>
            <a:endParaRPr lang="en-AU" altLang="en-US" sz="2400" dirty="0">
              <a:solidFill>
                <a:schemeClr val="tx1"/>
              </a:solidFill>
            </a:endParaRPr>
          </a:p>
          <a:p>
            <a:pPr lvl="1" eaLnBrk="1" hangingPunct="1">
              <a:lnSpc>
                <a:spcPct val="90000"/>
              </a:lnSpc>
            </a:pPr>
            <a:r>
              <a:rPr lang="en-US" altLang="en-US" sz="2400" dirty="0">
                <a:solidFill>
                  <a:schemeClr val="tx1"/>
                </a:solidFill>
              </a:rPr>
              <a:t>Use object-oriented system analysis techniques to develop a system model (</a:t>
            </a:r>
            <a:r>
              <a:rPr lang="en-US" altLang="en-US" sz="2400" b="1" dirty="0">
                <a:solidFill>
                  <a:schemeClr val="tx1"/>
                </a:solidFill>
              </a:rPr>
              <a:t>Class Diagram/Model</a:t>
            </a:r>
            <a:r>
              <a:rPr lang="en-US" altLang="en-US" sz="2400" dirty="0">
                <a:solidFill>
                  <a:schemeClr val="tx1"/>
                </a:solidFill>
              </a:rPr>
              <a:t>)</a:t>
            </a:r>
          </a:p>
          <a:p>
            <a:pPr lvl="1" eaLnBrk="1" hangingPunct="1">
              <a:lnSpc>
                <a:spcPct val="90000"/>
              </a:lnSpc>
            </a:pPr>
            <a:endParaRPr lang="en-US" altLang="en-US" dirty="0"/>
          </a:p>
        </p:txBody>
      </p:sp>
      <p:sp>
        <p:nvSpPr>
          <p:cNvPr id="10244" name="Slide Number Placeholder 1">
            <a:extLst>
              <a:ext uri="{FF2B5EF4-FFF2-40B4-BE49-F238E27FC236}">
                <a16:creationId xmlns:a16="http://schemas.microsoft.com/office/drawing/2014/main" id="{61786284-7984-4420-A174-5AED8218C3D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7F3D3C08-3A0B-41B3-B4A8-9E210A2DA27B}" type="slidenum">
              <a:rPr kumimoji="0" lang="en-US" altLang="en-US" sz="1400">
                <a:latin typeface="Garamond" panose="02020404030301010803" pitchFamily="18" charset="0"/>
              </a:rPr>
              <a:pPr>
                <a:spcBef>
                  <a:spcPct val="50000"/>
                </a:spcBef>
                <a:buClrTx/>
                <a:buFontTx/>
                <a:buNone/>
              </a:pPr>
              <a:t>2</a:t>
            </a:fld>
            <a:endParaRPr kumimoji="0" lang="en-US" altLang="en-US" sz="1400">
              <a:latin typeface="Garamond" panose="020204040303010108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4">
            <a:extLst>
              <a:ext uri="{FF2B5EF4-FFF2-40B4-BE49-F238E27FC236}">
                <a16:creationId xmlns:a16="http://schemas.microsoft.com/office/drawing/2014/main" id="{A7B1EEFD-41E6-437B-B62E-DBFDA28A9556}"/>
              </a:ext>
            </a:extLst>
          </p:cNvPr>
          <p:cNvSpPr txBox="1">
            <a:spLocks noGrp="1" noChangeArrowheads="1"/>
          </p:cNvSpPr>
          <p:nvPr>
            <p:ph idx="1"/>
          </p:nvPr>
        </p:nvSpPr>
        <p:spPr>
          <a:xfrm>
            <a:off x="839416" y="548681"/>
            <a:ext cx="10585176" cy="6263879"/>
          </a:xfrm>
          <a:extLst>
            <a:ext uri="{91240B29-F687-4F45-9708-019B960494DF}">
              <a14:hiddenLine xmlns:a14="http://schemas.microsoft.com/office/drawing/2010/main" w="9525">
                <a:solidFill>
                  <a:srgbClr val="000000"/>
                </a:solidFill>
                <a:round/>
                <a:headEnd/>
                <a:tailEnd/>
              </a14:hiddenLine>
            </a:ext>
          </a:extLst>
        </p:spPr>
        <p:txBody>
          <a:bodyPr/>
          <a:lstStyle>
            <a:lvl1pPr marL="341313" indent="-338138" eaLnBrk="0" hangingPunc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1pPr>
            <a:lvl2pPr eaLnBrk="0" hangingPunc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2pPr>
            <a:lvl3pPr eaLnBrk="0" hangingPunc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3pPr>
            <a:lvl4pPr eaLnBrk="0" hangingPunc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4pPr>
            <a:lvl5pPr eaLnBrk="0" hangingPunc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341313" algn="l"/>
                <a:tab pos="788988" algn="l"/>
                <a:tab pos="1238250" algn="l"/>
                <a:tab pos="1687513" algn="l"/>
                <a:tab pos="2136775" algn="l"/>
                <a:tab pos="2586038" algn="l"/>
                <a:tab pos="3035300" algn="l"/>
                <a:tab pos="3484563" algn="l"/>
                <a:tab pos="3933825" algn="l"/>
                <a:tab pos="4383088" algn="l"/>
                <a:tab pos="4832350" algn="l"/>
                <a:tab pos="5281613" algn="l"/>
                <a:tab pos="5730875" algn="l"/>
                <a:tab pos="6180138" algn="l"/>
                <a:tab pos="6629400" algn="l"/>
                <a:tab pos="7078663" algn="l"/>
                <a:tab pos="7527925" algn="l"/>
                <a:tab pos="7977188" algn="l"/>
                <a:tab pos="8426450" algn="l"/>
                <a:tab pos="8875713" algn="l"/>
                <a:tab pos="9324975" algn="l"/>
              </a:tabLst>
              <a:defRPr sz="2400">
                <a:solidFill>
                  <a:schemeClr val="bg1"/>
                </a:solidFill>
                <a:latin typeface="Times New Roman" pitchFamily="18" charset="0"/>
                <a:ea typeface="Droid Sans Fallback" charset="0"/>
                <a:cs typeface="Droid Sans Fallback" charset="0"/>
              </a:defRPr>
            </a:lvl9pPr>
          </a:lstStyle>
          <a:p>
            <a:pPr marL="3175" indent="0" eaLnBrk="1" hangingPunct="1">
              <a:spcBef>
                <a:spcPts val="600"/>
              </a:spcBef>
              <a:buNone/>
              <a:defRPr/>
            </a:pPr>
            <a:r>
              <a:rPr lang="en-US" dirty="0">
                <a:solidFill>
                  <a:schemeClr val="tx1"/>
                </a:solidFill>
                <a:latin typeface="+mn-lt"/>
              </a:rPr>
              <a:t>(A and B are classes)</a:t>
            </a:r>
          </a:p>
          <a:p>
            <a:pPr marL="3175" indent="0" eaLnBrk="1" hangingPunct="1">
              <a:spcBef>
                <a:spcPts val="600"/>
              </a:spcBef>
              <a:buNone/>
              <a:defRPr/>
            </a:pPr>
            <a:endParaRPr lang="en-US" dirty="0">
              <a:solidFill>
                <a:schemeClr val="tx1"/>
              </a:solidFill>
              <a:latin typeface="+mn-lt"/>
            </a:endParaRPr>
          </a:p>
          <a:p>
            <a:pPr marL="3175" indent="0">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200" dirty="0">
                <a:solidFill>
                  <a:schemeClr val="tx1"/>
                </a:solidFill>
                <a:latin typeface="+mn-lt"/>
              </a:rPr>
              <a:t> There is a whole part relationship between classes/objects in both. </a:t>
            </a:r>
          </a:p>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200" dirty="0">
                <a:solidFill>
                  <a:schemeClr val="tx1"/>
                </a:solidFill>
                <a:latin typeface="+mn-lt"/>
              </a:rPr>
              <a:t>The distinction between aggregation and composition  relationship </a:t>
            </a:r>
            <a:r>
              <a:rPr lang="en-US" sz="2200" b="1" dirty="0">
                <a:solidFill>
                  <a:schemeClr val="tx1"/>
                </a:solidFill>
                <a:latin typeface="+mn-lt"/>
              </a:rPr>
              <a:t>depends on context of the problem.</a:t>
            </a:r>
          </a:p>
          <a:p>
            <a:pPr marL="3175" indent="0">
              <a:spcBef>
                <a:spcPts val="450"/>
              </a:spcBef>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200" dirty="0">
                <a:solidFill>
                  <a:schemeClr val="tx1"/>
                </a:solidFill>
                <a:latin typeface="+mn-lt"/>
              </a:rPr>
              <a:t>Example1: </a:t>
            </a:r>
          </a:p>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200" b="1" dirty="0">
                <a:solidFill>
                  <a:schemeClr val="tx1"/>
                </a:solidFill>
                <a:latin typeface="+mn-lt"/>
              </a:rPr>
              <a:t>Composition:</a:t>
            </a:r>
            <a:r>
              <a:rPr lang="en-US" sz="2200" dirty="0">
                <a:solidFill>
                  <a:schemeClr val="tx1"/>
                </a:solidFill>
                <a:latin typeface="+mn-lt"/>
              </a:rPr>
              <a:t> Water is a part-of a Pond. (Pond is a composition of water) </a:t>
            </a:r>
          </a:p>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200" b="1" dirty="0">
                <a:solidFill>
                  <a:schemeClr val="tx1"/>
                </a:solidFill>
                <a:latin typeface="+mn-lt"/>
              </a:rPr>
              <a:t>Aggregation:</a:t>
            </a:r>
            <a:r>
              <a:rPr lang="en-US" sz="2200" dirty="0">
                <a:solidFill>
                  <a:schemeClr val="tx1"/>
                </a:solidFill>
                <a:latin typeface="+mn-lt"/>
              </a:rPr>
              <a:t> Pond has ducks and fishes (Pond aggregates ducks and fishes)</a:t>
            </a:r>
          </a:p>
          <a:p>
            <a:pPr marL="3175" indent="0">
              <a:buNone/>
              <a:defRPr/>
            </a:pPr>
            <a:r>
              <a:rPr lang="en-US" sz="2200" dirty="0">
                <a:solidFill>
                  <a:schemeClr val="tx1"/>
                </a:solidFill>
                <a:latin typeface="+mn-lt"/>
              </a:rPr>
              <a:t>Example2: </a:t>
            </a:r>
          </a:p>
          <a:p>
            <a:pPr>
              <a:defRPr/>
            </a:pPr>
            <a:r>
              <a:rPr lang="en-US" sz="2200" b="1" dirty="0">
                <a:solidFill>
                  <a:schemeClr val="tx1"/>
                </a:solidFill>
                <a:latin typeface="+mn-lt"/>
              </a:rPr>
              <a:t>Composition</a:t>
            </a:r>
            <a:r>
              <a:rPr lang="en-US" sz="2200" dirty="0">
                <a:solidFill>
                  <a:schemeClr val="tx1"/>
                </a:solidFill>
                <a:latin typeface="+mn-lt"/>
              </a:rPr>
              <a:t> (Person, Heart, Hand), "</a:t>
            </a:r>
            <a:r>
              <a:rPr lang="en-US" sz="2200" b="1" dirty="0">
                <a:solidFill>
                  <a:schemeClr val="tx1"/>
                </a:solidFill>
                <a:latin typeface="+mn-lt"/>
              </a:rPr>
              <a:t>sub objects</a:t>
            </a:r>
            <a:r>
              <a:rPr lang="en-US" sz="2200" dirty="0">
                <a:solidFill>
                  <a:schemeClr val="tx1"/>
                </a:solidFill>
                <a:latin typeface="+mn-lt"/>
              </a:rPr>
              <a:t>" (Heart, Hand) </a:t>
            </a:r>
            <a:r>
              <a:rPr lang="en-US" sz="2200" b="1" dirty="0">
                <a:solidFill>
                  <a:schemeClr val="tx1"/>
                </a:solidFill>
                <a:latin typeface="+mn-lt"/>
              </a:rPr>
              <a:t>will be destroyed </a:t>
            </a:r>
            <a:r>
              <a:rPr lang="en-US" sz="2200" dirty="0">
                <a:solidFill>
                  <a:schemeClr val="tx1"/>
                </a:solidFill>
                <a:latin typeface="+mn-lt"/>
              </a:rPr>
              <a:t>as soon as Person is destroyed (dead).</a:t>
            </a:r>
          </a:p>
          <a:p>
            <a:pPr>
              <a:defRPr/>
            </a:pPr>
            <a:r>
              <a:rPr lang="en-US" sz="2200" b="1" dirty="0">
                <a:solidFill>
                  <a:schemeClr val="tx1"/>
                </a:solidFill>
                <a:latin typeface="+mn-lt"/>
              </a:rPr>
              <a:t>Aggregation</a:t>
            </a:r>
            <a:r>
              <a:rPr lang="en-US" sz="2200" dirty="0">
                <a:solidFill>
                  <a:schemeClr val="tx1"/>
                </a:solidFill>
                <a:latin typeface="+mn-lt"/>
              </a:rPr>
              <a:t> (City, Tree, Car) "</a:t>
            </a:r>
            <a:r>
              <a:rPr lang="en-US" sz="2200" b="1" dirty="0">
                <a:solidFill>
                  <a:schemeClr val="tx1"/>
                </a:solidFill>
                <a:latin typeface="+mn-lt"/>
              </a:rPr>
              <a:t>sub objects</a:t>
            </a:r>
            <a:r>
              <a:rPr lang="en-US" sz="2200" dirty="0">
                <a:solidFill>
                  <a:schemeClr val="tx1"/>
                </a:solidFill>
                <a:latin typeface="+mn-lt"/>
              </a:rPr>
              <a:t>" (Tree, Car) </a:t>
            </a:r>
            <a:r>
              <a:rPr lang="en-US" sz="2200" b="1" dirty="0">
                <a:solidFill>
                  <a:schemeClr val="tx1"/>
                </a:solidFill>
                <a:latin typeface="+mn-lt"/>
              </a:rPr>
              <a:t>may NOT be destroyed</a:t>
            </a:r>
            <a:r>
              <a:rPr lang="en-US" sz="2200" dirty="0">
                <a:solidFill>
                  <a:schemeClr val="tx1"/>
                </a:solidFill>
                <a:latin typeface="+mn-lt"/>
              </a:rPr>
              <a:t> when City is destroyed.</a:t>
            </a:r>
          </a:p>
          <a:p>
            <a:pPr marL="3175" indent="0">
              <a:buNone/>
              <a:defRPr/>
            </a:pPr>
            <a:r>
              <a:rPr lang="en-US" sz="2200" dirty="0">
                <a:solidFill>
                  <a:schemeClr val="tx1"/>
                </a:solidFill>
                <a:latin typeface="+mn-lt"/>
              </a:rPr>
              <a:t>The bottom line is, composition stresses on </a:t>
            </a:r>
            <a:r>
              <a:rPr lang="en-US" sz="2200" b="1" dirty="0">
                <a:solidFill>
                  <a:schemeClr val="tx1"/>
                </a:solidFill>
                <a:latin typeface="+mn-lt"/>
              </a:rPr>
              <a:t>mutual existence</a:t>
            </a:r>
            <a:r>
              <a:rPr lang="en-US" sz="2200" dirty="0">
                <a:solidFill>
                  <a:schemeClr val="tx1"/>
                </a:solidFill>
                <a:latin typeface="+mn-lt"/>
              </a:rPr>
              <a:t>, and in aggregation, this property is NOT required.</a:t>
            </a:r>
          </a:p>
          <a:p>
            <a:pPr>
              <a:spcBef>
                <a:spcPts val="45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AU" dirty="0">
              <a:latin typeface="+mn-lt"/>
            </a:endParaRPr>
          </a:p>
          <a:p>
            <a:pPr eaLnBrk="1" hangingPunct="1">
              <a:spcBef>
                <a:spcPts val="600"/>
              </a:spcBef>
              <a:defRPr/>
            </a:pPr>
            <a:endParaRPr lang="en-US" dirty="0">
              <a:solidFill>
                <a:srgbClr val="003399"/>
              </a:solidFill>
              <a:latin typeface="Arial" charset="0"/>
            </a:endParaRPr>
          </a:p>
          <a:p>
            <a:pPr eaLnBrk="1" hangingPunct="1">
              <a:spcBef>
                <a:spcPts val="600"/>
              </a:spcBef>
              <a:defRPr/>
            </a:pPr>
            <a:endParaRPr lang="en-US" dirty="0">
              <a:solidFill>
                <a:srgbClr val="003399"/>
              </a:solidFill>
              <a:latin typeface="Arial" charset="0"/>
            </a:endParaRPr>
          </a:p>
        </p:txBody>
      </p:sp>
      <p:sp>
        <p:nvSpPr>
          <p:cNvPr id="31746" name="Slide Number Placeholder 5">
            <a:extLst>
              <a:ext uri="{FF2B5EF4-FFF2-40B4-BE49-F238E27FC236}">
                <a16:creationId xmlns:a16="http://schemas.microsoft.com/office/drawing/2014/main" id="{7E0BD669-4CD6-4A5D-B0D9-7AD90352029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fld id="{1FC2F02E-C32E-4F51-B77E-9FFD85464C6F}" type="slidenum">
              <a:rPr kumimoji="0" lang="en-US" altLang="en-US" sz="1400">
                <a:latin typeface="Times New Roman" panose="02020603050405020304" pitchFamily="18" charset="0"/>
                <a:cs typeface="Times New Roman" panose="02020603050405020304" pitchFamily="18" charset="0"/>
              </a:rPr>
              <a:pPr eaLnBrk="1" hangingPunct="1">
                <a:spcBef>
                  <a:spcPct val="50000"/>
                </a:spcBef>
                <a:buClrTx/>
                <a:buFontTx/>
                <a:buNone/>
              </a:pPr>
              <a:t>20</a:t>
            </a:fld>
            <a:endParaRPr kumimoji="0" lang="en-US" altLang="en-US" sz="1400">
              <a:latin typeface="Times New Roman" panose="02020603050405020304" pitchFamily="18" charset="0"/>
              <a:cs typeface="Times New Roman" panose="02020603050405020304" pitchFamily="18" charset="0"/>
            </a:endParaRPr>
          </a:p>
        </p:txBody>
      </p:sp>
      <p:pic>
        <p:nvPicPr>
          <p:cNvPr id="31748" name="Picture 6">
            <a:extLst>
              <a:ext uri="{FF2B5EF4-FFF2-40B4-BE49-F238E27FC236}">
                <a16:creationId xmlns:a16="http://schemas.microsoft.com/office/drawing/2014/main" id="{711369F6-49DE-4E0C-8C8A-32981C8794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1825" y="418110"/>
            <a:ext cx="27908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31749" name="Picture 7">
            <a:extLst>
              <a:ext uri="{FF2B5EF4-FFF2-40B4-BE49-F238E27FC236}">
                <a16:creationId xmlns:a16="http://schemas.microsoft.com/office/drawing/2014/main" id="{7092E9B5-2B0D-4CEA-81DF-29E49B71A4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2142" y="419652"/>
            <a:ext cx="2133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31750" name="Text Box 3">
            <a:extLst>
              <a:ext uri="{FF2B5EF4-FFF2-40B4-BE49-F238E27FC236}">
                <a16:creationId xmlns:a16="http://schemas.microsoft.com/office/drawing/2014/main" id="{3DED54C3-45DE-4E2D-B117-27881D2D6DB0}"/>
              </a:ext>
            </a:extLst>
          </p:cNvPr>
          <p:cNvSpPr txBox="1">
            <a:spLocks noChangeArrowheads="1"/>
          </p:cNvSpPr>
          <p:nvPr/>
        </p:nvSpPr>
        <p:spPr bwMode="auto">
          <a:xfrm>
            <a:off x="2279650" y="-141288"/>
            <a:ext cx="7391400" cy="762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spcBef>
                <a:spcPct val="20000"/>
              </a:spcBef>
              <a:buClr>
                <a:schemeClr val="accent2"/>
              </a:buClr>
              <a:buFont typeface="Monotype Sorts"/>
              <a:buChar char="z"/>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b="1">
                <a:latin typeface="Arial" panose="020B0604020202020204" pitchFamily="34" charset="0"/>
              </a:rPr>
              <a:t>Composition vs Aggregation</a:t>
            </a:r>
          </a:p>
        </p:txBody>
      </p:sp>
      <p:sp>
        <p:nvSpPr>
          <p:cNvPr id="12" name="TextBox 12">
            <a:extLst>
              <a:ext uri="{FF2B5EF4-FFF2-40B4-BE49-F238E27FC236}">
                <a16:creationId xmlns:a16="http://schemas.microsoft.com/office/drawing/2014/main" id="{60312455-CD19-4E64-957C-D3F1650E8562}"/>
              </a:ext>
            </a:extLst>
          </p:cNvPr>
          <p:cNvSpPr txBox="1">
            <a:spLocks noChangeArrowheads="1"/>
          </p:cNvSpPr>
          <p:nvPr/>
        </p:nvSpPr>
        <p:spPr bwMode="auto">
          <a:xfrm>
            <a:off x="7322866" y="6442673"/>
            <a:ext cx="3492500" cy="369887"/>
          </a:xfrm>
          <a:prstGeom prst="rect">
            <a:avLst/>
          </a:prstGeom>
          <a:solidFill>
            <a:schemeClr val="accent1">
              <a:lumMod val="40000"/>
              <a:lumOff val="60000"/>
            </a:schemeClr>
          </a:solidFill>
          <a:ln>
            <a:noFill/>
          </a:ln>
        </p:spPr>
        <p:txBody>
          <a:bodyPr wrap="none">
            <a:spAutoFit/>
          </a:bodyPr>
          <a:lstStyle>
            <a:lvl1pPr eaLnBrk="0" hangingPunct="0">
              <a:defRPr sz="2400">
                <a:solidFill>
                  <a:schemeClr val="tx1"/>
                </a:solidFill>
                <a:latin typeface="Times New Roman" pitchFamily="16" charset="0"/>
              </a:defRPr>
            </a:lvl1pPr>
            <a:lvl2pPr marL="742950" indent="-285750" eaLnBrk="0" hangingPunct="0">
              <a:defRPr sz="2400">
                <a:solidFill>
                  <a:schemeClr val="tx1"/>
                </a:solidFill>
                <a:latin typeface="Times New Roman" pitchFamily="16" charset="0"/>
              </a:defRPr>
            </a:lvl2pPr>
            <a:lvl3pPr marL="1143000" indent="-228600" eaLnBrk="0" hangingPunct="0">
              <a:defRPr sz="2400">
                <a:solidFill>
                  <a:schemeClr val="tx1"/>
                </a:solidFill>
                <a:latin typeface="Times New Roman" pitchFamily="16" charset="0"/>
              </a:defRPr>
            </a:lvl3pPr>
            <a:lvl4pPr marL="1600200" indent="-228600" eaLnBrk="0" hangingPunct="0">
              <a:defRPr sz="2400">
                <a:solidFill>
                  <a:schemeClr val="tx1"/>
                </a:solidFill>
                <a:latin typeface="Times New Roman" pitchFamily="16" charset="0"/>
              </a:defRPr>
            </a:lvl4pPr>
            <a:lvl5pPr marL="2057400" indent="-228600" eaLnBrk="0" hangingPunct="0">
              <a:defRPr sz="2400">
                <a:solidFill>
                  <a:schemeClr val="tx1"/>
                </a:solidFill>
                <a:latin typeface="Times New Roman" pitchFamily="16" charset="0"/>
              </a:defRPr>
            </a:lvl5pPr>
            <a:lvl6pPr marL="2514600" indent="-228600" eaLnBrk="0" fontAlgn="base" hangingPunct="0">
              <a:spcBef>
                <a:spcPct val="0"/>
              </a:spcBef>
              <a:spcAft>
                <a:spcPct val="0"/>
              </a:spcAft>
              <a:defRPr sz="2400">
                <a:solidFill>
                  <a:schemeClr val="tx1"/>
                </a:solidFill>
                <a:latin typeface="Times New Roman" pitchFamily="16" charset="0"/>
              </a:defRPr>
            </a:lvl6pPr>
            <a:lvl7pPr marL="2971800" indent="-228600" eaLnBrk="0" fontAlgn="base" hangingPunct="0">
              <a:spcBef>
                <a:spcPct val="0"/>
              </a:spcBef>
              <a:spcAft>
                <a:spcPct val="0"/>
              </a:spcAft>
              <a:defRPr sz="2400">
                <a:solidFill>
                  <a:schemeClr val="tx1"/>
                </a:solidFill>
                <a:latin typeface="Times New Roman" pitchFamily="16" charset="0"/>
              </a:defRPr>
            </a:lvl7pPr>
            <a:lvl8pPr marL="3429000" indent="-228600" eaLnBrk="0" fontAlgn="base" hangingPunct="0">
              <a:spcBef>
                <a:spcPct val="0"/>
              </a:spcBef>
              <a:spcAft>
                <a:spcPct val="0"/>
              </a:spcAft>
              <a:defRPr sz="2400">
                <a:solidFill>
                  <a:schemeClr val="tx1"/>
                </a:solidFill>
                <a:latin typeface="Times New Roman" pitchFamily="16" charset="0"/>
              </a:defRPr>
            </a:lvl8pPr>
            <a:lvl9pPr marL="3886200" indent="-228600" eaLnBrk="0" fontAlgn="base" hangingPunct="0">
              <a:spcBef>
                <a:spcPct val="0"/>
              </a:spcBef>
              <a:spcAft>
                <a:spcPct val="0"/>
              </a:spcAft>
              <a:defRPr sz="2400">
                <a:solidFill>
                  <a:schemeClr val="tx1"/>
                </a:solidFill>
                <a:latin typeface="Times New Roman" pitchFamily="16" charset="0"/>
              </a:defRPr>
            </a:lvl9pPr>
          </a:lstStyle>
          <a:p>
            <a:pPr eaLnBrk="1" hangingPunct="1">
              <a:defRPr/>
            </a:pPr>
            <a:r>
              <a:rPr lang="en-CA" sz="1800" dirty="0">
                <a:latin typeface="Courier New" pitchFamily="49" charset="0"/>
                <a:cs typeface="Courier New" pitchFamily="49" charset="0"/>
              </a:rPr>
              <a:t>Read notes section below</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666C28BD-5BC3-44EA-A217-39BA2E0C6C28}"/>
              </a:ext>
            </a:extLst>
          </p:cNvPr>
          <p:cNvSpPr>
            <a:spLocks noGrp="1" noChangeArrowheads="1"/>
          </p:cNvSpPr>
          <p:nvPr>
            <p:ph type="title"/>
          </p:nvPr>
        </p:nvSpPr>
        <p:spPr/>
        <p:txBody>
          <a:bodyPr/>
          <a:lstStyle/>
          <a:p>
            <a:r>
              <a:rPr lang="en-US" altLang="en-US"/>
              <a:t>Generalization Relationships</a:t>
            </a:r>
          </a:p>
        </p:txBody>
      </p:sp>
      <p:sp>
        <p:nvSpPr>
          <p:cNvPr id="33795" name="Content Placeholder 4">
            <a:extLst>
              <a:ext uri="{FF2B5EF4-FFF2-40B4-BE49-F238E27FC236}">
                <a16:creationId xmlns:a16="http://schemas.microsoft.com/office/drawing/2014/main" id="{35D2321E-1CB3-4A18-B41D-91D25F182FE9}"/>
              </a:ext>
            </a:extLst>
          </p:cNvPr>
          <p:cNvSpPr>
            <a:spLocks noGrp="1"/>
          </p:cNvSpPr>
          <p:nvPr>
            <p:ph idx="1"/>
          </p:nvPr>
        </p:nvSpPr>
        <p:spPr>
          <a:xfrm>
            <a:off x="4511214" y="1700810"/>
            <a:ext cx="6841363" cy="4392487"/>
          </a:xfrm>
        </p:spPr>
        <p:txBody>
          <a:bodyPr>
            <a:normAutofit/>
          </a:bodyPr>
          <a:lstStyle/>
          <a:p>
            <a:r>
              <a:rPr lang="en-US" altLang="en-US" sz="2800" dirty="0"/>
              <a:t>A </a:t>
            </a:r>
            <a:r>
              <a:rPr lang="en-US" altLang="en-US" sz="2800" i="1" dirty="0"/>
              <a:t>generalization</a:t>
            </a:r>
            <a:r>
              <a:rPr lang="en-US" altLang="en-US" sz="2800" dirty="0"/>
              <a:t> relationship connects a subclass (child class) to its superclass (parent class).</a:t>
            </a:r>
          </a:p>
          <a:p>
            <a:r>
              <a:rPr lang="en-US" altLang="en-US" sz="2800" dirty="0"/>
              <a:t>It denotes an inheritance of attributes and methods from the superclass to the subclass and indicates a specialization in the subclass of the more general superclass.</a:t>
            </a:r>
            <a:endParaRPr lang="en-AU" altLang="en-US" sz="2800" dirty="0"/>
          </a:p>
        </p:txBody>
      </p:sp>
      <p:sp>
        <p:nvSpPr>
          <p:cNvPr id="166915" name="Rectangle 3">
            <a:extLst>
              <a:ext uri="{FF2B5EF4-FFF2-40B4-BE49-F238E27FC236}">
                <a16:creationId xmlns:a16="http://schemas.microsoft.com/office/drawing/2014/main" id="{7657CE6E-4973-4C94-B9B9-C383E6A772DF}"/>
              </a:ext>
            </a:extLst>
          </p:cNvPr>
          <p:cNvSpPr>
            <a:spLocks noChangeArrowheads="1"/>
          </p:cNvSpPr>
          <p:nvPr/>
        </p:nvSpPr>
        <p:spPr bwMode="auto">
          <a:xfrm>
            <a:off x="1775520" y="2333625"/>
            <a:ext cx="2438400" cy="762000"/>
          </a:xfrm>
          <a:prstGeom prst="rect">
            <a:avLst/>
          </a:prstGeom>
          <a:solidFill>
            <a:schemeClr val="bg1"/>
          </a:solidFill>
          <a:ln w="9525">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400">
                <a:latin typeface="Times New Roman" panose="02020603050405020304" pitchFamily="18" charset="0"/>
              </a:rPr>
              <a:t>Person</a:t>
            </a:r>
          </a:p>
        </p:txBody>
      </p:sp>
      <p:sp>
        <p:nvSpPr>
          <p:cNvPr id="166917" name="Rectangle 5">
            <a:extLst>
              <a:ext uri="{FF2B5EF4-FFF2-40B4-BE49-F238E27FC236}">
                <a16:creationId xmlns:a16="http://schemas.microsoft.com/office/drawing/2014/main" id="{0A9A8070-3947-404D-8C1F-632FD56BC892}"/>
              </a:ext>
            </a:extLst>
          </p:cNvPr>
          <p:cNvSpPr>
            <a:spLocks noChangeArrowheads="1"/>
          </p:cNvSpPr>
          <p:nvPr/>
        </p:nvSpPr>
        <p:spPr bwMode="auto">
          <a:xfrm>
            <a:off x="1787600" y="4797425"/>
            <a:ext cx="2438400" cy="762000"/>
          </a:xfrm>
          <a:prstGeom prst="rect">
            <a:avLst/>
          </a:prstGeom>
          <a:solidFill>
            <a:schemeClr val="bg1"/>
          </a:solidFill>
          <a:ln w="9525">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400">
                <a:latin typeface="Times New Roman" panose="02020603050405020304" pitchFamily="18" charset="0"/>
              </a:rPr>
              <a:t>Student</a:t>
            </a:r>
          </a:p>
        </p:txBody>
      </p:sp>
      <p:grpSp>
        <p:nvGrpSpPr>
          <p:cNvPr id="166918" name="Group 6">
            <a:extLst>
              <a:ext uri="{FF2B5EF4-FFF2-40B4-BE49-F238E27FC236}">
                <a16:creationId xmlns:a16="http://schemas.microsoft.com/office/drawing/2014/main" id="{553C98E6-6153-4F77-BC72-1C475BEB2040}"/>
              </a:ext>
            </a:extLst>
          </p:cNvPr>
          <p:cNvGrpSpPr>
            <a:grpSpLocks/>
          </p:cNvGrpSpPr>
          <p:nvPr/>
        </p:nvGrpSpPr>
        <p:grpSpPr bwMode="auto">
          <a:xfrm>
            <a:off x="2778820" y="3120752"/>
            <a:ext cx="215900" cy="1676400"/>
            <a:chOff x="968" y="1584"/>
            <a:chExt cx="136" cy="1056"/>
          </a:xfrm>
          <a:solidFill>
            <a:schemeClr val="bg1"/>
          </a:solidFill>
        </p:grpSpPr>
        <p:sp>
          <p:nvSpPr>
            <p:cNvPr id="166919" name="Line 7">
              <a:extLst>
                <a:ext uri="{FF2B5EF4-FFF2-40B4-BE49-F238E27FC236}">
                  <a16:creationId xmlns:a16="http://schemas.microsoft.com/office/drawing/2014/main" id="{D46846D6-03E8-4732-BDE5-79EA285B3540}"/>
                </a:ext>
              </a:extLst>
            </p:cNvPr>
            <p:cNvSpPr>
              <a:spLocks noChangeShapeType="1"/>
            </p:cNvSpPr>
            <p:nvPr/>
          </p:nvSpPr>
          <p:spPr bwMode="auto">
            <a:xfrm flipH="1">
              <a:off x="1024" y="1733"/>
              <a:ext cx="0" cy="907"/>
            </a:xfrm>
            <a:prstGeom prst="line">
              <a:avLst/>
            </a:prstGeom>
            <a:grp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AU"/>
            </a:p>
          </p:txBody>
        </p:sp>
        <p:sp>
          <p:nvSpPr>
            <p:cNvPr id="166920" name="Freeform 8">
              <a:extLst>
                <a:ext uri="{FF2B5EF4-FFF2-40B4-BE49-F238E27FC236}">
                  <a16:creationId xmlns:a16="http://schemas.microsoft.com/office/drawing/2014/main" id="{C28AF221-E97F-4572-855E-9CE4DA85F642}"/>
                </a:ext>
              </a:extLst>
            </p:cNvPr>
            <p:cNvSpPr>
              <a:spLocks/>
            </p:cNvSpPr>
            <p:nvPr/>
          </p:nvSpPr>
          <p:spPr bwMode="auto">
            <a:xfrm>
              <a:off x="968" y="1584"/>
              <a:ext cx="136" cy="149"/>
            </a:xfrm>
            <a:custGeom>
              <a:avLst/>
              <a:gdLst>
                <a:gd name="T0" fmla="*/ 144 w 336"/>
                <a:gd name="T1" fmla="*/ 0 h 240"/>
                <a:gd name="T2" fmla="*/ 0 w 336"/>
                <a:gd name="T3" fmla="*/ 240 h 240"/>
                <a:gd name="T4" fmla="*/ 336 w 336"/>
                <a:gd name="T5" fmla="*/ 240 h 240"/>
                <a:gd name="T6" fmla="*/ 144 w 336"/>
                <a:gd name="T7" fmla="*/ 0 h 240"/>
              </a:gdLst>
              <a:ahLst/>
              <a:cxnLst>
                <a:cxn ang="0">
                  <a:pos x="T0" y="T1"/>
                </a:cxn>
                <a:cxn ang="0">
                  <a:pos x="T2" y="T3"/>
                </a:cxn>
                <a:cxn ang="0">
                  <a:pos x="T4" y="T5"/>
                </a:cxn>
                <a:cxn ang="0">
                  <a:pos x="T6" y="T7"/>
                </a:cxn>
              </a:cxnLst>
              <a:rect l="0" t="0" r="r" b="b"/>
              <a:pathLst>
                <a:path w="336" h="240">
                  <a:moveTo>
                    <a:pt x="144" y="0"/>
                  </a:moveTo>
                  <a:lnTo>
                    <a:pt x="0" y="240"/>
                  </a:lnTo>
                  <a:lnTo>
                    <a:pt x="336" y="240"/>
                  </a:lnTo>
                  <a:lnTo>
                    <a:pt x="144" y="0"/>
                  </a:lnTo>
                  <a:close/>
                </a:path>
              </a:pathLst>
            </a:custGeom>
            <a:grpFill/>
            <a:ln w="19050" cmpd="sng">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AU"/>
            </a:p>
          </p:txBody>
        </p:sp>
      </p:grpSp>
      <p:sp>
        <p:nvSpPr>
          <p:cNvPr id="9" name="AutoShape 11">
            <a:extLst>
              <a:ext uri="{FF2B5EF4-FFF2-40B4-BE49-F238E27FC236}">
                <a16:creationId xmlns:a16="http://schemas.microsoft.com/office/drawing/2014/main" id="{8483A88B-6828-4897-A363-FF3C9B0B1CAA}"/>
              </a:ext>
            </a:extLst>
          </p:cNvPr>
          <p:cNvSpPr>
            <a:spLocks noChangeArrowheads="1"/>
          </p:cNvSpPr>
          <p:nvPr/>
        </p:nvSpPr>
        <p:spPr bwMode="auto">
          <a:xfrm>
            <a:off x="2573412" y="6021288"/>
            <a:ext cx="1087016" cy="609600"/>
          </a:xfrm>
          <a:prstGeom prst="wedgeRectCallout">
            <a:avLst>
              <a:gd name="adj1" fmla="val -37500"/>
              <a:gd name="adj2" fmla="val -110417"/>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dirty="0">
                <a:latin typeface="Times New Roman" panose="02020603050405020304" pitchFamily="18" charset="0"/>
              </a:rPr>
              <a:t>subclass</a:t>
            </a:r>
          </a:p>
        </p:txBody>
      </p:sp>
      <p:sp>
        <p:nvSpPr>
          <p:cNvPr id="12" name="AutoShape 11">
            <a:extLst>
              <a:ext uri="{FF2B5EF4-FFF2-40B4-BE49-F238E27FC236}">
                <a16:creationId xmlns:a16="http://schemas.microsoft.com/office/drawing/2014/main" id="{D5886AD4-4DC5-4425-B463-7E3A8342E63F}"/>
              </a:ext>
            </a:extLst>
          </p:cNvPr>
          <p:cNvSpPr>
            <a:spLocks noChangeArrowheads="1"/>
          </p:cNvSpPr>
          <p:nvPr/>
        </p:nvSpPr>
        <p:spPr bwMode="auto">
          <a:xfrm>
            <a:off x="2337532" y="1293887"/>
            <a:ext cx="1336216" cy="609600"/>
          </a:xfrm>
          <a:prstGeom prst="wedgeRectCallout">
            <a:avLst>
              <a:gd name="adj1" fmla="val -15728"/>
              <a:gd name="adj2" fmla="val 117230"/>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2000" dirty="0">
                <a:latin typeface="Times New Roman" panose="02020603050405020304" pitchFamily="18" charset="0"/>
              </a:rPr>
              <a:t>superclass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66915"/>
                                        </p:tgtEl>
                                        <p:attrNameLst>
                                          <p:attrName>style.visibility</p:attrName>
                                        </p:attrNameLst>
                                      </p:cBhvr>
                                      <p:to>
                                        <p:strVal val="visible"/>
                                      </p:to>
                                    </p:set>
                                    <p:animEffect transition="in" filter="barn(inVertical)">
                                      <p:cBhvr>
                                        <p:cTn id="7" dur="500"/>
                                        <p:tgtEl>
                                          <p:spTgt spid="16691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66917"/>
                                        </p:tgtEl>
                                        <p:attrNameLst>
                                          <p:attrName>style.visibility</p:attrName>
                                        </p:attrNameLst>
                                      </p:cBhvr>
                                      <p:to>
                                        <p:strVal val="visible"/>
                                      </p:to>
                                    </p:set>
                                    <p:animEffect transition="in" filter="barn(inVertical)">
                                      <p:cBhvr>
                                        <p:cTn id="10" dur="500"/>
                                        <p:tgtEl>
                                          <p:spTgt spid="166917"/>
                                        </p:tgtEl>
                                      </p:cBhvr>
                                    </p:animEffect>
                                  </p:childTnLst>
                                </p:cTn>
                              </p:par>
                              <p:par>
                                <p:cTn id="11" presetID="16" presetClass="entr" presetSubtype="21" fill="hold" nodeType="withEffect">
                                  <p:stCondLst>
                                    <p:cond delay="0"/>
                                  </p:stCondLst>
                                  <p:childTnLst>
                                    <p:set>
                                      <p:cBhvr>
                                        <p:cTn id="12" dur="1" fill="hold">
                                          <p:stCondLst>
                                            <p:cond delay="0"/>
                                          </p:stCondLst>
                                        </p:cTn>
                                        <p:tgtEl>
                                          <p:spTgt spid="166918"/>
                                        </p:tgtEl>
                                        <p:attrNameLst>
                                          <p:attrName>style.visibility</p:attrName>
                                        </p:attrNameLst>
                                      </p:cBhvr>
                                      <p:to>
                                        <p:strVal val="visible"/>
                                      </p:to>
                                    </p:set>
                                    <p:animEffect transition="in" filter="barn(inVertical)">
                                      <p:cBhvr>
                                        <p:cTn id="13" dur="500"/>
                                        <p:tgtEl>
                                          <p:spTgt spid="166918"/>
                                        </p:tgtEl>
                                      </p:cBhvr>
                                    </p:animEffect>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animBg="1"/>
      <p:bldP spid="166917" grpId="0" animBg="1"/>
      <p:bldP spid="9"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525441C-E233-4E29-B054-5FC4AD7FDF0C}"/>
              </a:ext>
            </a:extLst>
          </p:cNvPr>
          <p:cNvSpPr>
            <a:spLocks noGrp="1" noChangeArrowheads="1"/>
          </p:cNvSpPr>
          <p:nvPr>
            <p:ph type="title"/>
          </p:nvPr>
        </p:nvSpPr>
        <p:spPr>
          <a:xfrm>
            <a:off x="981497" y="272558"/>
            <a:ext cx="8210872" cy="854568"/>
          </a:xfrm>
        </p:spPr>
        <p:txBody>
          <a:bodyPr>
            <a:normAutofit/>
          </a:bodyPr>
          <a:lstStyle/>
          <a:p>
            <a:pPr eaLnBrk="1" hangingPunct="1"/>
            <a:r>
              <a:rPr lang="en-AU" altLang="en-US" dirty="0"/>
              <a:t>Generalisation/Specialisation </a:t>
            </a:r>
            <a:r>
              <a:rPr lang="en-AU" altLang="en-AU" dirty="0"/>
              <a:t>Relationships</a:t>
            </a:r>
          </a:p>
        </p:txBody>
      </p:sp>
      <p:sp>
        <p:nvSpPr>
          <p:cNvPr id="34823" name="Slide Number Placeholder 27">
            <a:extLst>
              <a:ext uri="{FF2B5EF4-FFF2-40B4-BE49-F238E27FC236}">
                <a16:creationId xmlns:a16="http://schemas.microsoft.com/office/drawing/2014/main" id="{C7FCBB13-2F2B-4954-A467-80792F90D96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F29B332F-4FC5-4868-9717-105A9260B1F4}" type="slidenum">
              <a:rPr kumimoji="0" lang="en-US" altLang="en-US" sz="1200">
                <a:latin typeface="Garamond" panose="02020404030301010803" pitchFamily="18" charset="0"/>
              </a:rPr>
              <a:pPr>
                <a:spcBef>
                  <a:spcPct val="50000"/>
                </a:spcBef>
                <a:buClrTx/>
                <a:buFontTx/>
                <a:buNone/>
              </a:pPr>
              <a:t>22</a:t>
            </a:fld>
            <a:endParaRPr kumimoji="0" lang="en-US" altLang="en-US" sz="1200">
              <a:latin typeface="Garamond" panose="02020404030301010803" pitchFamily="18" charset="0"/>
            </a:endParaRPr>
          </a:p>
        </p:txBody>
      </p:sp>
      <p:sp>
        <p:nvSpPr>
          <p:cNvPr id="34819" name="Text Box 3">
            <a:extLst>
              <a:ext uri="{FF2B5EF4-FFF2-40B4-BE49-F238E27FC236}">
                <a16:creationId xmlns:a16="http://schemas.microsoft.com/office/drawing/2014/main" id="{0F822E63-B48A-4636-B597-57C212BC239B}"/>
              </a:ext>
            </a:extLst>
          </p:cNvPr>
          <p:cNvSpPr txBox="1">
            <a:spLocks noChangeArrowheads="1"/>
          </p:cNvSpPr>
          <p:nvPr/>
        </p:nvSpPr>
        <p:spPr bwMode="auto">
          <a:xfrm>
            <a:off x="1524000" y="4724401"/>
            <a:ext cx="161925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50000"/>
              </a:spcBef>
              <a:buClrTx/>
              <a:buFontTx/>
              <a:buNone/>
            </a:pPr>
            <a:endParaRPr kumimoji="0" lang="en-AU" altLang="en-US" sz="1800">
              <a:latin typeface="Arial" panose="020B0604020202020204" pitchFamily="34" charset="0"/>
              <a:cs typeface="Arial" panose="020B0604020202020204" pitchFamily="34" charset="0"/>
            </a:endParaRPr>
          </a:p>
          <a:p>
            <a:pPr eaLnBrk="1" hangingPunct="1">
              <a:spcBef>
                <a:spcPct val="50000"/>
              </a:spcBef>
              <a:buClrTx/>
              <a:buFontTx/>
              <a:buNone/>
            </a:pPr>
            <a:endParaRPr kumimoji="0" lang="en-US" altLang="en-US" sz="1800">
              <a:latin typeface="Arial" panose="020B0604020202020204" pitchFamily="34" charset="0"/>
              <a:cs typeface="Arial" panose="020B0604020202020204" pitchFamily="34" charset="0"/>
            </a:endParaRPr>
          </a:p>
        </p:txBody>
      </p:sp>
      <p:sp>
        <p:nvSpPr>
          <p:cNvPr id="34820" name="Line 9">
            <a:extLst>
              <a:ext uri="{FF2B5EF4-FFF2-40B4-BE49-F238E27FC236}">
                <a16:creationId xmlns:a16="http://schemas.microsoft.com/office/drawing/2014/main" id="{8201B5AE-6EFA-4161-8D7E-99CC129A07D4}"/>
              </a:ext>
            </a:extLst>
          </p:cNvPr>
          <p:cNvSpPr>
            <a:spLocks noChangeShapeType="1"/>
          </p:cNvSpPr>
          <p:nvPr/>
        </p:nvSpPr>
        <p:spPr bwMode="auto">
          <a:xfrm>
            <a:off x="4583113" y="2781300"/>
            <a:ext cx="2514600" cy="158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34821" name="AutoShape 12">
            <a:extLst>
              <a:ext uri="{FF2B5EF4-FFF2-40B4-BE49-F238E27FC236}">
                <a16:creationId xmlns:a16="http://schemas.microsoft.com/office/drawing/2014/main" id="{02A4441C-9A67-4479-8A3F-DE7516DCB409}"/>
              </a:ext>
            </a:extLst>
          </p:cNvPr>
          <p:cNvSpPr>
            <a:spLocks noChangeArrowheads="1"/>
          </p:cNvSpPr>
          <p:nvPr/>
        </p:nvSpPr>
        <p:spPr bwMode="auto">
          <a:xfrm rot="5400000">
            <a:off x="7075488" y="2686050"/>
            <a:ext cx="222250" cy="190500"/>
          </a:xfrm>
          <a:prstGeom prst="triangle">
            <a:avLst>
              <a:gd name="adj" fmla="val 50000"/>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AU" altLang="en-US" sz="2400">
              <a:latin typeface="Times New Roman" panose="02020603050405020304" pitchFamily="18" charset="0"/>
            </a:endParaRPr>
          </a:p>
        </p:txBody>
      </p:sp>
      <p:grpSp>
        <p:nvGrpSpPr>
          <p:cNvPr id="34822" name="Group 45">
            <a:extLst>
              <a:ext uri="{FF2B5EF4-FFF2-40B4-BE49-F238E27FC236}">
                <a16:creationId xmlns:a16="http://schemas.microsoft.com/office/drawing/2014/main" id="{B6C41AF7-2711-445A-8746-472B7871665C}"/>
              </a:ext>
            </a:extLst>
          </p:cNvPr>
          <p:cNvGrpSpPr>
            <a:grpSpLocks/>
          </p:cNvGrpSpPr>
          <p:nvPr/>
        </p:nvGrpSpPr>
        <p:grpSpPr bwMode="auto">
          <a:xfrm>
            <a:off x="3471864" y="3209925"/>
            <a:ext cx="4410075" cy="2311400"/>
            <a:chOff x="2810" y="2477"/>
            <a:chExt cx="2777" cy="1456"/>
          </a:xfrm>
        </p:grpSpPr>
        <p:sp>
          <p:nvSpPr>
            <p:cNvPr id="34831" name="Text Box 28">
              <a:extLst>
                <a:ext uri="{FF2B5EF4-FFF2-40B4-BE49-F238E27FC236}">
                  <a16:creationId xmlns:a16="http://schemas.microsoft.com/office/drawing/2014/main" id="{862C18D8-9577-43AD-B871-6ACD2D66EC1E}"/>
                </a:ext>
              </a:extLst>
            </p:cNvPr>
            <p:cNvSpPr txBox="1">
              <a:spLocks noChangeArrowheads="1"/>
            </p:cNvSpPr>
            <p:nvPr/>
          </p:nvSpPr>
          <p:spPr bwMode="auto">
            <a:xfrm>
              <a:off x="4286" y="2477"/>
              <a:ext cx="6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a:solidFill>
                    <a:srgbClr val="0000FF"/>
                  </a:solidFill>
                  <a:latin typeface="Arial" panose="020B0604020202020204" pitchFamily="34" charset="0"/>
                  <a:cs typeface="Arial" panose="020B0604020202020204" pitchFamily="34" charset="0"/>
                </a:rPr>
                <a:t>Vehicle</a:t>
              </a:r>
              <a:endParaRPr kumimoji="0" lang="en-US" altLang="en-US" sz="1800" b="1">
                <a:solidFill>
                  <a:srgbClr val="0000FF"/>
                </a:solidFill>
                <a:latin typeface="Arial" panose="020B0604020202020204" pitchFamily="34" charset="0"/>
                <a:cs typeface="Arial" panose="020B0604020202020204" pitchFamily="34" charset="0"/>
              </a:endParaRPr>
            </a:p>
          </p:txBody>
        </p:sp>
        <p:sp>
          <p:nvSpPr>
            <p:cNvPr id="34832" name="Text Box 29">
              <a:extLst>
                <a:ext uri="{FF2B5EF4-FFF2-40B4-BE49-F238E27FC236}">
                  <a16:creationId xmlns:a16="http://schemas.microsoft.com/office/drawing/2014/main" id="{F807F630-7936-4205-81FE-C6A6181F00AF}"/>
                </a:ext>
              </a:extLst>
            </p:cNvPr>
            <p:cNvSpPr txBox="1">
              <a:spLocks noChangeArrowheads="1"/>
            </p:cNvSpPr>
            <p:nvPr/>
          </p:nvSpPr>
          <p:spPr bwMode="auto">
            <a:xfrm>
              <a:off x="2810" y="3702"/>
              <a:ext cx="6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a:solidFill>
                    <a:srgbClr val="0000FF"/>
                  </a:solidFill>
                  <a:latin typeface="Arial" panose="020B0604020202020204" pitchFamily="34" charset="0"/>
                  <a:cs typeface="Arial" panose="020B0604020202020204" pitchFamily="34" charset="0"/>
                </a:rPr>
                <a:t>Bicycle</a:t>
              </a:r>
              <a:endParaRPr kumimoji="0" lang="en-US" altLang="en-US" sz="1800" b="1">
                <a:solidFill>
                  <a:srgbClr val="0000FF"/>
                </a:solidFill>
                <a:latin typeface="Arial" panose="020B0604020202020204" pitchFamily="34" charset="0"/>
                <a:cs typeface="Arial" panose="020B0604020202020204" pitchFamily="34" charset="0"/>
              </a:endParaRPr>
            </a:p>
          </p:txBody>
        </p:sp>
        <p:sp>
          <p:nvSpPr>
            <p:cNvPr id="34833" name="Text Box 30">
              <a:extLst>
                <a:ext uri="{FF2B5EF4-FFF2-40B4-BE49-F238E27FC236}">
                  <a16:creationId xmlns:a16="http://schemas.microsoft.com/office/drawing/2014/main" id="{832C501B-FA2C-42D9-A1D3-55DD08857A6A}"/>
                </a:ext>
              </a:extLst>
            </p:cNvPr>
            <p:cNvSpPr txBox="1">
              <a:spLocks noChangeArrowheads="1"/>
            </p:cNvSpPr>
            <p:nvPr/>
          </p:nvSpPr>
          <p:spPr bwMode="auto">
            <a:xfrm>
              <a:off x="3713" y="3702"/>
              <a:ext cx="35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a:solidFill>
                    <a:srgbClr val="0000FF"/>
                  </a:solidFill>
                  <a:latin typeface="Arial" panose="020B0604020202020204" pitchFamily="34" charset="0"/>
                  <a:cs typeface="Arial" panose="020B0604020202020204" pitchFamily="34" charset="0"/>
                </a:rPr>
                <a:t>Car</a:t>
              </a:r>
              <a:endParaRPr kumimoji="0" lang="en-US" altLang="en-US" sz="1800" b="1">
                <a:solidFill>
                  <a:srgbClr val="0000FF"/>
                </a:solidFill>
                <a:latin typeface="Arial" panose="020B0604020202020204" pitchFamily="34" charset="0"/>
                <a:cs typeface="Arial" panose="020B0604020202020204" pitchFamily="34" charset="0"/>
              </a:endParaRPr>
            </a:p>
          </p:txBody>
        </p:sp>
        <p:sp>
          <p:nvSpPr>
            <p:cNvPr id="34834" name="Text Box 31">
              <a:extLst>
                <a:ext uri="{FF2B5EF4-FFF2-40B4-BE49-F238E27FC236}">
                  <a16:creationId xmlns:a16="http://schemas.microsoft.com/office/drawing/2014/main" id="{5CC25D0C-7D72-4D68-9FF8-D473733C0637}"/>
                </a:ext>
              </a:extLst>
            </p:cNvPr>
            <p:cNvSpPr txBox="1">
              <a:spLocks noChangeArrowheads="1"/>
            </p:cNvSpPr>
            <p:nvPr/>
          </p:nvSpPr>
          <p:spPr bwMode="auto">
            <a:xfrm>
              <a:off x="4513" y="3702"/>
              <a:ext cx="3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a:solidFill>
                    <a:srgbClr val="0000FF"/>
                  </a:solidFill>
                  <a:latin typeface="Arial" panose="020B0604020202020204" pitchFamily="34" charset="0"/>
                  <a:cs typeface="Arial" panose="020B0604020202020204" pitchFamily="34" charset="0"/>
                </a:rPr>
                <a:t>Bus</a:t>
              </a:r>
              <a:endParaRPr kumimoji="0" lang="en-US" altLang="en-US" sz="1800" b="1">
                <a:solidFill>
                  <a:srgbClr val="0000FF"/>
                </a:solidFill>
                <a:latin typeface="Arial" panose="020B0604020202020204" pitchFamily="34" charset="0"/>
                <a:cs typeface="Arial" panose="020B0604020202020204" pitchFamily="34" charset="0"/>
              </a:endParaRPr>
            </a:p>
          </p:txBody>
        </p:sp>
        <p:sp>
          <p:nvSpPr>
            <p:cNvPr id="34835" name="Text Box 32">
              <a:extLst>
                <a:ext uri="{FF2B5EF4-FFF2-40B4-BE49-F238E27FC236}">
                  <a16:creationId xmlns:a16="http://schemas.microsoft.com/office/drawing/2014/main" id="{CF268553-A109-4186-9E9E-C8D0C5E1D2C2}"/>
                </a:ext>
              </a:extLst>
            </p:cNvPr>
            <p:cNvSpPr txBox="1">
              <a:spLocks noChangeArrowheads="1"/>
            </p:cNvSpPr>
            <p:nvPr/>
          </p:nvSpPr>
          <p:spPr bwMode="auto">
            <a:xfrm>
              <a:off x="3448" y="2931"/>
              <a:ext cx="844"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a:solidFill>
                    <a:srgbClr val="0000FF"/>
                  </a:solidFill>
                  <a:latin typeface="Arial" panose="020B0604020202020204" pitchFamily="34" charset="0"/>
                  <a:cs typeface="Arial" panose="020B0604020202020204" pitchFamily="34" charset="0"/>
                </a:rPr>
                <a:t>Passenger</a:t>
              </a:r>
              <a:br>
                <a:rPr kumimoji="0" lang="en-AU" altLang="en-US" sz="1800" b="1">
                  <a:solidFill>
                    <a:srgbClr val="0000FF"/>
                  </a:solidFill>
                  <a:latin typeface="Arial" panose="020B0604020202020204" pitchFamily="34" charset="0"/>
                  <a:cs typeface="Arial" panose="020B0604020202020204" pitchFamily="34" charset="0"/>
                </a:rPr>
              </a:br>
              <a:r>
                <a:rPr kumimoji="0" lang="en-AU" altLang="en-US" sz="1800" b="1">
                  <a:solidFill>
                    <a:srgbClr val="0000FF"/>
                  </a:solidFill>
                  <a:latin typeface="Arial" panose="020B0604020202020204" pitchFamily="34" charset="0"/>
                  <a:cs typeface="Arial" panose="020B0604020202020204" pitchFamily="34" charset="0"/>
                </a:rPr>
                <a:t>Vehicle</a:t>
              </a:r>
              <a:endParaRPr kumimoji="0" lang="en-US" altLang="en-US" sz="1800" b="1">
                <a:solidFill>
                  <a:srgbClr val="0000FF"/>
                </a:solidFill>
                <a:latin typeface="Arial" panose="020B0604020202020204" pitchFamily="34" charset="0"/>
                <a:cs typeface="Arial" panose="020B0604020202020204" pitchFamily="34" charset="0"/>
              </a:endParaRPr>
            </a:p>
          </p:txBody>
        </p:sp>
        <p:sp>
          <p:nvSpPr>
            <p:cNvPr id="34836" name="Text Box 33">
              <a:extLst>
                <a:ext uri="{FF2B5EF4-FFF2-40B4-BE49-F238E27FC236}">
                  <a16:creationId xmlns:a16="http://schemas.microsoft.com/office/drawing/2014/main" id="{D3B6BCAA-525D-4285-BD58-796AF56CE535}"/>
                </a:ext>
              </a:extLst>
            </p:cNvPr>
            <p:cNvSpPr txBox="1">
              <a:spLocks noChangeArrowheads="1"/>
            </p:cNvSpPr>
            <p:nvPr/>
          </p:nvSpPr>
          <p:spPr bwMode="auto">
            <a:xfrm>
              <a:off x="4967" y="2931"/>
              <a:ext cx="62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1800" b="1">
                  <a:solidFill>
                    <a:srgbClr val="0000FF"/>
                  </a:solidFill>
                  <a:latin typeface="Arial" panose="020B0604020202020204" pitchFamily="34" charset="0"/>
                  <a:cs typeface="Arial" panose="020B0604020202020204" pitchFamily="34" charset="0"/>
                </a:rPr>
                <a:t>Goods</a:t>
              </a:r>
              <a:br>
                <a:rPr kumimoji="0" lang="en-AU" altLang="en-US" sz="1800" b="1">
                  <a:solidFill>
                    <a:srgbClr val="0000FF"/>
                  </a:solidFill>
                  <a:latin typeface="Arial" panose="020B0604020202020204" pitchFamily="34" charset="0"/>
                  <a:cs typeface="Arial" panose="020B0604020202020204" pitchFamily="34" charset="0"/>
                </a:rPr>
              </a:br>
              <a:r>
                <a:rPr kumimoji="0" lang="en-AU" altLang="en-US" sz="1800" b="1">
                  <a:solidFill>
                    <a:srgbClr val="0000FF"/>
                  </a:solidFill>
                  <a:latin typeface="Arial" panose="020B0604020202020204" pitchFamily="34" charset="0"/>
                  <a:cs typeface="Arial" panose="020B0604020202020204" pitchFamily="34" charset="0"/>
                </a:rPr>
                <a:t>Vehicle</a:t>
              </a:r>
              <a:endParaRPr kumimoji="0" lang="en-US" altLang="en-US" sz="1800" b="1">
                <a:solidFill>
                  <a:srgbClr val="0000FF"/>
                </a:solidFill>
                <a:latin typeface="Arial" panose="020B0604020202020204" pitchFamily="34" charset="0"/>
                <a:cs typeface="Arial" panose="020B0604020202020204" pitchFamily="34" charset="0"/>
              </a:endParaRPr>
            </a:p>
          </p:txBody>
        </p:sp>
        <p:sp>
          <p:nvSpPr>
            <p:cNvPr id="34837" name="Line 34">
              <a:extLst>
                <a:ext uri="{FF2B5EF4-FFF2-40B4-BE49-F238E27FC236}">
                  <a16:creationId xmlns:a16="http://schemas.microsoft.com/office/drawing/2014/main" id="{06014C6A-1D12-4476-B165-3CC47D8D66AF}"/>
                </a:ext>
              </a:extLst>
            </p:cNvPr>
            <p:cNvSpPr>
              <a:spLocks noChangeShapeType="1"/>
            </p:cNvSpPr>
            <p:nvPr/>
          </p:nvSpPr>
          <p:spPr bwMode="auto">
            <a:xfrm>
              <a:off x="3878" y="2932"/>
              <a:ext cx="136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38" name="Line 35">
              <a:extLst>
                <a:ext uri="{FF2B5EF4-FFF2-40B4-BE49-F238E27FC236}">
                  <a16:creationId xmlns:a16="http://schemas.microsoft.com/office/drawing/2014/main" id="{6CDB7B4D-39FF-4056-9142-2E97999AE827}"/>
                </a:ext>
              </a:extLst>
            </p:cNvPr>
            <p:cNvSpPr>
              <a:spLocks noChangeShapeType="1"/>
            </p:cNvSpPr>
            <p:nvPr/>
          </p:nvSpPr>
          <p:spPr bwMode="auto">
            <a:xfrm>
              <a:off x="3152" y="3612"/>
              <a:ext cx="154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39" name="Line 36">
              <a:extLst>
                <a:ext uri="{FF2B5EF4-FFF2-40B4-BE49-F238E27FC236}">
                  <a16:creationId xmlns:a16="http://schemas.microsoft.com/office/drawing/2014/main" id="{D0481F3C-2C47-4986-AADF-03880BF2A652}"/>
                </a:ext>
              </a:extLst>
            </p:cNvPr>
            <p:cNvSpPr>
              <a:spLocks noChangeShapeType="1"/>
            </p:cNvSpPr>
            <p:nvPr/>
          </p:nvSpPr>
          <p:spPr bwMode="auto">
            <a:xfrm flipH="1">
              <a:off x="4553" y="2754"/>
              <a:ext cx="0" cy="19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0" name="Line 37">
              <a:extLst>
                <a:ext uri="{FF2B5EF4-FFF2-40B4-BE49-F238E27FC236}">
                  <a16:creationId xmlns:a16="http://schemas.microsoft.com/office/drawing/2014/main" id="{F689554E-ED11-439F-BDD8-AEF14522FD9E}"/>
                </a:ext>
              </a:extLst>
            </p:cNvPr>
            <p:cNvSpPr>
              <a:spLocks noChangeShapeType="1"/>
            </p:cNvSpPr>
            <p:nvPr/>
          </p:nvSpPr>
          <p:spPr bwMode="auto">
            <a:xfrm>
              <a:off x="3878" y="3385"/>
              <a:ext cx="0" cy="22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1" name="Line 38">
              <a:extLst>
                <a:ext uri="{FF2B5EF4-FFF2-40B4-BE49-F238E27FC236}">
                  <a16:creationId xmlns:a16="http://schemas.microsoft.com/office/drawing/2014/main" id="{1C55DC6A-B5E4-458C-979E-A4482D7F8FD8}"/>
                </a:ext>
              </a:extLst>
            </p:cNvPr>
            <p:cNvSpPr>
              <a:spLocks noChangeShapeType="1"/>
            </p:cNvSpPr>
            <p:nvPr/>
          </p:nvSpPr>
          <p:spPr bwMode="auto">
            <a:xfrm>
              <a:off x="3878" y="2932"/>
              <a:ext cx="0" cy="9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2" name="Line 39">
              <a:extLst>
                <a:ext uri="{FF2B5EF4-FFF2-40B4-BE49-F238E27FC236}">
                  <a16:creationId xmlns:a16="http://schemas.microsoft.com/office/drawing/2014/main" id="{B346F3C1-F1E1-4795-8A07-D7784FC5EF74}"/>
                </a:ext>
              </a:extLst>
            </p:cNvPr>
            <p:cNvSpPr>
              <a:spLocks noChangeShapeType="1"/>
            </p:cNvSpPr>
            <p:nvPr/>
          </p:nvSpPr>
          <p:spPr bwMode="auto">
            <a:xfrm>
              <a:off x="5239" y="2932"/>
              <a:ext cx="0" cy="9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3" name="Line 40">
              <a:extLst>
                <a:ext uri="{FF2B5EF4-FFF2-40B4-BE49-F238E27FC236}">
                  <a16:creationId xmlns:a16="http://schemas.microsoft.com/office/drawing/2014/main" id="{8B5812AB-2EA2-45BF-AE86-1CD55201037B}"/>
                </a:ext>
              </a:extLst>
            </p:cNvPr>
            <p:cNvSpPr>
              <a:spLocks noChangeShapeType="1"/>
            </p:cNvSpPr>
            <p:nvPr/>
          </p:nvSpPr>
          <p:spPr bwMode="auto">
            <a:xfrm>
              <a:off x="3152" y="3612"/>
              <a:ext cx="0" cy="18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4" name="Line 41">
              <a:extLst>
                <a:ext uri="{FF2B5EF4-FFF2-40B4-BE49-F238E27FC236}">
                  <a16:creationId xmlns:a16="http://schemas.microsoft.com/office/drawing/2014/main" id="{E8293662-087F-4D98-AF91-27DE7210D49B}"/>
                </a:ext>
              </a:extLst>
            </p:cNvPr>
            <p:cNvSpPr>
              <a:spLocks noChangeShapeType="1"/>
            </p:cNvSpPr>
            <p:nvPr/>
          </p:nvSpPr>
          <p:spPr bwMode="auto">
            <a:xfrm>
              <a:off x="3878" y="3612"/>
              <a:ext cx="0" cy="1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5" name="Line 42">
              <a:extLst>
                <a:ext uri="{FF2B5EF4-FFF2-40B4-BE49-F238E27FC236}">
                  <a16:creationId xmlns:a16="http://schemas.microsoft.com/office/drawing/2014/main" id="{EEC53B71-236D-4491-875D-74EE380E014F}"/>
                </a:ext>
              </a:extLst>
            </p:cNvPr>
            <p:cNvSpPr>
              <a:spLocks noChangeShapeType="1"/>
            </p:cNvSpPr>
            <p:nvPr/>
          </p:nvSpPr>
          <p:spPr bwMode="auto">
            <a:xfrm>
              <a:off x="4694" y="3612"/>
              <a:ext cx="0" cy="13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a:lstStyle/>
            <a:p>
              <a:endParaRPr lang="en-AU"/>
            </a:p>
          </p:txBody>
        </p:sp>
        <p:sp>
          <p:nvSpPr>
            <p:cNvPr id="34846" name="AutoShape 43">
              <a:extLst>
                <a:ext uri="{FF2B5EF4-FFF2-40B4-BE49-F238E27FC236}">
                  <a16:creationId xmlns:a16="http://schemas.microsoft.com/office/drawing/2014/main" id="{B0DBC775-BBF1-438A-B455-4E5A0DB114FB}"/>
                </a:ext>
              </a:extLst>
            </p:cNvPr>
            <p:cNvSpPr>
              <a:spLocks noChangeArrowheads="1"/>
            </p:cNvSpPr>
            <p:nvPr/>
          </p:nvSpPr>
          <p:spPr bwMode="auto">
            <a:xfrm>
              <a:off x="3827" y="3329"/>
              <a:ext cx="115" cy="56"/>
            </a:xfrm>
            <a:prstGeom prst="triangle">
              <a:avLst>
                <a:gd name="adj" fmla="val 50000"/>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AU" altLang="en-US" sz="2400">
                <a:latin typeface="Times New Roman" panose="02020603050405020304" pitchFamily="18" charset="0"/>
              </a:endParaRPr>
            </a:p>
          </p:txBody>
        </p:sp>
      </p:grpSp>
      <p:sp>
        <p:nvSpPr>
          <p:cNvPr id="34824" name="TextBox 29">
            <a:extLst>
              <a:ext uri="{FF2B5EF4-FFF2-40B4-BE49-F238E27FC236}">
                <a16:creationId xmlns:a16="http://schemas.microsoft.com/office/drawing/2014/main" id="{FBB7A982-650F-4F5C-A9F2-EEC7A65B25B7}"/>
              </a:ext>
            </a:extLst>
          </p:cNvPr>
          <p:cNvSpPr txBox="1">
            <a:spLocks noChangeArrowheads="1"/>
          </p:cNvSpPr>
          <p:nvPr/>
        </p:nvSpPr>
        <p:spPr bwMode="auto">
          <a:xfrm>
            <a:off x="4032250" y="4724401"/>
            <a:ext cx="2711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400">
                <a:solidFill>
                  <a:srgbClr val="00B050"/>
                </a:solidFill>
                <a:latin typeface="Arial" panose="020B0604020202020204" pitchFamily="34" charset="0"/>
                <a:cs typeface="Arial" panose="020B0604020202020204" pitchFamily="34" charset="0"/>
              </a:rPr>
              <a:t>Inherits from Passenger Vehicle</a:t>
            </a:r>
          </a:p>
        </p:txBody>
      </p:sp>
      <p:sp>
        <p:nvSpPr>
          <p:cNvPr id="34825" name="TextBox 30">
            <a:extLst>
              <a:ext uri="{FF2B5EF4-FFF2-40B4-BE49-F238E27FC236}">
                <a16:creationId xmlns:a16="http://schemas.microsoft.com/office/drawing/2014/main" id="{34BEEB29-C04A-4D54-ACA1-B73499DEDB67}"/>
              </a:ext>
            </a:extLst>
          </p:cNvPr>
          <p:cNvSpPr txBox="1">
            <a:spLocks noChangeArrowheads="1"/>
          </p:cNvSpPr>
          <p:nvPr/>
        </p:nvSpPr>
        <p:spPr bwMode="auto">
          <a:xfrm>
            <a:off x="2711451" y="4076701"/>
            <a:ext cx="1806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400">
                <a:solidFill>
                  <a:srgbClr val="00B050"/>
                </a:solidFill>
                <a:latin typeface="Arial" panose="020B0604020202020204" pitchFamily="34" charset="0"/>
                <a:cs typeface="Arial" panose="020B0604020202020204" pitchFamily="34" charset="0"/>
              </a:rPr>
              <a:t>Inherits from Vehicle</a:t>
            </a:r>
          </a:p>
        </p:txBody>
      </p:sp>
      <p:sp>
        <p:nvSpPr>
          <p:cNvPr id="34826" name="TextBox 31">
            <a:extLst>
              <a:ext uri="{FF2B5EF4-FFF2-40B4-BE49-F238E27FC236}">
                <a16:creationId xmlns:a16="http://schemas.microsoft.com/office/drawing/2014/main" id="{270E8E0B-7621-47A6-A0E2-C5794FA0D9A2}"/>
              </a:ext>
            </a:extLst>
          </p:cNvPr>
          <p:cNvSpPr txBox="1">
            <a:spLocks noChangeArrowheads="1"/>
          </p:cNvSpPr>
          <p:nvPr/>
        </p:nvSpPr>
        <p:spPr bwMode="auto">
          <a:xfrm>
            <a:off x="7751764" y="4076701"/>
            <a:ext cx="1806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400">
                <a:solidFill>
                  <a:srgbClr val="00B050"/>
                </a:solidFill>
                <a:latin typeface="Arial" panose="020B0604020202020204" pitchFamily="34" charset="0"/>
                <a:cs typeface="Arial" panose="020B0604020202020204" pitchFamily="34" charset="0"/>
              </a:rPr>
              <a:t>Inherits from Vehicle</a:t>
            </a:r>
          </a:p>
        </p:txBody>
      </p:sp>
      <p:sp>
        <p:nvSpPr>
          <p:cNvPr id="34827" name="TextBox 32">
            <a:extLst>
              <a:ext uri="{FF2B5EF4-FFF2-40B4-BE49-F238E27FC236}">
                <a16:creationId xmlns:a16="http://schemas.microsoft.com/office/drawing/2014/main" id="{85D0844E-1931-4B20-953C-9B473856F440}"/>
              </a:ext>
            </a:extLst>
          </p:cNvPr>
          <p:cNvSpPr txBox="1">
            <a:spLocks noChangeArrowheads="1"/>
          </p:cNvSpPr>
          <p:nvPr/>
        </p:nvSpPr>
        <p:spPr bwMode="auto">
          <a:xfrm>
            <a:off x="3359151" y="2565400"/>
            <a:ext cx="1133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800">
                <a:latin typeface="Arial" panose="020B0604020202020204" pitchFamily="34" charset="0"/>
                <a:cs typeface="Arial" panose="020B0604020202020204" pitchFamily="34" charset="0"/>
              </a:rPr>
              <a:t>subClass</a:t>
            </a:r>
          </a:p>
        </p:txBody>
      </p:sp>
      <p:sp>
        <p:nvSpPr>
          <p:cNvPr id="34828" name="TextBox 33">
            <a:extLst>
              <a:ext uri="{FF2B5EF4-FFF2-40B4-BE49-F238E27FC236}">
                <a16:creationId xmlns:a16="http://schemas.microsoft.com/office/drawing/2014/main" id="{20858D60-6319-448F-80B9-3A0C8C144783}"/>
              </a:ext>
            </a:extLst>
          </p:cNvPr>
          <p:cNvSpPr txBox="1">
            <a:spLocks noChangeArrowheads="1"/>
          </p:cNvSpPr>
          <p:nvPr/>
        </p:nvSpPr>
        <p:spPr bwMode="auto">
          <a:xfrm>
            <a:off x="7464426" y="2565400"/>
            <a:ext cx="13382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800">
                <a:latin typeface="Arial" panose="020B0604020202020204" pitchFamily="34" charset="0"/>
                <a:cs typeface="Arial" panose="020B0604020202020204" pitchFamily="34" charset="0"/>
              </a:rPr>
              <a:t>superClass</a:t>
            </a:r>
          </a:p>
        </p:txBody>
      </p:sp>
      <p:sp>
        <p:nvSpPr>
          <p:cNvPr id="34829" name="TextBox 34">
            <a:extLst>
              <a:ext uri="{FF2B5EF4-FFF2-40B4-BE49-F238E27FC236}">
                <a16:creationId xmlns:a16="http://schemas.microsoft.com/office/drawing/2014/main" id="{CC62F6A2-C8F2-4AD8-912C-0AAC92952A14}"/>
              </a:ext>
            </a:extLst>
          </p:cNvPr>
          <p:cNvSpPr txBox="1">
            <a:spLocks noChangeArrowheads="1"/>
          </p:cNvSpPr>
          <p:nvPr/>
        </p:nvSpPr>
        <p:spPr bwMode="auto">
          <a:xfrm>
            <a:off x="4943475" y="2349500"/>
            <a:ext cx="14668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1800">
                <a:latin typeface="Arial" panose="020B0604020202020204" pitchFamily="34" charset="0"/>
                <a:cs typeface="Arial" panose="020B0604020202020204" pitchFamily="34" charset="0"/>
              </a:rPr>
              <a:t>Inherits from</a:t>
            </a:r>
          </a:p>
        </p:txBody>
      </p:sp>
      <p:sp>
        <p:nvSpPr>
          <p:cNvPr id="34830" name="AutoShape 43">
            <a:extLst>
              <a:ext uri="{FF2B5EF4-FFF2-40B4-BE49-F238E27FC236}">
                <a16:creationId xmlns:a16="http://schemas.microsoft.com/office/drawing/2014/main" id="{89C2CD0A-9488-4C0D-9786-A7294A6E64E0}"/>
              </a:ext>
            </a:extLst>
          </p:cNvPr>
          <p:cNvSpPr>
            <a:spLocks noChangeArrowheads="1"/>
          </p:cNvSpPr>
          <p:nvPr/>
        </p:nvSpPr>
        <p:spPr bwMode="auto">
          <a:xfrm>
            <a:off x="6148388" y="3559175"/>
            <a:ext cx="182562" cy="88900"/>
          </a:xfrm>
          <a:prstGeom prst="triangle">
            <a:avLst>
              <a:gd name="adj" fmla="val 50000"/>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AU" altLang="en-US" sz="2400">
              <a:latin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Slide Number Placeholder 6">
            <a:extLst>
              <a:ext uri="{FF2B5EF4-FFF2-40B4-BE49-F238E27FC236}">
                <a16:creationId xmlns:a16="http://schemas.microsoft.com/office/drawing/2014/main" id="{040139A1-015B-4FC5-BC02-921ACC45C77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810EA95F-9E5C-4920-8A0B-44AD90BE9B3A}" type="slidenum">
              <a:rPr kumimoji="0" lang="en-US" altLang="en-US" sz="1400">
                <a:latin typeface="Garamond" panose="02020404030301010803" pitchFamily="18" charset="0"/>
              </a:rPr>
              <a:pPr>
                <a:spcBef>
                  <a:spcPct val="50000"/>
                </a:spcBef>
                <a:buClrTx/>
                <a:buFontTx/>
                <a:buNone/>
              </a:pPr>
              <a:t>23</a:t>
            </a:fld>
            <a:endParaRPr kumimoji="0" lang="en-US" altLang="en-US" sz="1400">
              <a:latin typeface="Garamond" panose="02020404030301010803" pitchFamily="18" charset="0"/>
            </a:endParaRPr>
          </a:p>
        </p:txBody>
      </p:sp>
      <p:pic>
        <p:nvPicPr>
          <p:cNvPr id="2" name="Picture 1">
            <a:extLst>
              <a:ext uri="{FF2B5EF4-FFF2-40B4-BE49-F238E27FC236}">
                <a16:creationId xmlns:a16="http://schemas.microsoft.com/office/drawing/2014/main" id="{D0FE6F79-8908-0F4C-B323-06B277E95566}"/>
              </a:ext>
            </a:extLst>
          </p:cNvPr>
          <p:cNvPicPr>
            <a:picLocks noChangeAspect="1"/>
          </p:cNvPicPr>
          <p:nvPr/>
        </p:nvPicPr>
        <p:blipFill>
          <a:blip r:embed="rId2"/>
          <a:stretch>
            <a:fillRect/>
          </a:stretch>
        </p:blipFill>
        <p:spPr>
          <a:xfrm>
            <a:off x="4920102" y="565126"/>
            <a:ext cx="5688632" cy="5883300"/>
          </a:xfrm>
          <a:prstGeom prst="rect">
            <a:avLst/>
          </a:prstGeom>
        </p:spPr>
      </p:pic>
      <p:sp>
        <p:nvSpPr>
          <p:cNvPr id="5" name="AutoShape 12">
            <a:extLst>
              <a:ext uri="{FF2B5EF4-FFF2-40B4-BE49-F238E27FC236}">
                <a16:creationId xmlns:a16="http://schemas.microsoft.com/office/drawing/2014/main" id="{E70B21EE-BC21-4C65-A4CC-B7ACCAFA10EF}"/>
              </a:ext>
            </a:extLst>
          </p:cNvPr>
          <p:cNvSpPr>
            <a:spLocks noChangeArrowheads="1"/>
          </p:cNvSpPr>
          <p:nvPr/>
        </p:nvSpPr>
        <p:spPr bwMode="auto">
          <a:xfrm>
            <a:off x="4247002" y="5426631"/>
            <a:ext cx="1346200" cy="609600"/>
          </a:xfrm>
          <a:prstGeom prst="wedgeRectCallout">
            <a:avLst>
              <a:gd name="adj1" fmla="val 143542"/>
              <a:gd name="adj2" fmla="val -36741"/>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US" altLang="en-US" sz="1600" dirty="0">
                <a:latin typeface="Times New Roman" panose="02020603050405020304" pitchFamily="18" charset="0"/>
              </a:rPr>
              <a:t>Academic Staff</a:t>
            </a:r>
          </a:p>
        </p:txBody>
      </p:sp>
      <p:sp>
        <p:nvSpPr>
          <p:cNvPr id="6" name="TextBox 5">
            <a:extLst>
              <a:ext uri="{FF2B5EF4-FFF2-40B4-BE49-F238E27FC236}">
                <a16:creationId xmlns:a16="http://schemas.microsoft.com/office/drawing/2014/main" id="{A57DED05-8F98-A242-B701-B570AFEC2DB9}"/>
              </a:ext>
            </a:extLst>
          </p:cNvPr>
          <p:cNvSpPr txBox="1"/>
          <p:nvPr/>
        </p:nvSpPr>
        <p:spPr>
          <a:xfrm>
            <a:off x="321048" y="1412776"/>
            <a:ext cx="4392488" cy="830997"/>
          </a:xfrm>
          <a:prstGeom prst="rect">
            <a:avLst/>
          </a:prstGeom>
          <a:noFill/>
        </p:spPr>
        <p:txBody>
          <a:bodyPr wrap="square" rtlCol="0">
            <a:spAutoFit/>
          </a:bodyPr>
          <a:lstStyle/>
          <a:p>
            <a:r>
              <a:rPr lang="en-US" dirty="0"/>
              <a:t>A gen/spec diagram is a refined form of a class diagram.</a:t>
            </a:r>
          </a:p>
        </p:txBody>
      </p:sp>
    </p:spTree>
    <p:extLst>
      <p:ext uri="{BB962C8B-B14F-4D97-AF65-F5344CB8AC3E}">
        <p14:creationId xmlns:p14="http://schemas.microsoft.com/office/powerpoint/2010/main" val="18855976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4">
            <a:extLst>
              <a:ext uri="{FF2B5EF4-FFF2-40B4-BE49-F238E27FC236}">
                <a16:creationId xmlns:a16="http://schemas.microsoft.com/office/drawing/2014/main" id="{56B5EBD6-3C72-4979-BE10-B092DF4332CE}"/>
              </a:ext>
            </a:extLst>
          </p:cNvPr>
          <p:cNvSpPr>
            <a:spLocks noGrp="1" noChangeArrowheads="1"/>
          </p:cNvSpPr>
          <p:nvPr>
            <p:ph type="title"/>
          </p:nvPr>
        </p:nvSpPr>
        <p:spPr>
          <a:xfrm>
            <a:off x="767408" y="230469"/>
            <a:ext cx="10441150" cy="762932"/>
          </a:xfrm>
          <a:noFill/>
        </p:spPr>
        <p:txBody>
          <a:bodyPr vert="horz" wrap="square" lIns="92075" tIns="46038" rIns="92075" bIns="46038" numCol="1" anchor="t" anchorCtr="0" compatLnSpc="1">
            <a:prstTxWarp prst="textNoShape">
              <a:avLst/>
            </a:prstTxWarp>
            <a:normAutofit fontScale="90000"/>
          </a:bodyPr>
          <a:lstStyle/>
          <a:p>
            <a:r>
              <a:rPr lang="en-US" altLang="en-US" dirty="0"/>
              <a:t>Summary of Relationship</a:t>
            </a:r>
            <a:r>
              <a:rPr lang="en-GB" altLang="en-US" dirty="0"/>
              <a:t>s between classes in a Class Diagram</a:t>
            </a:r>
          </a:p>
        </p:txBody>
      </p:sp>
      <p:sp>
        <p:nvSpPr>
          <p:cNvPr id="37890" name="Slide Number Placeholder 5">
            <a:extLst>
              <a:ext uri="{FF2B5EF4-FFF2-40B4-BE49-F238E27FC236}">
                <a16:creationId xmlns:a16="http://schemas.microsoft.com/office/drawing/2014/main" id="{88BB24C4-D03D-4D3F-B952-1996075F61D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35E817FE-B633-4393-A85A-B984E647006D}" type="slidenum">
              <a:rPr kumimoji="0" lang="en-AU" altLang="en-US" sz="1400">
                <a:solidFill>
                  <a:schemeClr val="bg2"/>
                </a:solidFill>
                <a:latin typeface="Arial" panose="020B0604020202020204" pitchFamily="34" charset="0"/>
              </a:rPr>
              <a:pPr>
                <a:spcBef>
                  <a:spcPct val="50000"/>
                </a:spcBef>
                <a:buClrTx/>
                <a:buFontTx/>
                <a:buNone/>
              </a:pPr>
              <a:t>24</a:t>
            </a:fld>
            <a:endParaRPr kumimoji="0" lang="en-AU" altLang="en-US" sz="1400">
              <a:solidFill>
                <a:schemeClr val="bg2"/>
              </a:solidFill>
              <a:latin typeface="Arial" panose="020B0604020202020204" pitchFamily="34" charset="0"/>
            </a:endParaRPr>
          </a:p>
        </p:txBody>
      </p:sp>
      <p:grpSp>
        <p:nvGrpSpPr>
          <p:cNvPr id="47134" name="Group 30">
            <a:extLst>
              <a:ext uri="{FF2B5EF4-FFF2-40B4-BE49-F238E27FC236}">
                <a16:creationId xmlns:a16="http://schemas.microsoft.com/office/drawing/2014/main" id="{56D8D178-F616-4297-8A7C-9BC1218FE04B}"/>
              </a:ext>
            </a:extLst>
          </p:cNvPr>
          <p:cNvGrpSpPr>
            <a:grpSpLocks/>
          </p:cNvGrpSpPr>
          <p:nvPr/>
        </p:nvGrpSpPr>
        <p:grpSpPr bwMode="auto">
          <a:xfrm>
            <a:off x="2351590" y="3287714"/>
            <a:ext cx="2895098" cy="933973"/>
            <a:chOff x="660" y="1892"/>
            <a:chExt cx="1617" cy="431"/>
          </a:xfrm>
        </p:grpSpPr>
        <p:sp>
          <p:nvSpPr>
            <p:cNvPr id="37929" name="Rectangle 31">
              <a:extLst>
                <a:ext uri="{FF2B5EF4-FFF2-40B4-BE49-F238E27FC236}">
                  <a16:creationId xmlns:a16="http://schemas.microsoft.com/office/drawing/2014/main" id="{8E557F8B-44FD-461B-BC4C-061B1F89CF1A}"/>
                </a:ext>
              </a:extLst>
            </p:cNvPr>
            <p:cNvSpPr>
              <a:spLocks noChangeArrowheads="1"/>
            </p:cNvSpPr>
            <p:nvPr/>
          </p:nvSpPr>
          <p:spPr bwMode="auto">
            <a:xfrm>
              <a:off x="663" y="2060"/>
              <a:ext cx="434" cy="26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30" name="Line 32">
              <a:extLst>
                <a:ext uri="{FF2B5EF4-FFF2-40B4-BE49-F238E27FC236}">
                  <a16:creationId xmlns:a16="http://schemas.microsoft.com/office/drawing/2014/main" id="{1C0436B4-CDF9-44A0-9F87-329BC90871C0}"/>
                </a:ext>
              </a:extLst>
            </p:cNvPr>
            <p:cNvSpPr>
              <a:spLocks noChangeShapeType="1"/>
            </p:cNvSpPr>
            <p:nvPr/>
          </p:nvSpPr>
          <p:spPr bwMode="auto">
            <a:xfrm>
              <a:off x="660" y="2204"/>
              <a:ext cx="439"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1" name="Line 33">
              <a:extLst>
                <a:ext uri="{FF2B5EF4-FFF2-40B4-BE49-F238E27FC236}">
                  <a16:creationId xmlns:a16="http://schemas.microsoft.com/office/drawing/2014/main" id="{6427720B-655D-4964-993F-43A8A20DE30D}"/>
                </a:ext>
              </a:extLst>
            </p:cNvPr>
            <p:cNvSpPr>
              <a:spLocks noChangeShapeType="1"/>
            </p:cNvSpPr>
            <p:nvPr/>
          </p:nvSpPr>
          <p:spPr bwMode="auto">
            <a:xfrm>
              <a:off x="660" y="2261"/>
              <a:ext cx="439"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2" name="Rectangle 34">
              <a:extLst>
                <a:ext uri="{FF2B5EF4-FFF2-40B4-BE49-F238E27FC236}">
                  <a16:creationId xmlns:a16="http://schemas.microsoft.com/office/drawing/2014/main" id="{D97685F1-9808-4ECB-92F3-5C47D9B85AF8}"/>
                </a:ext>
              </a:extLst>
            </p:cNvPr>
            <p:cNvSpPr>
              <a:spLocks noChangeArrowheads="1"/>
            </p:cNvSpPr>
            <p:nvPr/>
          </p:nvSpPr>
          <p:spPr bwMode="auto">
            <a:xfrm>
              <a:off x="1842" y="2060"/>
              <a:ext cx="434" cy="26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33" name="Line 35">
              <a:extLst>
                <a:ext uri="{FF2B5EF4-FFF2-40B4-BE49-F238E27FC236}">
                  <a16:creationId xmlns:a16="http://schemas.microsoft.com/office/drawing/2014/main" id="{1123B3C3-79A7-457E-B36C-326BD70AFAFD}"/>
                </a:ext>
              </a:extLst>
            </p:cNvPr>
            <p:cNvSpPr>
              <a:spLocks noChangeShapeType="1"/>
            </p:cNvSpPr>
            <p:nvPr/>
          </p:nvSpPr>
          <p:spPr bwMode="auto">
            <a:xfrm>
              <a:off x="1839" y="2204"/>
              <a:ext cx="438"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4" name="Line 36">
              <a:extLst>
                <a:ext uri="{FF2B5EF4-FFF2-40B4-BE49-F238E27FC236}">
                  <a16:creationId xmlns:a16="http://schemas.microsoft.com/office/drawing/2014/main" id="{F5CDAE79-0634-4A2C-958D-FF7D4BFF240B}"/>
                </a:ext>
              </a:extLst>
            </p:cNvPr>
            <p:cNvSpPr>
              <a:spLocks noChangeShapeType="1"/>
            </p:cNvSpPr>
            <p:nvPr/>
          </p:nvSpPr>
          <p:spPr bwMode="auto">
            <a:xfrm>
              <a:off x="1839" y="2261"/>
              <a:ext cx="438"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5" name="Line 37">
              <a:extLst>
                <a:ext uri="{FF2B5EF4-FFF2-40B4-BE49-F238E27FC236}">
                  <a16:creationId xmlns:a16="http://schemas.microsoft.com/office/drawing/2014/main" id="{1D9D065C-3A58-463D-B0CA-699D9202C1F1}"/>
                </a:ext>
              </a:extLst>
            </p:cNvPr>
            <p:cNvSpPr>
              <a:spLocks noChangeShapeType="1"/>
            </p:cNvSpPr>
            <p:nvPr/>
          </p:nvSpPr>
          <p:spPr bwMode="auto">
            <a:xfrm>
              <a:off x="1468" y="2192"/>
              <a:ext cx="367"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6" name="Freeform 38">
              <a:extLst>
                <a:ext uri="{FF2B5EF4-FFF2-40B4-BE49-F238E27FC236}">
                  <a16:creationId xmlns:a16="http://schemas.microsoft.com/office/drawing/2014/main" id="{FC940117-9FB0-46B6-85B6-37BE557E5F74}"/>
                </a:ext>
              </a:extLst>
            </p:cNvPr>
            <p:cNvSpPr>
              <a:spLocks/>
            </p:cNvSpPr>
            <p:nvPr/>
          </p:nvSpPr>
          <p:spPr bwMode="auto">
            <a:xfrm>
              <a:off x="1703" y="2155"/>
              <a:ext cx="133" cy="75"/>
            </a:xfrm>
            <a:custGeom>
              <a:avLst/>
              <a:gdLst>
                <a:gd name="T0" fmla="*/ 132 w 133"/>
                <a:gd name="T1" fmla="*/ 37 h 75"/>
                <a:gd name="T2" fmla="*/ 66 w 133"/>
                <a:gd name="T3" fmla="*/ 74 h 75"/>
                <a:gd name="T4" fmla="*/ 0 w 133"/>
                <a:gd name="T5" fmla="*/ 37 h 75"/>
                <a:gd name="T6" fmla="*/ 66 w 133"/>
                <a:gd name="T7" fmla="*/ 0 h 75"/>
                <a:gd name="T8" fmla="*/ 132 w 133"/>
                <a:gd name="T9" fmla="*/ 37 h 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3" h="75">
                  <a:moveTo>
                    <a:pt x="132" y="37"/>
                  </a:moveTo>
                  <a:lnTo>
                    <a:pt x="66" y="74"/>
                  </a:lnTo>
                  <a:lnTo>
                    <a:pt x="0" y="37"/>
                  </a:lnTo>
                  <a:lnTo>
                    <a:pt x="66" y="0"/>
                  </a:lnTo>
                  <a:lnTo>
                    <a:pt x="132" y="37"/>
                  </a:lnTo>
                </a:path>
              </a:pathLst>
            </a:custGeom>
            <a:solidFill>
              <a:schemeClr val="bg1"/>
            </a:solid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7" name="Line 39">
              <a:extLst>
                <a:ext uri="{FF2B5EF4-FFF2-40B4-BE49-F238E27FC236}">
                  <a16:creationId xmlns:a16="http://schemas.microsoft.com/office/drawing/2014/main" id="{74F0927E-D0F2-4028-B13E-3076C27B7693}"/>
                </a:ext>
              </a:extLst>
            </p:cNvPr>
            <p:cNvSpPr>
              <a:spLocks noChangeShapeType="1"/>
            </p:cNvSpPr>
            <p:nvPr/>
          </p:nvSpPr>
          <p:spPr bwMode="auto">
            <a:xfrm flipH="1">
              <a:off x="1102" y="2192"/>
              <a:ext cx="365"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38" name="Rectangle 40">
              <a:extLst>
                <a:ext uri="{FF2B5EF4-FFF2-40B4-BE49-F238E27FC236}">
                  <a16:creationId xmlns:a16="http://schemas.microsoft.com/office/drawing/2014/main" id="{97F51E7F-EDBA-4E3C-899C-39A031C0A416}"/>
                </a:ext>
              </a:extLst>
            </p:cNvPr>
            <p:cNvSpPr>
              <a:spLocks noChangeArrowheads="1"/>
            </p:cNvSpPr>
            <p:nvPr/>
          </p:nvSpPr>
          <p:spPr bwMode="auto">
            <a:xfrm>
              <a:off x="1104" y="1892"/>
              <a:ext cx="606"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0"/>
                </a:spcBef>
                <a:buClrTx/>
                <a:buFontTx/>
                <a:buNone/>
              </a:pPr>
              <a:r>
                <a:rPr kumimoji="0" lang="en-GB" altLang="en-US" sz="1500" b="1">
                  <a:solidFill>
                    <a:srgbClr val="000000"/>
                  </a:solidFill>
                  <a:latin typeface="Times New Roman" panose="02020603050405020304" pitchFamily="18" charset="0"/>
                </a:rPr>
                <a:t>aggregation</a:t>
              </a:r>
            </a:p>
          </p:txBody>
        </p:sp>
      </p:grpSp>
      <p:grpSp>
        <p:nvGrpSpPr>
          <p:cNvPr id="47145" name="Group 41">
            <a:extLst>
              <a:ext uri="{FF2B5EF4-FFF2-40B4-BE49-F238E27FC236}">
                <a16:creationId xmlns:a16="http://schemas.microsoft.com/office/drawing/2014/main" id="{9653431D-B3C9-471F-BD35-033AA8AC1EE2}"/>
              </a:ext>
            </a:extLst>
          </p:cNvPr>
          <p:cNvGrpSpPr>
            <a:grpSpLocks/>
          </p:cNvGrpSpPr>
          <p:nvPr/>
        </p:nvGrpSpPr>
        <p:grpSpPr bwMode="auto">
          <a:xfrm>
            <a:off x="2279576" y="4857650"/>
            <a:ext cx="2967112" cy="1004988"/>
            <a:chOff x="649" y="1286"/>
            <a:chExt cx="1617" cy="429"/>
          </a:xfrm>
        </p:grpSpPr>
        <p:sp>
          <p:nvSpPr>
            <p:cNvPr id="37919" name="Rectangle 42">
              <a:extLst>
                <a:ext uri="{FF2B5EF4-FFF2-40B4-BE49-F238E27FC236}">
                  <a16:creationId xmlns:a16="http://schemas.microsoft.com/office/drawing/2014/main" id="{DD88BAF1-AAB0-4DAA-9673-A603FC71738A}"/>
                </a:ext>
              </a:extLst>
            </p:cNvPr>
            <p:cNvSpPr>
              <a:spLocks noChangeArrowheads="1"/>
            </p:cNvSpPr>
            <p:nvPr/>
          </p:nvSpPr>
          <p:spPr bwMode="auto">
            <a:xfrm>
              <a:off x="652" y="1452"/>
              <a:ext cx="434" cy="26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20" name="Line 43">
              <a:extLst>
                <a:ext uri="{FF2B5EF4-FFF2-40B4-BE49-F238E27FC236}">
                  <a16:creationId xmlns:a16="http://schemas.microsoft.com/office/drawing/2014/main" id="{858E48DB-32B7-4AE1-B4EF-061591D52045}"/>
                </a:ext>
              </a:extLst>
            </p:cNvPr>
            <p:cNvSpPr>
              <a:spLocks noChangeShapeType="1"/>
            </p:cNvSpPr>
            <p:nvPr/>
          </p:nvSpPr>
          <p:spPr bwMode="auto">
            <a:xfrm>
              <a:off x="649" y="1596"/>
              <a:ext cx="439"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1" name="Line 44">
              <a:extLst>
                <a:ext uri="{FF2B5EF4-FFF2-40B4-BE49-F238E27FC236}">
                  <a16:creationId xmlns:a16="http://schemas.microsoft.com/office/drawing/2014/main" id="{88734F32-CF0E-4289-B022-F43623355B57}"/>
                </a:ext>
              </a:extLst>
            </p:cNvPr>
            <p:cNvSpPr>
              <a:spLocks noChangeShapeType="1"/>
            </p:cNvSpPr>
            <p:nvPr/>
          </p:nvSpPr>
          <p:spPr bwMode="auto">
            <a:xfrm>
              <a:off x="649" y="1653"/>
              <a:ext cx="439"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2" name="Rectangle 45">
              <a:extLst>
                <a:ext uri="{FF2B5EF4-FFF2-40B4-BE49-F238E27FC236}">
                  <a16:creationId xmlns:a16="http://schemas.microsoft.com/office/drawing/2014/main" id="{2FA9EC43-2241-4A93-B9B3-0E940738E88D}"/>
                </a:ext>
              </a:extLst>
            </p:cNvPr>
            <p:cNvSpPr>
              <a:spLocks noChangeArrowheads="1"/>
            </p:cNvSpPr>
            <p:nvPr/>
          </p:nvSpPr>
          <p:spPr bwMode="auto">
            <a:xfrm>
              <a:off x="1831" y="1452"/>
              <a:ext cx="434" cy="26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23" name="Line 46">
              <a:extLst>
                <a:ext uri="{FF2B5EF4-FFF2-40B4-BE49-F238E27FC236}">
                  <a16:creationId xmlns:a16="http://schemas.microsoft.com/office/drawing/2014/main" id="{AF1F7A4C-B4A9-4E2E-A55C-730F40BF01C3}"/>
                </a:ext>
              </a:extLst>
            </p:cNvPr>
            <p:cNvSpPr>
              <a:spLocks noChangeShapeType="1"/>
            </p:cNvSpPr>
            <p:nvPr/>
          </p:nvSpPr>
          <p:spPr bwMode="auto">
            <a:xfrm>
              <a:off x="1828" y="1596"/>
              <a:ext cx="438"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4" name="Line 47">
              <a:extLst>
                <a:ext uri="{FF2B5EF4-FFF2-40B4-BE49-F238E27FC236}">
                  <a16:creationId xmlns:a16="http://schemas.microsoft.com/office/drawing/2014/main" id="{7FC27438-94B3-4C4B-A021-FEEFD120A3F8}"/>
                </a:ext>
              </a:extLst>
            </p:cNvPr>
            <p:cNvSpPr>
              <a:spLocks noChangeShapeType="1"/>
            </p:cNvSpPr>
            <p:nvPr/>
          </p:nvSpPr>
          <p:spPr bwMode="auto">
            <a:xfrm>
              <a:off x="1828" y="1653"/>
              <a:ext cx="438"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5" name="Line 48">
              <a:extLst>
                <a:ext uri="{FF2B5EF4-FFF2-40B4-BE49-F238E27FC236}">
                  <a16:creationId xmlns:a16="http://schemas.microsoft.com/office/drawing/2014/main" id="{1E4B16B7-2A9C-42B5-9EA9-BD875780388E}"/>
                </a:ext>
              </a:extLst>
            </p:cNvPr>
            <p:cNvSpPr>
              <a:spLocks noChangeShapeType="1"/>
            </p:cNvSpPr>
            <p:nvPr/>
          </p:nvSpPr>
          <p:spPr bwMode="auto">
            <a:xfrm>
              <a:off x="1457" y="1584"/>
              <a:ext cx="367"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6" name="Freeform 49">
              <a:extLst>
                <a:ext uri="{FF2B5EF4-FFF2-40B4-BE49-F238E27FC236}">
                  <a16:creationId xmlns:a16="http://schemas.microsoft.com/office/drawing/2014/main" id="{A2B3BB20-C139-4589-B871-2F95C6CE542B}"/>
                </a:ext>
              </a:extLst>
            </p:cNvPr>
            <p:cNvSpPr>
              <a:spLocks/>
            </p:cNvSpPr>
            <p:nvPr/>
          </p:nvSpPr>
          <p:spPr bwMode="auto">
            <a:xfrm>
              <a:off x="1692" y="1547"/>
              <a:ext cx="133" cy="75"/>
            </a:xfrm>
            <a:custGeom>
              <a:avLst/>
              <a:gdLst>
                <a:gd name="T0" fmla="*/ 132 w 133"/>
                <a:gd name="T1" fmla="*/ 37 h 75"/>
                <a:gd name="T2" fmla="*/ 66 w 133"/>
                <a:gd name="T3" fmla="*/ 74 h 75"/>
                <a:gd name="T4" fmla="*/ 0 w 133"/>
                <a:gd name="T5" fmla="*/ 37 h 75"/>
                <a:gd name="T6" fmla="*/ 66 w 133"/>
                <a:gd name="T7" fmla="*/ 0 h 75"/>
                <a:gd name="T8" fmla="*/ 132 w 133"/>
                <a:gd name="T9" fmla="*/ 37 h 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3" h="75">
                  <a:moveTo>
                    <a:pt x="132" y="37"/>
                  </a:moveTo>
                  <a:lnTo>
                    <a:pt x="66" y="74"/>
                  </a:lnTo>
                  <a:lnTo>
                    <a:pt x="0" y="37"/>
                  </a:lnTo>
                  <a:lnTo>
                    <a:pt x="66" y="0"/>
                  </a:lnTo>
                  <a:lnTo>
                    <a:pt x="132" y="37"/>
                  </a:lnTo>
                </a:path>
              </a:pathLst>
            </a:custGeom>
            <a:solidFill>
              <a:schemeClr val="tx1"/>
            </a:solidFill>
            <a:ln w="12700" cap="rnd" cmpd="sng">
              <a:solidFill>
                <a:srgbClr val="00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7" name="Line 50">
              <a:extLst>
                <a:ext uri="{FF2B5EF4-FFF2-40B4-BE49-F238E27FC236}">
                  <a16:creationId xmlns:a16="http://schemas.microsoft.com/office/drawing/2014/main" id="{52311F50-C52D-41E9-8363-8022AC23410B}"/>
                </a:ext>
              </a:extLst>
            </p:cNvPr>
            <p:cNvSpPr>
              <a:spLocks noChangeShapeType="1"/>
            </p:cNvSpPr>
            <p:nvPr/>
          </p:nvSpPr>
          <p:spPr bwMode="auto">
            <a:xfrm flipH="1">
              <a:off x="1091" y="1584"/>
              <a:ext cx="365" cy="1"/>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28" name="Rectangle 51">
              <a:extLst>
                <a:ext uri="{FF2B5EF4-FFF2-40B4-BE49-F238E27FC236}">
                  <a16:creationId xmlns:a16="http://schemas.microsoft.com/office/drawing/2014/main" id="{B5B4AC97-2B0B-47CA-AE67-429172AD6FB1}"/>
                </a:ext>
              </a:extLst>
            </p:cNvPr>
            <p:cNvSpPr>
              <a:spLocks noChangeArrowheads="1"/>
            </p:cNvSpPr>
            <p:nvPr/>
          </p:nvSpPr>
          <p:spPr bwMode="auto">
            <a:xfrm>
              <a:off x="1080" y="1286"/>
              <a:ext cx="620" cy="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0"/>
                </a:spcBef>
                <a:buClrTx/>
                <a:buFontTx/>
                <a:buNone/>
              </a:pPr>
              <a:r>
                <a:rPr kumimoji="0" lang="en-GB" altLang="en-US" sz="1500" b="1">
                  <a:solidFill>
                    <a:srgbClr val="000000"/>
                  </a:solidFill>
                  <a:latin typeface="Times New Roman" panose="02020603050405020304" pitchFamily="18" charset="0"/>
                </a:rPr>
                <a:t>composition</a:t>
              </a:r>
            </a:p>
          </p:txBody>
        </p:sp>
      </p:grpSp>
      <p:sp>
        <p:nvSpPr>
          <p:cNvPr id="37894" name="Rectangle 64">
            <a:extLst>
              <a:ext uri="{FF2B5EF4-FFF2-40B4-BE49-F238E27FC236}">
                <a16:creationId xmlns:a16="http://schemas.microsoft.com/office/drawing/2014/main" id="{01B1D1EA-0473-46A5-9657-4F7A634D69DD}"/>
              </a:ext>
            </a:extLst>
          </p:cNvPr>
          <p:cNvSpPr>
            <a:spLocks noChangeArrowheads="1"/>
          </p:cNvSpPr>
          <p:nvPr/>
        </p:nvSpPr>
        <p:spPr bwMode="auto">
          <a:xfrm>
            <a:off x="2356347" y="2305051"/>
            <a:ext cx="688975" cy="41751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895" name="Line 65">
            <a:extLst>
              <a:ext uri="{FF2B5EF4-FFF2-40B4-BE49-F238E27FC236}">
                <a16:creationId xmlns:a16="http://schemas.microsoft.com/office/drawing/2014/main" id="{4BB4673B-EAB5-4BB9-AC48-99DCFB2471F2}"/>
              </a:ext>
            </a:extLst>
          </p:cNvPr>
          <p:cNvSpPr>
            <a:spLocks noChangeShapeType="1"/>
          </p:cNvSpPr>
          <p:nvPr/>
        </p:nvSpPr>
        <p:spPr bwMode="auto">
          <a:xfrm>
            <a:off x="2351584" y="2533650"/>
            <a:ext cx="696913"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896" name="Line 66">
            <a:extLst>
              <a:ext uri="{FF2B5EF4-FFF2-40B4-BE49-F238E27FC236}">
                <a16:creationId xmlns:a16="http://schemas.microsoft.com/office/drawing/2014/main" id="{B03D2181-3BB7-4975-927D-52F7796B97D2}"/>
              </a:ext>
            </a:extLst>
          </p:cNvPr>
          <p:cNvSpPr>
            <a:spLocks noChangeShapeType="1"/>
          </p:cNvSpPr>
          <p:nvPr/>
        </p:nvSpPr>
        <p:spPr bwMode="auto">
          <a:xfrm>
            <a:off x="2351584" y="2624139"/>
            <a:ext cx="696913"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897" name="Rectangle 67">
            <a:extLst>
              <a:ext uri="{FF2B5EF4-FFF2-40B4-BE49-F238E27FC236}">
                <a16:creationId xmlns:a16="http://schemas.microsoft.com/office/drawing/2014/main" id="{DEEE72FB-00A6-4D22-840F-2679980992FA}"/>
              </a:ext>
            </a:extLst>
          </p:cNvPr>
          <p:cNvSpPr>
            <a:spLocks noChangeArrowheads="1"/>
          </p:cNvSpPr>
          <p:nvPr/>
        </p:nvSpPr>
        <p:spPr bwMode="auto">
          <a:xfrm>
            <a:off x="4166097" y="2305051"/>
            <a:ext cx="687387" cy="41751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898" name="Line 68">
            <a:extLst>
              <a:ext uri="{FF2B5EF4-FFF2-40B4-BE49-F238E27FC236}">
                <a16:creationId xmlns:a16="http://schemas.microsoft.com/office/drawing/2014/main" id="{31B6CE6C-276C-48C0-B876-9E124A6940F5}"/>
              </a:ext>
            </a:extLst>
          </p:cNvPr>
          <p:cNvSpPr>
            <a:spLocks noChangeShapeType="1"/>
          </p:cNvSpPr>
          <p:nvPr/>
        </p:nvSpPr>
        <p:spPr bwMode="auto">
          <a:xfrm>
            <a:off x="4161334" y="2533650"/>
            <a:ext cx="695325"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899" name="Line 69">
            <a:extLst>
              <a:ext uri="{FF2B5EF4-FFF2-40B4-BE49-F238E27FC236}">
                <a16:creationId xmlns:a16="http://schemas.microsoft.com/office/drawing/2014/main" id="{25AD2015-D6D1-482D-9F10-A76C094EC687}"/>
              </a:ext>
            </a:extLst>
          </p:cNvPr>
          <p:cNvSpPr>
            <a:spLocks noChangeShapeType="1"/>
          </p:cNvSpPr>
          <p:nvPr/>
        </p:nvSpPr>
        <p:spPr bwMode="auto">
          <a:xfrm>
            <a:off x="4161334" y="2624139"/>
            <a:ext cx="695325"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00" name="Line 70">
            <a:extLst>
              <a:ext uri="{FF2B5EF4-FFF2-40B4-BE49-F238E27FC236}">
                <a16:creationId xmlns:a16="http://schemas.microsoft.com/office/drawing/2014/main" id="{42A2A2AA-7168-4C5A-BFBF-F3DEA7200D4C}"/>
              </a:ext>
            </a:extLst>
          </p:cNvPr>
          <p:cNvSpPr>
            <a:spLocks noChangeShapeType="1"/>
          </p:cNvSpPr>
          <p:nvPr/>
        </p:nvSpPr>
        <p:spPr bwMode="auto">
          <a:xfrm>
            <a:off x="3575720" y="2514600"/>
            <a:ext cx="552450"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01" name="Line 71">
            <a:extLst>
              <a:ext uri="{FF2B5EF4-FFF2-40B4-BE49-F238E27FC236}">
                <a16:creationId xmlns:a16="http://schemas.microsoft.com/office/drawing/2014/main" id="{028CEDB0-B1D6-4694-A5F6-CEC379A7BD03}"/>
              </a:ext>
            </a:extLst>
          </p:cNvPr>
          <p:cNvSpPr>
            <a:spLocks noChangeShapeType="1"/>
          </p:cNvSpPr>
          <p:nvPr/>
        </p:nvSpPr>
        <p:spPr bwMode="auto">
          <a:xfrm flipH="1">
            <a:off x="3053258" y="2514600"/>
            <a:ext cx="547688"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02" name="Rectangle 72">
            <a:extLst>
              <a:ext uri="{FF2B5EF4-FFF2-40B4-BE49-F238E27FC236}">
                <a16:creationId xmlns:a16="http://schemas.microsoft.com/office/drawing/2014/main" id="{D717BA3C-BB6A-4B73-9BB1-606E17F61FB2}"/>
              </a:ext>
            </a:extLst>
          </p:cNvPr>
          <p:cNvSpPr>
            <a:spLocks noChangeArrowheads="1"/>
          </p:cNvSpPr>
          <p:nvPr/>
        </p:nvSpPr>
        <p:spPr bwMode="auto">
          <a:xfrm>
            <a:off x="3111996" y="2117725"/>
            <a:ext cx="889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0"/>
              </a:spcBef>
              <a:buClrTx/>
              <a:buFontTx/>
              <a:buNone/>
            </a:pPr>
            <a:r>
              <a:rPr kumimoji="0" lang="en-GB" altLang="en-US" sz="1500" b="1" dirty="0">
                <a:solidFill>
                  <a:srgbClr val="000000"/>
                </a:solidFill>
                <a:latin typeface="Times New Roman" panose="02020603050405020304" pitchFamily="18" charset="0"/>
              </a:rPr>
              <a:t>association</a:t>
            </a:r>
          </a:p>
        </p:txBody>
      </p:sp>
      <p:sp>
        <p:nvSpPr>
          <p:cNvPr id="37904" name="AutoShape 93">
            <a:extLst>
              <a:ext uri="{FF2B5EF4-FFF2-40B4-BE49-F238E27FC236}">
                <a16:creationId xmlns:a16="http://schemas.microsoft.com/office/drawing/2014/main" id="{5F209B0B-2889-4BB9-A48A-6771BF677042}"/>
              </a:ext>
            </a:extLst>
          </p:cNvPr>
          <p:cNvSpPr>
            <a:spLocks noChangeArrowheads="1"/>
          </p:cNvSpPr>
          <p:nvPr/>
        </p:nvSpPr>
        <p:spPr bwMode="auto">
          <a:xfrm>
            <a:off x="7464426" y="3287714"/>
            <a:ext cx="144463" cy="153987"/>
          </a:xfrm>
          <a:prstGeom prst="flowChartExtra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05" name="Rectangle 98">
            <a:extLst>
              <a:ext uri="{FF2B5EF4-FFF2-40B4-BE49-F238E27FC236}">
                <a16:creationId xmlns:a16="http://schemas.microsoft.com/office/drawing/2014/main" id="{31808056-D823-4CF7-9C3C-7B6215467906}"/>
              </a:ext>
            </a:extLst>
          </p:cNvPr>
          <p:cNvSpPr>
            <a:spLocks noChangeArrowheads="1"/>
          </p:cNvSpPr>
          <p:nvPr/>
        </p:nvSpPr>
        <p:spPr bwMode="auto">
          <a:xfrm>
            <a:off x="6429376" y="3924301"/>
            <a:ext cx="688975" cy="41751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06" name="Line 99">
            <a:extLst>
              <a:ext uri="{FF2B5EF4-FFF2-40B4-BE49-F238E27FC236}">
                <a16:creationId xmlns:a16="http://schemas.microsoft.com/office/drawing/2014/main" id="{F7CEB733-4FF4-428F-9EA0-ACFBFFB016F0}"/>
              </a:ext>
            </a:extLst>
          </p:cNvPr>
          <p:cNvSpPr>
            <a:spLocks noChangeShapeType="1"/>
          </p:cNvSpPr>
          <p:nvPr/>
        </p:nvSpPr>
        <p:spPr bwMode="auto">
          <a:xfrm>
            <a:off x="6424613" y="4152900"/>
            <a:ext cx="696912"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07" name="Line 100">
            <a:extLst>
              <a:ext uri="{FF2B5EF4-FFF2-40B4-BE49-F238E27FC236}">
                <a16:creationId xmlns:a16="http://schemas.microsoft.com/office/drawing/2014/main" id="{07180225-7F05-45F4-B8F2-C7C589910F96}"/>
              </a:ext>
            </a:extLst>
          </p:cNvPr>
          <p:cNvSpPr>
            <a:spLocks noChangeShapeType="1"/>
          </p:cNvSpPr>
          <p:nvPr/>
        </p:nvSpPr>
        <p:spPr bwMode="auto">
          <a:xfrm>
            <a:off x="6424613" y="4243389"/>
            <a:ext cx="696912"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08" name="Rectangle 101">
            <a:extLst>
              <a:ext uri="{FF2B5EF4-FFF2-40B4-BE49-F238E27FC236}">
                <a16:creationId xmlns:a16="http://schemas.microsoft.com/office/drawing/2014/main" id="{0F6CEA4C-D7CB-4353-BC68-0DE1A3B65154}"/>
              </a:ext>
            </a:extLst>
          </p:cNvPr>
          <p:cNvSpPr>
            <a:spLocks noChangeArrowheads="1"/>
          </p:cNvSpPr>
          <p:nvPr/>
        </p:nvSpPr>
        <p:spPr bwMode="auto">
          <a:xfrm>
            <a:off x="8301039" y="3924301"/>
            <a:ext cx="688975" cy="417513"/>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09" name="Line 102">
            <a:extLst>
              <a:ext uri="{FF2B5EF4-FFF2-40B4-BE49-F238E27FC236}">
                <a16:creationId xmlns:a16="http://schemas.microsoft.com/office/drawing/2014/main" id="{D2BA9DB9-0151-4B32-9825-1440E4BC11C4}"/>
              </a:ext>
            </a:extLst>
          </p:cNvPr>
          <p:cNvSpPr>
            <a:spLocks noChangeShapeType="1"/>
          </p:cNvSpPr>
          <p:nvPr/>
        </p:nvSpPr>
        <p:spPr bwMode="auto">
          <a:xfrm>
            <a:off x="8296276" y="4152900"/>
            <a:ext cx="695325"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0" name="Line 103">
            <a:extLst>
              <a:ext uri="{FF2B5EF4-FFF2-40B4-BE49-F238E27FC236}">
                <a16:creationId xmlns:a16="http://schemas.microsoft.com/office/drawing/2014/main" id="{71066BF3-A072-4F7B-87AD-165A3CA69EB2}"/>
              </a:ext>
            </a:extLst>
          </p:cNvPr>
          <p:cNvSpPr>
            <a:spLocks noChangeShapeType="1"/>
          </p:cNvSpPr>
          <p:nvPr/>
        </p:nvSpPr>
        <p:spPr bwMode="auto">
          <a:xfrm>
            <a:off x="8296276" y="4243389"/>
            <a:ext cx="695325"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1" name="Rectangle 107">
            <a:extLst>
              <a:ext uri="{FF2B5EF4-FFF2-40B4-BE49-F238E27FC236}">
                <a16:creationId xmlns:a16="http://schemas.microsoft.com/office/drawing/2014/main" id="{C84E3A2A-F1EB-4BA1-898C-DEDB1067DF89}"/>
              </a:ext>
            </a:extLst>
          </p:cNvPr>
          <p:cNvSpPr>
            <a:spLocks noChangeArrowheads="1"/>
          </p:cNvSpPr>
          <p:nvPr/>
        </p:nvSpPr>
        <p:spPr bwMode="auto">
          <a:xfrm>
            <a:off x="7086601" y="4495800"/>
            <a:ext cx="11414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0"/>
              </a:spcBef>
              <a:buClrTx/>
              <a:buFontTx/>
              <a:buNone/>
            </a:pPr>
            <a:r>
              <a:rPr kumimoji="0" lang="en-GB" altLang="en-US" sz="1500" b="1">
                <a:solidFill>
                  <a:srgbClr val="000000"/>
                </a:solidFill>
                <a:latin typeface="Times New Roman" panose="02020603050405020304" pitchFamily="18" charset="0"/>
              </a:rPr>
              <a:t>generalisation</a:t>
            </a:r>
          </a:p>
        </p:txBody>
      </p:sp>
      <p:sp>
        <p:nvSpPr>
          <p:cNvPr id="37912" name="Rectangle 108">
            <a:extLst>
              <a:ext uri="{FF2B5EF4-FFF2-40B4-BE49-F238E27FC236}">
                <a16:creationId xmlns:a16="http://schemas.microsoft.com/office/drawing/2014/main" id="{E96A8D40-24DB-4F93-8667-3A6400261525}"/>
              </a:ext>
            </a:extLst>
          </p:cNvPr>
          <p:cNvSpPr>
            <a:spLocks noChangeArrowheads="1"/>
          </p:cNvSpPr>
          <p:nvPr/>
        </p:nvSpPr>
        <p:spPr bwMode="auto">
          <a:xfrm>
            <a:off x="7158039" y="2859088"/>
            <a:ext cx="688975" cy="417512"/>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endParaRPr kumimoji="0" lang="en-US" altLang="en-US" sz="2400">
              <a:latin typeface="Times New Roman" panose="02020603050405020304" pitchFamily="18" charset="0"/>
            </a:endParaRPr>
          </a:p>
        </p:txBody>
      </p:sp>
      <p:sp>
        <p:nvSpPr>
          <p:cNvPr id="37913" name="Line 109">
            <a:extLst>
              <a:ext uri="{FF2B5EF4-FFF2-40B4-BE49-F238E27FC236}">
                <a16:creationId xmlns:a16="http://schemas.microsoft.com/office/drawing/2014/main" id="{BF9E39B8-1A57-4BCB-8BDA-107369EF34B3}"/>
              </a:ext>
            </a:extLst>
          </p:cNvPr>
          <p:cNvSpPr>
            <a:spLocks noChangeShapeType="1"/>
          </p:cNvSpPr>
          <p:nvPr/>
        </p:nvSpPr>
        <p:spPr bwMode="auto">
          <a:xfrm>
            <a:off x="7153276" y="3087689"/>
            <a:ext cx="695325" cy="1587"/>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4" name="Line 110">
            <a:extLst>
              <a:ext uri="{FF2B5EF4-FFF2-40B4-BE49-F238E27FC236}">
                <a16:creationId xmlns:a16="http://schemas.microsoft.com/office/drawing/2014/main" id="{99EED4C5-398E-43E6-B195-FD594A7F0E2D}"/>
              </a:ext>
            </a:extLst>
          </p:cNvPr>
          <p:cNvSpPr>
            <a:spLocks noChangeShapeType="1"/>
          </p:cNvSpPr>
          <p:nvPr/>
        </p:nvSpPr>
        <p:spPr bwMode="auto">
          <a:xfrm>
            <a:off x="7153276" y="3178175"/>
            <a:ext cx="695325" cy="1588"/>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5" name="Line 111">
            <a:extLst>
              <a:ext uri="{FF2B5EF4-FFF2-40B4-BE49-F238E27FC236}">
                <a16:creationId xmlns:a16="http://schemas.microsoft.com/office/drawing/2014/main" id="{974BE9A0-ED72-4373-AD3A-D762C6304A7D}"/>
              </a:ext>
            </a:extLst>
          </p:cNvPr>
          <p:cNvSpPr>
            <a:spLocks noChangeShapeType="1"/>
          </p:cNvSpPr>
          <p:nvPr/>
        </p:nvSpPr>
        <p:spPr bwMode="auto">
          <a:xfrm flipV="1">
            <a:off x="7535863" y="3430588"/>
            <a:ext cx="0" cy="303212"/>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6" name="Line 112">
            <a:extLst>
              <a:ext uri="{FF2B5EF4-FFF2-40B4-BE49-F238E27FC236}">
                <a16:creationId xmlns:a16="http://schemas.microsoft.com/office/drawing/2014/main" id="{FBFD28EB-4E8C-4856-A4F2-90788E718DA2}"/>
              </a:ext>
            </a:extLst>
          </p:cNvPr>
          <p:cNvSpPr>
            <a:spLocks noChangeShapeType="1"/>
          </p:cNvSpPr>
          <p:nvPr/>
        </p:nvSpPr>
        <p:spPr bwMode="auto">
          <a:xfrm>
            <a:off x="6705600" y="3733800"/>
            <a:ext cx="1981200"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7" name="Line 113">
            <a:extLst>
              <a:ext uri="{FF2B5EF4-FFF2-40B4-BE49-F238E27FC236}">
                <a16:creationId xmlns:a16="http://schemas.microsoft.com/office/drawing/2014/main" id="{85F4B2F5-08EF-4B91-A828-26EA3311EBCB}"/>
              </a:ext>
            </a:extLst>
          </p:cNvPr>
          <p:cNvSpPr>
            <a:spLocks noChangeShapeType="1"/>
          </p:cNvSpPr>
          <p:nvPr/>
        </p:nvSpPr>
        <p:spPr bwMode="auto">
          <a:xfrm flipV="1">
            <a:off x="8686800" y="3733801"/>
            <a:ext cx="0" cy="188913"/>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
        <p:nvSpPr>
          <p:cNvPr id="37918" name="Line 114">
            <a:extLst>
              <a:ext uri="{FF2B5EF4-FFF2-40B4-BE49-F238E27FC236}">
                <a16:creationId xmlns:a16="http://schemas.microsoft.com/office/drawing/2014/main" id="{52903743-3214-457F-B5E2-20DD15624455}"/>
              </a:ext>
            </a:extLst>
          </p:cNvPr>
          <p:cNvSpPr>
            <a:spLocks noChangeShapeType="1"/>
          </p:cNvSpPr>
          <p:nvPr/>
        </p:nvSpPr>
        <p:spPr bwMode="auto">
          <a:xfrm flipV="1">
            <a:off x="6705600" y="3733801"/>
            <a:ext cx="0" cy="188913"/>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4">
            <a:extLst>
              <a:ext uri="{FF2B5EF4-FFF2-40B4-BE49-F238E27FC236}">
                <a16:creationId xmlns:a16="http://schemas.microsoft.com/office/drawing/2014/main" id="{5C54BE52-DBCE-44F7-A900-7A8C5099764D}"/>
              </a:ext>
            </a:extLst>
          </p:cNvPr>
          <p:cNvSpPr>
            <a:spLocks noGrp="1" noChangeArrowheads="1"/>
          </p:cNvSpPr>
          <p:nvPr>
            <p:ph type="title"/>
          </p:nvPr>
        </p:nvSpPr>
        <p:spPr/>
        <p:txBody>
          <a:bodyPr/>
          <a:lstStyle/>
          <a:p>
            <a:pPr eaLnBrk="1" hangingPunct="1"/>
            <a:r>
              <a:rPr lang="en-AU" altLang="en-US"/>
              <a:t>Steps in Developing a Class Diagram</a:t>
            </a:r>
            <a:endParaRPr lang="en-US" altLang="en-US"/>
          </a:p>
        </p:txBody>
      </p:sp>
      <p:sp>
        <p:nvSpPr>
          <p:cNvPr id="28676" name="Content Placeholder 6">
            <a:extLst>
              <a:ext uri="{FF2B5EF4-FFF2-40B4-BE49-F238E27FC236}">
                <a16:creationId xmlns:a16="http://schemas.microsoft.com/office/drawing/2014/main" id="{49A6849F-E6EB-4786-9ADA-4115FA1BC153}"/>
              </a:ext>
            </a:extLst>
          </p:cNvPr>
          <p:cNvSpPr>
            <a:spLocks noGrp="1"/>
          </p:cNvSpPr>
          <p:nvPr>
            <p:ph idx="1"/>
          </p:nvPr>
        </p:nvSpPr>
        <p:spPr>
          <a:xfrm>
            <a:off x="911424" y="1196753"/>
            <a:ext cx="10441160" cy="5256584"/>
          </a:xfrm>
        </p:spPr>
        <p:txBody>
          <a:bodyPr>
            <a:normAutofit fontScale="77500" lnSpcReduction="20000"/>
          </a:bodyPr>
          <a:lstStyle/>
          <a:p>
            <a:pPr>
              <a:defRPr/>
            </a:pPr>
            <a:r>
              <a:rPr lang="en-AU" altLang="en-US" dirty="0"/>
              <a:t>Identify </a:t>
            </a:r>
            <a:r>
              <a:rPr lang="en-AU" altLang="en-US" b="1" dirty="0"/>
              <a:t>Classes</a:t>
            </a:r>
          </a:p>
          <a:p>
            <a:pPr lvl="1">
              <a:defRPr/>
            </a:pPr>
            <a:r>
              <a:rPr lang="en-AU" altLang="en-US" dirty="0">
                <a:solidFill>
                  <a:schemeClr val="tx1"/>
                </a:solidFill>
              </a:rPr>
              <a:t>Nouns, concepts, place, people</a:t>
            </a:r>
          </a:p>
          <a:p>
            <a:pPr lvl="1">
              <a:defRPr/>
            </a:pPr>
            <a:r>
              <a:rPr lang="en-AU" altLang="en-US" dirty="0">
                <a:solidFill>
                  <a:schemeClr val="tx1"/>
                </a:solidFill>
              </a:rPr>
              <a:t>E.g. Subject, Teacher, Administrator, Enrolment</a:t>
            </a:r>
          </a:p>
          <a:p>
            <a:pPr>
              <a:defRPr/>
            </a:pPr>
            <a:r>
              <a:rPr lang="en-AU" altLang="en-US" dirty="0"/>
              <a:t>Identify </a:t>
            </a:r>
            <a:r>
              <a:rPr lang="en-AU" altLang="en-US" b="1" dirty="0"/>
              <a:t>Attributes</a:t>
            </a:r>
          </a:p>
          <a:p>
            <a:pPr lvl="1">
              <a:defRPr/>
            </a:pPr>
            <a:r>
              <a:rPr lang="en-AU" altLang="en-US" dirty="0">
                <a:solidFill>
                  <a:schemeClr val="tx1"/>
                </a:solidFill>
              </a:rPr>
              <a:t>Possessive phrases; look for the word </a:t>
            </a:r>
            <a:r>
              <a:rPr lang="en-AU" altLang="en-US" b="1" dirty="0">
                <a:solidFill>
                  <a:schemeClr val="tx1"/>
                </a:solidFill>
              </a:rPr>
              <a:t>“has”</a:t>
            </a:r>
          </a:p>
          <a:p>
            <a:pPr lvl="1">
              <a:defRPr/>
            </a:pPr>
            <a:r>
              <a:rPr lang="en-AU" altLang="en-US" dirty="0">
                <a:solidFill>
                  <a:schemeClr val="tx1"/>
                </a:solidFill>
              </a:rPr>
              <a:t>E.g. Student’s name, id, code of the course</a:t>
            </a:r>
          </a:p>
          <a:p>
            <a:pPr>
              <a:defRPr/>
            </a:pPr>
            <a:r>
              <a:rPr lang="en-AU" altLang="en-US" dirty="0"/>
              <a:t>Identify </a:t>
            </a:r>
            <a:r>
              <a:rPr lang="en-AU" altLang="en-US" b="1" dirty="0"/>
              <a:t>Operations/Methods</a:t>
            </a:r>
          </a:p>
          <a:p>
            <a:pPr lvl="1">
              <a:defRPr/>
            </a:pPr>
            <a:r>
              <a:rPr lang="en-AU" altLang="en-US" dirty="0">
                <a:solidFill>
                  <a:schemeClr val="tx1"/>
                </a:solidFill>
              </a:rPr>
              <a:t>Verbs, verbal phrases; look for the word </a:t>
            </a:r>
            <a:r>
              <a:rPr lang="en-AU" altLang="en-US" b="1" dirty="0">
                <a:solidFill>
                  <a:schemeClr val="tx1"/>
                </a:solidFill>
              </a:rPr>
              <a:t>“can”</a:t>
            </a:r>
          </a:p>
          <a:p>
            <a:pPr lvl="1">
              <a:defRPr/>
            </a:pPr>
            <a:r>
              <a:rPr lang="en-AU" altLang="en-US" dirty="0">
                <a:solidFill>
                  <a:schemeClr val="tx1"/>
                </a:solidFill>
              </a:rPr>
              <a:t>E.g. Student can enrol in a Subject</a:t>
            </a:r>
          </a:p>
          <a:p>
            <a:pPr>
              <a:defRPr/>
            </a:pPr>
            <a:r>
              <a:rPr lang="en-AU" altLang="en-US" dirty="0"/>
              <a:t>Identify </a:t>
            </a:r>
            <a:r>
              <a:rPr lang="en-AU" altLang="en-US" b="1" dirty="0"/>
              <a:t>Relationships</a:t>
            </a:r>
            <a:r>
              <a:rPr lang="en-AU" altLang="en-US" dirty="0"/>
              <a:t> between classes</a:t>
            </a:r>
          </a:p>
          <a:p>
            <a:pPr lvl="1">
              <a:defRPr/>
            </a:pPr>
            <a:r>
              <a:rPr lang="en-AU" altLang="en-US" dirty="0">
                <a:solidFill>
                  <a:schemeClr val="tx1"/>
                </a:solidFill>
              </a:rPr>
              <a:t>Association, composition, aggregation and generalisation</a:t>
            </a:r>
          </a:p>
          <a:p>
            <a:pPr>
              <a:defRPr/>
            </a:pPr>
            <a:r>
              <a:rPr lang="en-AU" altLang="en-US" dirty="0"/>
              <a:t>Define </a:t>
            </a:r>
            <a:r>
              <a:rPr lang="en-AU" altLang="en-US" b="1" dirty="0"/>
              <a:t>Multiplicities</a:t>
            </a:r>
          </a:p>
          <a:p>
            <a:pPr lvl="1">
              <a:defRPr/>
            </a:pPr>
            <a:endParaRPr lang="en-AU" altLang="en-US" dirty="0">
              <a:solidFill>
                <a:schemeClr val="tx1"/>
              </a:solidFill>
            </a:endParaRPr>
          </a:p>
          <a:p>
            <a:pPr>
              <a:defRPr/>
            </a:pPr>
            <a:endParaRPr lang="en-AU" altLang="en-US" dirty="0"/>
          </a:p>
          <a:p>
            <a:pPr>
              <a:defRPr/>
            </a:pPr>
            <a:endParaRPr lang="en-AU" altLang="en-US" dirty="0"/>
          </a:p>
          <a:p>
            <a:pPr lvl="1">
              <a:defRPr/>
            </a:pPr>
            <a:endParaRPr lang="en-AU" altLang="en-US" dirty="0"/>
          </a:p>
        </p:txBody>
      </p:sp>
      <p:sp>
        <p:nvSpPr>
          <p:cNvPr id="38914" name="Slide Number Placeholder 5">
            <a:extLst>
              <a:ext uri="{FF2B5EF4-FFF2-40B4-BE49-F238E27FC236}">
                <a16:creationId xmlns:a16="http://schemas.microsoft.com/office/drawing/2014/main" id="{72CE3156-36D3-4B17-919A-29B1E66ADF4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53F92352-E024-491D-BDF9-42DEED7F06AA}" type="slidenum">
              <a:rPr kumimoji="0" lang="en-US" altLang="en-US" sz="1400">
                <a:latin typeface="Garamond" panose="02020404030301010803" pitchFamily="18" charset="0"/>
              </a:rPr>
              <a:pPr>
                <a:spcBef>
                  <a:spcPct val="50000"/>
                </a:spcBef>
                <a:buClrTx/>
                <a:buFontTx/>
                <a:buNone/>
              </a:pPr>
              <a:t>25</a:t>
            </a:fld>
            <a:endParaRPr kumimoji="0" lang="en-US" altLang="en-US" sz="1400">
              <a:latin typeface="Garamond" panose="02020404030301010803"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6">
                                            <p:txEl>
                                              <p:pRg st="0" end="0"/>
                                            </p:txEl>
                                          </p:spTgt>
                                        </p:tgtEl>
                                        <p:attrNameLst>
                                          <p:attrName>style.visibility</p:attrName>
                                        </p:attrNameLst>
                                      </p:cBhvr>
                                      <p:to>
                                        <p:strVal val="visible"/>
                                      </p:to>
                                    </p:set>
                                    <p:anim calcmode="lin" valueType="num">
                                      <p:cBhvr additive="base">
                                        <p:cTn id="7" dur="500" fill="hold"/>
                                        <p:tgtEl>
                                          <p:spTgt spid="286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867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8676">
                                            <p:txEl>
                                              <p:pRg st="1" end="1"/>
                                            </p:txEl>
                                          </p:spTgt>
                                        </p:tgtEl>
                                        <p:attrNameLst>
                                          <p:attrName>style.visibility</p:attrName>
                                        </p:attrNameLst>
                                      </p:cBhvr>
                                      <p:to>
                                        <p:strVal val="visible"/>
                                      </p:to>
                                    </p:set>
                                    <p:anim calcmode="lin" valueType="num">
                                      <p:cBhvr additive="base">
                                        <p:cTn id="11" dur="500" fill="hold"/>
                                        <p:tgtEl>
                                          <p:spTgt spid="2867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67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8676">
                                            <p:txEl>
                                              <p:pRg st="2" end="2"/>
                                            </p:txEl>
                                          </p:spTgt>
                                        </p:tgtEl>
                                        <p:attrNameLst>
                                          <p:attrName>style.visibility</p:attrName>
                                        </p:attrNameLst>
                                      </p:cBhvr>
                                      <p:to>
                                        <p:strVal val="visible"/>
                                      </p:to>
                                    </p:set>
                                    <p:anim calcmode="lin" valueType="num">
                                      <p:cBhvr additive="base">
                                        <p:cTn id="15" dur="500" fill="hold"/>
                                        <p:tgtEl>
                                          <p:spTgt spid="2867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86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8676">
                                            <p:txEl>
                                              <p:pRg st="3" end="3"/>
                                            </p:txEl>
                                          </p:spTgt>
                                        </p:tgtEl>
                                        <p:attrNameLst>
                                          <p:attrName>style.visibility</p:attrName>
                                        </p:attrNameLst>
                                      </p:cBhvr>
                                      <p:to>
                                        <p:strVal val="visible"/>
                                      </p:to>
                                    </p:set>
                                    <p:anim calcmode="lin" valueType="num">
                                      <p:cBhvr additive="base">
                                        <p:cTn id="21" dur="500" fill="hold"/>
                                        <p:tgtEl>
                                          <p:spTgt spid="28676">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8676">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8676">
                                            <p:txEl>
                                              <p:pRg st="4" end="4"/>
                                            </p:txEl>
                                          </p:spTgt>
                                        </p:tgtEl>
                                        <p:attrNameLst>
                                          <p:attrName>style.visibility</p:attrName>
                                        </p:attrNameLst>
                                      </p:cBhvr>
                                      <p:to>
                                        <p:strVal val="visible"/>
                                      </p:to>
                                    </p:set>
                                    <p:anim calcmode="lin" valueType="num">
                                      <p:cBhvr additive="base">
                                        <p:cTn id="25" dur="500" fill="hold"/>
                                        <p:tgtEl>
                                          <p:spTgt spid="2867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8676">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8676">
                                            <p:txEl>
                                              <p:pRg st="5" end="5"/>
                                            </p:txEl>
                                          </p:spTgt>
                                        </p:tgtEl>
                                        <p:attrNameLst>
                                          <p:attrName>style.visibility</p:attrName>
                                        </p:attrNameLst>
                                      </p:cBhvr>
                                      <p:to>
                                        <p:strVal val="visible"/>
                                      </p:to>
                                    </p:set>
                                    <p:anim calcmode="lin" valueType="num">
                                      <p:cBhvr additive="base">
                                        <p:cTn id="29" dur="500" fill="hold"/>
                                        <p:tgtEl>
                                          <p:spTgt spid="28676">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867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8676">
                                            <p:txEl>
                                              <p:pRg st="6" end="6"/>
                                            </p:txEl>
                                          </p:spTgt>
                                        </p:tgtEl>
                                        <p:attrNameLst>
                                          <p:attrName>style.visibility</p:attrName>
                                        </p:attrNameLst>
                                      </p:cBhvr>
                                      <p:to>
                                        <p:strVal val="visible"/>
                                      </p:to>
                                    </p:set>
                                    <p:anim calcmode="lin" valueType="num">
                                      <p:cBhvr additive="base">
                                        <p:cTn id="35" dur="500" fill="hold"/>
                                        <p:tgtEl>
                                          <p:spTgt spid="28676">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8676">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8676">
                                            <p:txEl>
                                              <p:pRg st="7" end="7"/>
                                            </p:txEl>
                                          </p:spTgt>
                                        </p:tgtEl>
                                        <p:attrNameLst>
                                          <p:attrName>style.visibility</p:attrName>
                                        </p:attrNameLst>
                                      </p:cBhvr>
                                      <p:to>
                                        <p:strVal val="visible"/>
                                      </p:to>
                                    </p:set>
                                    <p:anim calcmode="lin" valueType="num">
                                      <p:cBhvr additive="base">
                                        <p:cTn id="39" dur="500" fill="hold"/>
                                        <p:tgtEl>
                                          <p:spTgt spid="28676">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8676">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8676">
                                            <p:txEl>
                                              <p:pRg st="8" end="8"/>
                                            </p:txEl>
                                          </p:spTgt>
                                        </p:tgtEl>
                                        <p:attrNameLst>
                                          <p:attrName>style.visibility</p:attrName>
                                        </p:attrNameLst>
                                      </p:cBhvr>
                                      <p:to>
                                        <p:strVal val="visible"/>
                                      </p:to>
                                    </p:set>
                                    <p:anim calcmode="lin" valueType="num">
                                      <p:cBhvr additive="base">
                                        <p:cTn id="43" dur="500" fill="hold"/>
                                        <p:tgtEl>
                                          <p:spTgt spid="28676">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867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8676">
                                            <p:txEl>
                                              <p:pRg st="9" end="9"/>
                                            </p:txEl>
                                          </p:spTgt>
                                        </p:tgtEl>
                                        <p:attrNameLst>
                                          <p:attrName>style.visibility</p:attrName>
                                        </p:attrNameLst>
                                      </p:cBhvr>
                                      <p:to>
                                        <p:strVal val="visible"/>
                                      </p:to>
                                    </p:set>
                                    <p:anim calcmode="lin" valueType="num">
                                      <p:cBhvr additive="base">
                                        <p:cTn id="49" dur="500" fill="hold"/>
                                        <p:tgtEl>
                                          <p:spTgt spid="28676">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8676">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8676">
                                            <p:txEl>
                                              <p:pRg st="10" end="10"/>
                                            </p:txEl>
                                          </p:spTgt>
                                        </p:tgtEl>
                                        <p:attrNameLst>
                                          <p:attrName>style.visibility</p:attrName>
                                        </p:attrNameLst>
                                      </p:cBhvr>
                                      <p:to>
                                        <p:strVal val="visible"/>
                                      </p:to>
                                    </p:set>
                                    <p:anim calcmode="lin" valueType="num">
                                      <p:cBhvr additive="base">
                                        <p:cTn id="53" dur="500" fill="hold"/>
                                        <p:tgtEl>
                                          <p:spTgt spid="28676">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867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8676">
                                            <p:txEl>
                                              <p:pRg st="11" end="11"/>
                                            </p:txEl>
                                          </p:spTgt>
                                        </p:tgtEl>
                                        <p:attrNameLst>
                                          <p:attrName>style.visibility</p:attrName>
                                        </p:attrNameLst>
                                      </p:cBhvr>
                                      <p:to>
                                        <p:strVal val="visible"/>
                                      </p:to>
                                    </p:set>
                                    <p:anim calcmode="lin" valueType="num">
                                      <p:cBhvr additive="base">
                                        <p:cTn id="59" dur="500" fill="hold"/>
                                        <p:tgtEl>
                                          <p:spTgt spid="28676">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867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74EF334-AE70-45D7-A360-3016B8DAD803}"/>
              </a:ext>
            </a:extLst>
          </p:cNvPr>
          <p:cNvSpPr>
            <a:spLocks noGrp="1" noChangeArrowheads="1"/>
          </p:cNvSpPr>
          <p:nvPr>
            <p:ph type="title"/>
          </p:nvPr>
        </p:nvSpPr>
        <p:spPr>
          <a:xfrm>
            <a:off x="911424" y="228078"/>
            <a:ext cx="8229600" cy="1139825"/>
          </a:xfrm>
        </p:spPr>
        <p:txBody>
          <a:bodyPr/>
          <a:lstStyle/>
          <a:p>
            <a:pPr eaLnBrk="1" hangingPunct="1"/>
            <a:r>
              <a:rPr lang="en-AU" altLang="en-US" dirty="0"/>
              <a:t>What do we have at this stage?</a:t>
            </a:r>
            <a:endParaRPr lang="en-US" altLang="en-US" dirty="0"/>
          </a:p>
        </p:txBody>
      </p:sp>
      <p:sp>
        <p:nvSpPr>
          <p:cNvPr id="39939" name="Rectangle 3">
            <a:extLst>
              <a:ext uri="{FF2B5EF4-FFF2-40B4-BE49-F238E27FC236}">
                <a16:creationId xmlns:a16="http://schemas.microsoft.com/office/drawing/2014/main" id="{324417E1-0172-4F32-90E6-B898973600CB}"/>
              </a:ext>
            </a:extLst>
          </p:cNvPr>
          <p:cNvSpPr>
            <a:spLocks noGrp="1" noChangeArrowheads="1"/>
          </p:cNvSpPr>
          <p:nvPr>
            <p:ph idx="1"/>
          </p:nvPr>
        </p:nvSpPr>
        <p:spPr>
          <a:xfrm>
            <a:off x="1063824" y="1307405"/>
            <a:ext cx="10288760" cy="5185666"/>
          </a:xfrm>
        </p:spPr>
        <p:txBody>
          <a:bodyPr/>
          <a:lstStyle/>
          <a:p>
            <a:pPr eaLnBrk="1" hangingPunct="1">
              <a:lnSpc>
                <a:spcPct val="90000"/>
              </a:lnSpc>
            </a:pPr>
            <a:r>
              <a:rPr lang="en-AU" altLang="en-US" dirty="0"/>
              <a:t>Use Case Diagram</a:t>
            </a:r>
          </a:p>
          <a:p>
            <a:pPr lvl="1" eaLnBrk="1" hangingPunct="1">
              <a:lnSpc>
                <a:spcPct val="90000"/>
              </a:lnSpc>
            </a:pPr>
            <a:r>
              <a:rPr lang="en-AU" altLang="en-US" dirty="0">
                <a:solidFill>
                  <a:schemeClr val="tx1"/>
                </a:solidFill>
              </a:rPr>
              <a:t>Use cases</a:t>
            </a:r>
          </a:p>
          <a:p>
            <a:pPr lvl="1" eaLnBrk="1" hangingPunct="1">
              <a:lnSpc>
                <a:spcPct val="90000"/>
              </a:lnSpc>
            </a:pPr>
            <a:r>
              <a:rPr lang="en-AU" altLang="en-US" dirty="0">
                <a:solidFill>
                  <a:schemeClr val="tx1"/>
                </a:solidFill>
              </a:rPr>
              <a:t>Use Case Scenarios/ Narratives</a:t>
            </a:r>
          </a:p>
          <a:p>
            <a:pPr marL="457200" lvl="1" indent="0">
              <a:lnSpc>
                <a:spcPct val="90000"/>
              </a:lnSpc>
              <a:buNone/>
            </a:pPr>
            <a:r>
              <a:rPr lang="en-AU" altLang="en-US" dirty="0">
                <a:solidFill>
                  <a:schemeClr val="tx1"/>
                </a:solidFill>
              </a:rPr>
              <a:t>Agreed by the users or their representativ</a:t>
            </a:r>
            <a:r>
              <a:rPr lang="en-AU" altLang="en-US" dirty="0"/>
              <a:t>es</a:t>
            </a:r>
          </a:p>
        </p:txBody>
      </p:sp>
      <p:sp>
        <p:nvSpPr>
          <p:cNvPr id="39940" name="Slide Number Placeholder 6">
            <a:extLst>
              <a:ext uri="{FF2B5EF4-FFF2-40B4-BE49-F238E27FC236}">
                <a16:creationId xmlns:a16="http://schemas.microsoft.com/office/drawing/2014/main" id="{463F4869-BABB-4C70-A586-B99C28C841D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53A53B26-E0BA-48A3-9E81-EEDF40E81905}" type="slidenum">
              <a:rPr kumimoji="0" lang="en-US" altLang="en-US" sz="1400">
                <a:latin typeface="Garamond" panose="02020404030301010803" pitchFamily="18" charset="0"/>
              </a:rPr>
              <a:pPr>
                <a:spcBef>
                  <a:spcPct val="50000"/>
                </a:spcBef>
                <a:buClrTx/>
                <a:buFontTx/>
                <a:buNone/>
              </a:pPr>
              <a:t>26</a:t>
            </a:fld>
            <a:endParaRPr kumimoji="0" lang="en-US" altLang="en-US" sz="1400">
              <a:latin typeface="Garamond" panose="02020404030301010803"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a:extLst>
              <a:ext uri="{FF2B5EF4-FFF2-40B4-BE49-F238E27FC236}">
                <a16:creationId xmlns:a16="http://schemas.microsoft.com/office/drawing/2014/main" id="{7D555DBC-A329-4EB5-A226-C1CD4BC052ED}"/>
              </a:ext>
            </a:extLst>
          </p:cNvPr>
          <p:cNvSpPr>
            <a:spLocks noGrp="1" noChangeArrowheads="1"/>
          </p:cNvSpPr>
          <p:nvPr>
            <p:ph type="title"/>
          </p:nvPr>
        </p:nvSpPr>
        <p:spPr>
          <a:xfrm>
            <a:off x="982862" y="-99392"/>
            <a:ext cx="10466189" cy="1115394"/>
          </a:xfrm>
        </p:spPr>
        <p:txBody>
          <a:bodyPr/>
          <a:lstStyle/>
          <a:p>
            <a:r>
              <a:rPr lang="en-AU" altLang="en-US" sz="3800" dirty="0"/>
              <a:t>Putting it all together – Steps in the development of a Class Diagram</a:t>
            </a:r>
            <a:endParaRPr lang="en-US" altLang="en-US" sz="3800" dirty="0"/>
          </a:p>
        </p:txBody>
      </p:sp>
      <p:sp>
        <p:nvSpPr>
          <p:cNvPr id="40962" name="Slide Number Placeholder 5">
            <a:extLst>
              <a:ext uri="{FF2B5EF4-FFF2-40B4-BE49-F238E27FC236}">
                <a16:creationId xmlns:a16="http://schemas.microsoft.com/office/drawing/2014/main" id="{576FE692-34F8-46ED-A3FF-33FD92F2161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8B356FF7-7A7C-4798-BAD8-FB9CA9F0E184}" type="slidenum">
              <a:rPr kumimoji="0" lang="en-US" altLang="en-US" sz="1400">
                <a:latin typeface="Garamond" panose="02020404030301010803" pitchFamily="18" charset="0"/>
              </a:rPr>
              <a:pPr>
                <a:spcBef>
                  <a:spcPct val="50000"/>
                </a:spcBef>
                <a:buClrTx/>
                <a:buFontTx/>
                <a:buNone/>
              </a:pPr>
              <a:t>27</a:t>
            </a:fld>
            <a:endParaRPr kumimoji="0" lang="en-US" altLang="en-US" sz="1400">
              <a:latin typeface="Garamond" panose="02020404030301010803" pitchFamily="18" charset="0"/>
            </a:endParaRPr>
          </a:p>
        </p:txBody>
      </p:sp>
      <p:sp>
        <p:nvSpPr>
          <p:cNvPr id="7" name="Rectangle 3">
            <a:extLst>
              <a:ext uri="{FF2B5EF4-FFF2-40B4-BE49-F238E27FC236}">
                <a16:creationId xmlns:a16="http://schemas.microsoft.com/office/drawing/2014/main" id="{366E2CF4-0966-4422-ACAF-02D14FBDE5FE}"/>
              </a:ext>
            </a:extLst>
          </p:cNvPr>
          <p:cNvSpPr txBox="1">
            <a:spLocks noChangeArrowheads="1"/>
          </p:cNvSpPr>
          <p:nvPr/>
        </p:nvSpPr>
        <p:spPr bwMode="auto">
          <a:xfrm>
            <a:off x="911424" y="1519238"/>
            <a:ext cx="10369152" cy="4646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a:lstStyle>
          <a:p>
            <a:pPr>
              <a:defRPr/>
            </a:pPr>
            <a:r>
              <a:rPr lang="en-US" sz="2600" dirty="0"/>
              <a:t>User Stories (two weeks ago)</a:t>
            </a:r>
          </a:p>
          <a:p>
            <a:pPr marL="0" indent="0">
              <a:buNone/>
              <a:defRPr/>
            </a:pPr>
            <a:endParaRPr lang="en-US" sz="2600" dirty="0"/>
          </a:p>
          <a:p>
            <a:pPr>
              <a:defRPr/>
            </a:pPr>
            <a:r>
              <a:rPr lang="en-US" sz="2600" dirty="0"/>
              <a:t>Use Case Diagram (last week)</a:t>
            </a:r>
          </a:p>
          <a:p>
            <a:pPr>
              <a:defRPr/>
            </a:pPr>
            <a:endParaRPr lang="en-US" sz="2600" dirty="0"/>
          </a:p>
          <a:p>
            <a:pPr>
              <a:defRPr/>
            </a:pPr>
            <a:r>
              <a:rPr lang="en-US" sz="2600" dirty="0"/>
              <a:t>Use Case Scenarios or Narratives (last week)</a:t>
            </a:r>
          </a:p>
          <a:p>
            <a:pPr>
              <a:defRPr/>
            </a:pPr>
            <a:endParaRPr lang="en-US" sz="2600" dirty="0"/>
          </a:p>
          <a:p>
            <a:pPr>
              <a:defRPr/>
            </a:pPr>
            <a:r>
              <a:rPr lang="en-US" sz="2600" dirty="0"/>
              <a:t>Class Diagram (one diagram for the whole system)</a:t>
            </a:r>
          </a:p>
          <a:p>
            <a:pPr marL="0" indent="0">
              <a:buNone/>
              <a:defRPr/>
            </a:pPr>
            <a:r>
              <a:rPr lang="en-US" sz="2400" b="1" i="1" u="sng" dirty="0"/>
              <a:t/>
            </a:r>
            <a:br>
              <a:rPr lang="en-US" sz="2400" b="1" i="1" u="sng" dirty="0"/>
            </a:br>
            <a:r>
              <a:rPr lang="en-US" sz="2400" b="1" i="1" u="sng" dirty="0"/>
              <a:t>Read the use case narratives for all use cases and identify Classes and its attributes and methods. </a:t>
            </a:r>
            <a:endParaRPr lang="en-US" sz="2400" dirty="0"/>
          </a:p>
        </p:txBody>
      </p:sp>
      <p:cxnSp>
        <p:nvCxnSpPr>
          <p:cNvPr id="40965" name="Straight Arrow Connector 2">
            <a:extLst>
              <a:ext uri="{FF2B5EF4-FFF2-40B4-BE49-F238E27FC236}">
                <a16:creationId xmlns:a16="http://schemas.microsoft.com/office/drawing/2014/main" id="{D8B58AE6-2873-4F21-AEE7-9AE41130C175}"/>
              </a:ext>
            </a:extLst>
          </p:cNvPr>
          <p:cNvCxnSpPr>
            <a:cxnSpLocks noChangeShapeType="1"/>
          </p:cNvCxnSpPr>
          <p:nvPr/>
        </p:nvCxnSpPr>
        <p:spPr bwMode="auto">
          <a:xfrm>
            <a:off x="3071813" y="1952626"/>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40966" name="Straight Arrow Connector 2">
            <a:extLst>
              <a:ext uri="{FF2B5EF4-FFF2-40B4-BE49-F238E27FC236}">
                <a16:creationId xmlns:a16="http://schemas.microsoft.com/office/drawing/2014/main" id="{F9F3F851-846B-41E3-8B27-9D78E0A0943F}"/>
              </a:ext>
            </a:extLst>
          </p:cNvPr>
          <p:cNvCxnSpPr>
            <a:cxnSpLocks noChangeShapeType="1"/>
          </p:cNvCxnSpPr>
          <p:nvPr/>
        </p:nvCxnSpPr>
        <p:spPr bwMode="auto">
          <a:xfrm>
            <a:off x="3071813" y="2889251"/>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40967" name="Straight Arrow Connector 2">
            <a:extLst>
              <a:ext uri="{FF2B5EF4-FFF2-40B4-BE49-F238E27FC236}">
                <a16:creationId xmlns:a16="http://schemas.microsoft.com/office/drawing/2014/main" id="{48564AB7-247F-4697-9C85-9FFC147B1929}"/>
              </a:ext>
            </a:extLst>
          </p:cNvPr>
          <p:cNvCxnSpPr>
            <a:cxnSpLocks noChangeShapeType="1"/>
          </p:cNvCxnSpPr>
          <p:nvPr/>
        </p:nvCxnSpPr>
        <p:spPr bwMode="auto">
          <a:xfrm>
            <a:off x="3071813" y="3825876"/>
            <a:ext cx="0" cy="466725"/>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4">
            <a:extLst>
              <a:ext uri="{FF2B5EF4-FFF2-40B4-BE49-F238E27FC236}">
                <a16:creationId xmlns:a16="http://schemas.microsoft.com/office/drawing/2014/main" id="{ED15D0D3-4B84-47F1-9CE6-D4CD3A5C2B3B}"/>
              </a:ext>
            </a:extLst>
          </p:cNvPr>
          <p:cNvSpPr>
            <a:spLocks noGrp="1" noChangeArrowheads="1"/>
          </p:cNvSpPr>
          <p:nvPr>
            <p:ph type="title"/>
          </p:nvPr>
        </p:nvSpPr>
        <p:spPr/>
        <p:txBody>
          <a:bodyPr/>
          <a:lstStyle/>
          <a:p>
            <a:pPr eaLnBrk="1" hangingPunct="1"/>
            <a:r>
              <a:rPr lang="en-AU" altLang="en-US" dirty="0"/>
              <a:t>Use Case Diagram for Ticketing System</a:t>
            </a:r>
            <a:endParaRPr lang="en-US" altLang="en-US" dirty="0"/>
          </a:p>
        </p:txBody>
      </p:sp>
      <p:sp>
        <p:nvSpPr>
          <p:cNvPr id="43010" name="Slide Number Placeholder 5">
            <a:extLst>
              <a:ext uri="{FF2B5EF4-FFF2-40B4-BE49-F238E27FC236}">
                <a16:creationId xmlns:a16="http://schemas.microsoft.com/office/drawing/2014/main" id="{7280B550-3DB1-4807-8ED6-67B0DB5868F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91F67425-947B-4534-B1B7-59F826B5BA0C}" type="slidenum">
              <a:rPr kumimoji="0" lang="en-US" altLang="en-US" sz="1400">
                <a:latin typeface="Garamond" panose="02020404030301010803" pitchFamily="18" charset="0"/>
              </a:rPr>
              <a:pPr>
                <a:spcBef>
                  <a:spcPct val="50000"/>
                </a:spcBef>
                <a:buClrTx/>
                <a:buFontTx/>
                <a:buNone/>
              </a:pPr>
              <a:t>28</a:t>
            </a:fld>
            <a:endParaRPr kumimoji="0" lang="en-US" altLang="en-US" sz="1400">
              <a:latin typeface="Garamond" panose="02020404030301010803" pitchFamily="18" charset="0"/>
            </a:endParaRPr>
          </a:p>
        </p:txBody>
      </p:sp>
      <p:pic>
        <p:nvPicPr>
          <p:cNvPr id="43012" name="Picture 11">
            <a:extLst>
              <a:ext uri="{FF2B5EF4-FFF2-40B4-BE49-F238E27FC236}">
                <a16:creationId xmlns:a16="http://schemas.microsoft.com/office/drawing/2014/main" id="{FA58FE15-7AF9-437C-900B-BF425BB4A0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536" y="1484784"/>
            <a:ext cx="6216236" cy="48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25E136FC-BAB8-45EF-8B92-8AA6B6D4E9AB}"/>
              </a:ext>
            </a:extLst>
          </p:cNvPr>
          <p:cNvSpPr/>
          <p:nvPr/>
        </p:nvSpPr>
        <p:spPr>
          <a:xfrm>
            <a:off x="9048328" y="1196752"/>
            <a:ext cx="2664296" cy="1569660"/>
          </a:xfrm>
          <a:prstGeom prst="rect">
            <a:avLst/>
          </a:prstGeom>
        </p:spPr>
        <p:txBody>
          <a:bodyPr wrap="square">
            <a:spAutoFit/>
          </a:bodyPr>
          <a:lstStyle/>
          <a:p>
            <a:r>
              <a:rPr lang="en-AU" altLang="en-US" dirty="0"/>
              <a:t>Remember the Ticketing System Example from last class?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4">
            <a:extLst>
              <a:ext uri="{FF2B5EF4-FFF2-40B4-BE49-F238E27FC236}">
                <a16:creationId xmlns:a16="http://schemas.microsoft.com/office/drawing/2014/main" id="{0B002F56-9ECF-47EF-B526-BF03175EEE8D}"/>
              </a:ext>
            </a:extLst>
          </p:cNvPr>
          <p:cNvSpPr>
            <a:spLocks noGrp="1" noChangeArrowheads="1"/>
          </p:cNvSpPr>
          <p:nvPr>
            <p:ph type="title"/>
          </p:nvPr>
        </p:nvSpPr>
        <p:spPr>
          <a:xfrm>
            <a:off x="983431" y="260648"/>
            <a:ext cx="10369151" cy="864096"/>
          </a:xfrm>
        </p:spPr>
        <p:txBody>
          <a:bodyPr>
            <a:normAutofit fontScale="90000"/>
          </a:bodyPr>
          <a:lstStyle/>
          <a:p>
            <a:pPr>
              <a:defRPr/>
            </a:pPr>
            <a:r>
              <a:rPr lang="en-US" dirty="0"/>
              <a:t>Steps in Drawing a Class Diagram for Online Ticketing System</a:t>
            </a:r>
          </a:p>
        </p:txBody>
      </p:sp>
      <p:sp>
        <p:nvSpPr>
          <p:cNvPr id="44036" name="Content Placeholder 6">
            <a:extLst>
              <a:ext uri="{FF2B5EF4-FFF2-40B4-BE49-F238E27FC236}">
                <a16:creationId xmlns:a16="http://schemas.microsoft.com/office/drawing/2014/main" id="{51F7504B-4E54-40DF-AB2F-B6A613313771}"/>
              </a:ext>
            </a:extLst>
          </p:cNvPr>
          <p:cNvSpPr>
            <a:spLocks noGrp="1"/>
          </p:cNvSpPr>
          <p:nvPr>
            <p:ph idx="1"/>
          </p:nvPr>
        </p:nvSpPr>
        <p:spPr>
          <a:xfrm>
            <a:off x="767408" y="980728"/>
            <a:ext cx="10585174" cy="5256584"/>
          </a:xfrm>
        </p:spPr>
        <p:txBody>
          <a:bodyPr/>
          <a:lstStyle/>
          <a:p>
            <a:endParaRPr lang="en-AU" altLang="en-US" dirty="0"/>
          </a:p>
          <a:p>
            <a:pPr lvl="1"/>
            <a:r>
              <a:rPr lang="en-AU" altLang="en-US" dirty="0">
                <a:solidFill>
                  <a:schemeClr val="tx1"/>
                </a:solidFill>
              </a:rPr>
              <a:t>Refer the Buy Ticket use case narrative, available in week </a:t>
            </a:r>
            <a:r>
              <a:rPr lang="en-AU" altLang="en-US">
                <a:solidFill>
                  <a:schemeClr val="tx1"/>
                </a:solidFill>
              </a:rPr>
              <a:t>8 folder. </a:t>
            </a:r>
            <a:endParaRPr lang="en-AU" altLang="en-US" dirty="0">
              <a:solidFill>
                <a:schemeClr val="tx1"/>
              </a:solidFill>
            </a:endParaRPr>
          </a:p>
          <a:p>
            <a:pPr lvl="1"/>
            <a:r>
              <a:rPr lang="en-AU" altLang="en-US" dirty="0">
                <a:solidFill>
                  <a:schemeClr val="tx1"/>
                </a:solidFill>
              </a:rPr>
              <a:t>Read the narrative and follow the following steps:</a:t>
            </a:r>
          </a:p>
          <a:p>
            <a:pPr lvl="2"/>
            <a:r>
              <a:rPr lang="en-AU" altLang="en-US" dirty="0">
                <a:solidFill>
                  <a:schemeClr val="tx1"/>
                </a:solidFill>
              </a:rPr>
              <a:t>Find Classes/Objects (look for nouns)</a:t>
            </a:r>
          </a:p>
          <a:p>
            <a:pPr lvl="2"/>
            <a:r>
              <a:rPr lang="en-AU" altLang="en-US" dirty="0">
                <a:solidFill>
                  <a:schemeClr val="tx1"/>
                </a:solidFill>
              </a:rPr>
              <a:t>Identify attributes  and methods for each class</a:t>
            </a:r>
          </a:p>
          <a:p>
            <a:pPr lvl="2"/>
            <a:r>
              <a:rPr lang="en-AU" altLang="en-US" dirty="0">
                <a:solidFill>
                  <a:schemeClr val="tx1"/>
                </a:solidFill>
              </a:rPr>
              <a:t>Identify the relationship and multiplicities between classes.</a:t>
            </a:r>
          </a:p>
        </p:txBody>
      </p:sp>
      <p:sp>
        <p:nvSpPr>
          <p:cNvPr id="44034" name="Slide Number Placeholder 5">
            <a:extLst>
              <a:ext uri="{FF2B5EF4-FFF2-40B4-BE49-F238E27FC236}">
                <a16:creationId xmlns:a16="http://schemas.microsoft.com/office/drawing/2014/main" id="{4B4107DA-5E86-4D0D-B1BE-5CEE6261FF9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3C95907D-BDCA-4392-A5EE-15EC5B94F49A}" type="slidenum">
              <a:rPr kumimoji="0" lang="en-US" altLang="en-US" sz="1400">
                <a:latin typeface="Garamond" panose="02020404030301010803" pitchFamily="18" charset="0"/>
              </a:rPr>
              <a:pPr>
                <a:spcBef>
                  <a:spcPct val="50000"/>
                </a:spcBef>
                <a:buClrTx/>
                <a:buFontTx/>
                <a:buNone/>
              </a:pPr>
              <a:t>29</a:t>
            </a:fld>
            <a:endParaRPr kumimoji="0" lang="en-US" altLang="en-US" sz="1400">
              <a:latin typeface="Garamond" panose="020204040303010108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639D150-B5E8-457D-BDDA-1C7B74EC6BA3}"/>
              </a:ext>
            </a:extLst>
          </p:cNvPr>
          <p:cNvSpPr>
            <a:spLocks noGrp="1"/>
          </p:cNvSpPr>
          <p:nvPr>
            <p:ph type="title"/>
          </p:nvPr>
        </p:nvSpPr>
        <p:spPr/>
        <p:txBody>
          <a:bodyPr/>
          <a:lstStyle/>
          <a:p>
            <a:r>
              <a:rPr lang="en-AU" altLang="en-US"/>
              <a:t>Topics</a:t>
            </a:r>
          </a:p>
        </p:txBody>
      </p:sp>
      <p:sp>
        <p:nvSpPr>
          <p:cNvPr id="12291" name="Content Placeholder 2">
            <a:extLst>
              <a:ext uri="{FF2B5EF4-FFF2-40B4-BE49-F238E27FC236}">
                <a16:creationId xmlns:a16="http://schemas.microsoft.com/office/drawing/2014/main" id="{56690074-1688-4DD9-9AA5-99E7D56EEACC}"/>
              </a:ext>
            </a:extLst>
          </p:cNvPr>
          <p:cNvSpPr>
            <a:spLocks noGrp="1"/>
          </p:cNvSpPr>
          <p:nvPr>
            <p:ph idx="1"/>
          </p:nvPr>
        </p:nvSpPr>
        <p:spPr/>
        <p:txBody>
          <a:bodyPr/>
          <a:lstStyle/>
          <a:p>
            <a:pPr>
              <a:lnSpc>
                <a:spcPct val="200000"/>
              </a:lnSpc>
            </a:pPr>
            <a:r>
              <a:rPr lang="en-AU" altLang="en-US" dirty="0"/>
              <a:t>Components of a Class Diagram</a:t>
            </a:r>
          </a:p>
          <a:p>
            <a:pPr>
              <a:lnSpc>
                <a:spcPct val="200000"/>
              </a:lnSpc>
            </a:pPr>
            <a:r>
              <a:rPr lang="en-AU" altLang="en-US" dirty="0"/>
              <a:t>Relationship between Classes</a:t>
            </a:r>
          </a:p>
          <a:p>
            <a:pPr>
              <a:lnSpc>
                <a:spcPct val="200000"/>
              </a:lnSpc>
            </a:pPr>
            <a:r>
              <a:rPr lang="en-AU" altLang="en-US" dirty="0"/>
              <a:t>Rules for Class Diagram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alpha val="27000"/>
          </a:schemeClr>
        </a:solidFill>
        <a:effectLst/>
      </p:bgPr>
    </p:bg>
    <p:spTree>
      <p:nvGrpSpPr>
        <p:cNvPr id="1" name=""/>
        <p:cNvGrpSpPr/>
        <p:nvPr/>
      </p:nvGrpSpPr>
      <p:grpSpPr>
        <a:xfrm>
          <a:off x="0" y="0"/>
          <a:ext cx="0" cy="0"/>
          <a:chOff x="0" y="0"/>
          <a:chExt cx="0" cy="0"/>
        </a:xfrm>
      </p:grpSpPr>
      <p:sp>
        <p:nvSpPr>
          <p:cNvPr id="30723" name="Rectangle 4">
            <a:extLst>
              <a:ext uri="{FF2B5EF4-FFF2-40B4-BE49-F238E27FC236}">
                <a16:creationId xmlns:a16="http://schemas.microsoft.com/office/drawing/2014/main" id="{CD01F20A-5C7D-4CCF-AC88-008BBB7AB641}"/>
              </a:ext>
            </a:extLst>
          </p:cNvPr>
          <p:cNvSpPr>
            <a:spLocks noGrp="1" noChangeArrowheads="1"/>
          </p:cNvSpPr>
          <p:nvPr>
            <p:ph type="title"/>
          </p:nvPr>
        </p:nvSpPr>
        <p:spPr>
          <a:xfrm>
            <a:off x="1811338" y="277815"/>
            <a:ext cx="9253214" cy="569912"/>
          </a:xfrm>
        </p:spPr>
        <p:txBody>
          <a:bodyPr>
            <a:normAutofit fontScale="90000"/>
          </a:bodyPr>
          <a:lstStyle/>
          <a:p>
            <a:pPr>
              <a:defRPr/>
            </a:pPr>
            <a:r>
              <a:rPr lang="en-US" dirty="0"/>
              <a:t>Buy Ticket Use Case Narrative – from Week 8 Class</a:t>
            </a:r>
          </a:p>
        </p:txBody>
      </p:sp>
      <p:sp>
        <p:nvSpPr>
          <p:cNvPr id="21506" name="Slide Number Placeholder 5">
            <a:extLst>
              <a:ext uri="{FF2B5EF4-FFF2-40B4-BE49-F238E27FC236}">
                <a16:creationId xmlns:a16="http://schemas.microsoft.com/office/drawing/2014/main" id="{DFEABCD2-DB0D-4495-9266-05F080F5FE0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fld id="{92CE21DC-F31A-4D1F-A823-ABAD176BCD91}" type="slidenum">
              <a:rPr lang="en-US" altLang="en-US" sz="1400">
                <a:latin typeface="Garamond" panose="02020404030301010803" pitchFamily="18" charset="0"/>
              </a:rPr>
              <a:pPr eaLnBrk="0" hangingPunct="0"/>
              <a:t>30</a:t>
            </a:fld>
            <a:endParaRPr lang="en-US" altLang="en-US" sz="1400">
              <a:latin typeface="Garamond" panose="02020404030301010803" pitchFamily="18" charset="0"/>
            </a:endParaRPr>
          </a:p>
        </p:txBody>
      </p:sp>
      <p:pic>
        <p:nvPicPr>
          <p:cNvPr id="21508" name="Picture 2">
            <a:extLst>
              <a:ext uri="{FF2B5EF4-FFF2-40B4-BE49-F238E27FC236}">
                <a16:creationId xmlns:a16="http://schemas.microsoft.com/office/drawing/2014/main" id="{1BCAFC97-5361-4EBC-9C22-7695FCA375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67608" y="847726"/>
            <a:ext cx="6031881" cy="560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ight Arrow 1">
            <a:extLst>
              <a:ext uri="{FF2B5EF4-FFF2-40B4-BE49-F238E27FC236}">
                <a16:creationId xmlns:a16="http://schemas.microsoft.com/office/drawing/2014/main" id="{D698BED9-143B-44E2-91F0-2406C533A9A5}"/>
              </a:ext>
            </a:extLst>
          </p:cNvPr>
          <p:cNvSpPr>
            <a:spLocks noChangeArrowheads="1"/>
          </p:cNvSpPr>
          <p:nvPr/>
        </p:nvSpPr>
        <p:spPr bwMode="auto">
          <a:xfrm>
            <a:off x="8472264" y="3501008"/>
            <a:ext cx="1080120" cy="432048"/>
          </a:xfrm>
          <a:prstGeom prst="rightArrow">
            <a:avLst>
              <a:gd name="adj1" fmla="val 50000"/>
              <a:gd name="adj2" fmla="val 49952"/>
            </a:avLst>
          </a:prstGeom>
          <a:solidFill>
            <a:schemeClr val="accent1"/>
          </a:solidFill>
          <a:ln w="12700" cap="sq" algn="ctr">
            <a:solidFill>
              <a:schemeClr val="tx1"/>
            </a:solidFill>
            <a:round/>
            <a:headEnd type="none" w="sm" len="sm"/>
            <a:tailEnd type="none" w="sm" len="sm"/>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 name="TextBox 1">
            <a:extLst>
              <a:ext uri="{FF2B5EF4-FFF2-40B4-BE49-F238E27FC236}">
                <a16:creationId xmlns:a16="http://schemas.microsoft.com/office/drawing/2014/main" id="{8D627F45-CCA1-4035-AA4F-0EA3C686B0B0}"/>
              </a:ext>
            </a:extLst>
          </p:cNvPr>
          <p:cNvSpPr txBox="1"/>
          <p:nvPr/>
        </p:nvSpPr>
        <p:spPr>
          <a:xfrm>
            <a:off x="9840416" y="2132856"/>
            <a:ext cx="2160240" cy="2308324"/>
          </a:xfrm>
          <a:prstGeom prst="rect">
            <a:avLst/>
          </a:prstGeom>
          <a:noFill/>
        </p:spPr>
        <p:txBody>
          <a:bodyPr wrap="square" rtlCol="0">
            <a:spAutoFit/>
          </a:bodyPr>
          <a:lstStyle/>
          <a:p>
            <a:r>
              <a:rPr lang="en-AU" altLang="en-US" dirty="0"/>
              <a:t>Read this narrative and follow the “Steps in drawing a Class Diagram”</a:t>
            </a:r>
          </a:p>
        </p:txBody>
      </p:sp>
      <p:sp>
        <p:nvSpPr>
          <p:cNvPr id="3" name="Rectangle 2">
            <a:extLst>
              <a:ext uri="{FF2B5EF4-FFF2-40B4-BE49-F238E27FC236}">
                <a16:creationId xmlns:a16="http://schemas.microsoft.com/office/drawing/2014/main" id="{00D8615C-F19A-499E-B1A9-F3679A62D83E}"/>
              </a:ext>
            </a:extLst>
          </p:cNvPr>
          <p:cNvSpPr/>
          <p:nvPr/>
        </p:nvSpPr>
        <p:spPr>
          <a:xfrm>
            <a:off x="9624392" y="1988840"/>
            <a:ext cx="2448272" cy="25202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4">
            <a:extLst>
              <a:ext uri="{FF2B5EF4-FFF2-40B4-BE49-F238E27FC236}">
                <a16:creationId xmlns:a16="http://schemas.microsoft.com/office/drawing/2014/main" id="{0AA80A9F-B320-4169-AF2F-256333E8BB5B}"/>
              </a:ext>
            </a:extLst>
          </p:cNvPr>
          <p:cNvSpPr>
            <a:spLocks noGrp="1" noChangeArrowheads="1"/>
          </p:cNvSpPr>
          <p:nvPr>
            <p:ph type="title"/>
          </p:nvPr>
        </p:nvSpPr>
        <p:spPr>
          <a:xfrm>
            <a:off x="911424" y="110629"/>
            <a:ext cx="10081120" cy="726083"/>
          </a:xfrm>
        </p:spPr>
        <p:txBody>
          <a:bodyPr>
            <a:normAutofit fontScale="90000"/>
          </a:bodyPr>
          <a:lstStyle/>
          <a:p>
            <a:pPr eaLnBrk="1" hangingPunct="1"/>
            <a:r>
              <a:rPr lang="en-AU" altLang="en-US" dirty="0"/>
              <a:t>Exercise – Draft Class Diagram for Online Ticketing System</a:t>
            </a:r>
            <a:endParaRPr lang="en-US" altLang="en-US" dirty="0"/>
          </a:p>
        </p:txBody>
      </p:sp>
      <p:sp>
        <p:nvSpPr>
          <p:cNvPr id="45058" name="Slide Number Placeholder 5">
            <a:extLst>
              <a:ext uri="{FF2B5EF4-FFF2-40B4-BE49-F238E27FC236}">
                <a16:creationId xmlns:a16="http://schemas.microsoft.com/office/drawing/2014/main" id="{56ECD00D-BA8E-4678-B073-00433A0B57A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FFFADD0C-ECB8-4611-89F9-89F6F7D96A43}" type="slidenum">
              <a:rPr kumimoji="0" lang="en-US" altLang="en-US" sz="1400">
                <a:latin typeface="Garamond" panose="02020404030301010803" pitchFamily="18" charset="0"/>
              </a:rPr>
              <a:pPr>
                <a:spcBef>
                  <a:spcPct val="50000"/>
                </a:spcBef>
                <a:buClrTx/>
                <a:buFontTx/>
                <a:buNone/>
              </a:pPr>
              <a:t>31</a:t>
            </a:fld>
            <a:endParaRPr kumimoji="0" lang="en-US" altLang="en-US" sz="1400">
              <a:latin typeface="Garamond" panose="02020404030301010803" pitchFamily="18" charset="0"/>
            </a:endParaRPr>
          </a:p>
        </p:txBody>
      </p:sp>
      <p:pic>
        <p:nvPicPr>
          <p:cNvPr id="45060" name="Picture 1">
            <a:extLst>
              <a:ext uri="{FF2B5EF4-FFF2-40B4-BE49-F238E27FC236}">
                <a16:creationId xmlns:a16="http://schemas.microsoft.com/office/drawing/2014/main" id="{42761964-CCAE-4479-AC09-9550DC68600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75051" y="1124745"/>
            <a:ext cx="4410075" cy="4716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1" name="Rectangle 1">
            <a:extLst>
              <a:ext uri="{FF2B5EF4-FFF2-40B4-BE49-F238E27FC236}">
                <a16:creationId xmlns:a16="http://schemas.microsoft.com/office/drawing/2014/main" id="{1920FA4B-FF84-401F-89DA-FBF9EC92304D}"/>
              </a:ext>
            </a:extLst>
          </p:cNvPr>
          <p:cNvSpPr>
            <a:spLocks noChangeArrowheads="1"/>
          </p:cNvSpPr>
          <p:nvPr/>
        </p:nvSpPr>
        <p:spPr bwMode="auto">
          <a:xfrm>
            <a:off x="1524001" y="5949280"/>
            <a:ext cx="89646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lvl="1" eaLnBrk="1" hangingPunct="1">
              <a:spcBef>
                <a:spcPct val="0"/>
              </a:spcBef>
              <a:buClrTx/>
              <a:buFontTx/>
              <a:buNone/>
            </a:pPr>
            <a:r>
              <a:rPr kumimoji="0" lang="en-AU" altLang="en-US" sz="2400" b="1" dirty="0">
                <a:latin typeface="Times New Roman" panose="02020603050405020304" pitchFamily="18" charset="0"/>
              </a:rPr>
              <a:t>Homework:</a:t>
            </a:r>
            <a:r>
              <a:rPr kumimoji="0" lang="en-AU" altLang="en-US" sz="2400" dirty="0">
                <a:latin typeface="Times New Roman" panose="02020603050405020304" pitchFamily="18" charset="0"/>
              </a:rPr>
              <a:t> Identify the missing </a:t>
            </a:r>
            <a:r>
              <a:rPr kumimoji="0" lang="en-AU" altLang="en-US" sz="2400">
                <a:latin typeface="Times New Roman" panose="02020603050405020304" pitchFamily="18" charset="0"/>
              </a:rPr>
              <a:t>associations, attributes </a:t>
            </a:r>
            <a:r>
              <a:rPr kumimoji="0" lang="en-AU" altLang="en-US" sz="2400" dirty="0">
                <a:latin typeface="Times New Roman" panose="02020603050405020304" pitchFamily="18" charset="0"/>
              </a:rPr>
              <a:t>and methods for each class in the above diagram.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4">
            <a:extLst>
              <a:ext uri="{FF2B5EF4-FFF2-40B4-BE49-F238E27FC236}">
                <a16:creationId xmlns:a16="http://schemas.microsoft.com/office/drawing/2014/main" id="{1EB03F80-CBA4-4194-95BE-8F6C7E6ED900}"/>
              </a:ext>
            </a:extLst>
          </p:cNvPr>
          <p:cNvSpPr>
            <a:spLocks noGrp="1" noChangeArrowheads="1"/>
          </p:cNvSpPr>
          <p:nvPr>
            <p:ph type="title"/>
          </p:nvPr>
        </p:nvSpPr>
        <p:spPr/>
        <p:txBody>
          <a:bodyPr/>
          <a:lstStyle/>
          <a:p>
            <a:pPr eaLnBrk="1" hangingPunct="1"/>
            <a:r>
              <a:rPr lang="en-AU" altLang="en-US"/>
              <a:t>Summary</a:t>
            </a:r>
            <a:endParaRPr lang="en-US" altLang="en-US"/>
          </a:p>
        </p:txBody>
      </p:sp>
      <p:sp>
        <p:nvSpPr>
          <p:cNvPr id="46084" name="Content Placeholder 6">
            <a:extLst>
              <a:ext uri="{FF2B5EF4-FFF2-40B4-BE49-F238E27FC236}">
                <a16:creationId xmlns:a16="http://schemas.microsoft.com/office/drawing/2014/main" id="{C68974A4-E805-44F1-80C7-E38C362EA72C}"/>
              </a:ext>
            </a:extLst>
          </p:cNvPr>
          <p:cNvSpPr>
            <a:spLocks noGrp="1"/>
          </p:cNvSpPr>
          <p:nvPr>
            <p:ph idx="1"/>
          </p:nvPr>
        </p:nvSpPr>
        <p:spPr/>
        <p:txBody>
          <a:bodyPr/>
          <a:lstStyle/>
          <a:p>
            <a:r>
              <a:rPr lang="en-AU" dirty="0">
                <a:cs typeface="Times New Roman" pitchFamily="18" charset="0"/>
              </a:rPr>
              <a:t>Class Diagram is the basis for the object-oriented software.</a:t>
            </a:r>
          </a:p>
          <a:p>
            <a:r>
              <a:rPr lang="en-AU" dirty="0"/>
              <a:t>Class diagram is not only used for visualizing, describing and documenting different aspects of a system but also for </a:t>
            </a:r>
            <a:r>
              <a:rPr lang="en-AU" b="1" dirty="0"/>
              <a:t>constructing executable code of the software application.</a:t>
            </a:r>
          </a:p>
        </p:txBody>
      </p:sp>
      <p:sp>
        <p:nvSpPr>
          <p:cNvPr id="46082" name="Slide Number Placeholder 5">
            <a:extLst>
              <a:ext uri="{FF2B5EF4-FFF2-40B4-BE49-F238E27FC236}">
                <a16:creationId xmlns:a16="http://schemas.microsoft.com/office/drawing/2014/main" id="{56984393-5FE9-428C-AA89-527CD6BB0FD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4258735D-BC1D-462D-B584-00174E1CFD09}" type="slidenum">
              <a:rPr kumimoji="0" lang="en-US" altLang="en-US" sz="1400">
                <a:latin typeface="Garamond" panose="02020404030301010803" pitchFamily="18" charset="0"/>
              </a:rPr>
              <a:pPr>
                <a:spcBef>
                  <a:spcPct val="50000"/>
                </a:spcBef>
                <a:buClrTx/>
                <a:buFontTx/>
                <a:buNone/>
              </a:pPr>
              <a:t>32</a:t>
            </a:fld>
            <a:endParaRPr kumimoji="0" lang="en-US" altLang="en-US" sz="1400">
              <a:latin typeface="Garamond" panose="02020404030301010803"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a:extLst>
              <a:ext uri="{FF2B5EF4-FFF2-40B4-BE49-F238E27FC236}">
                <a16:creationId xmlns:a16="http://schemas.microsoft.com/office/drawing/2014/main" id="{EA6345A2-0B60-4EBF-BBF8-8EF164C79D6A}"/>
              </a:ext>
            </a:extLst>
          </p:cNvPr>
          <p:cNvSpPr>
            <a:spLocks noGrp="1" noChangeArrowheads="1"/>
          </p:cNvSpPr>
          <p:nvPr>
            <p:ph type="title"/>
          </p:nvPr>
        </p:nvSpPr>
        <p:spPr>
          <a:xfrm>
            <a:off x="839416" y="260350"/>
            <a:ext cx="10841285" cy="566738"/>
          </a:xfrm>
        </p:spPr>
        <p:txBody>
          <a:bodyPr>
            <a:normAutofit fontScale="90000"/>
          </a:bodyPr>
          <a:lstStyle/>
          <a:p>
            <a:pPr eaLnBrk="1" hangingPunct="1">
              <a:defRPr/>
            </a:pPr>
            <a:r>
              <a:rPr lang="en-AU" altLang="en-US" dirty="0"/>
              <a:t>Assignment </a:t>
            </a:r>
            <a:r>
              <a:rPr lang="en-AU" altLang="en-US" dirty="0" smtClean="0"/>
              <a:t>4 </a:t>
            </a:r>
            <a:r>
              <a:rPr lang="en-AU" altLang="en-US" dirty="0"/>
              <a:t>– Improved COS</a:t>
            </a:r>
            <a:endParaRPr lang="en-US" altLang="en-US" dirty="0"/>
          </a:p>
        </p:txBody>
      </p:sp>
      <p:sp>
        <p:nvSpPr>
          <p:cNvPr id="61443" name="Slide Number Placeholder 5">
            <a:extLst>
              <a:ext uri="{FF2B5EF4-FFF2-40B4-BE49-F238E27FC236}">
                <a16:creationId xmlns:a16="http://schemas.microsoft.com/office/drawing/2014/main" id="{5DA4ED64-FE14-4402-9D02-F101B5C1EA6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anose="05040102010807070707" pitchFamily="18" charset="2"/>
              <a:buNone/>
            </a:pPr>
            <a:fld id="{C01E89B9-1B40-4483-B9F4-AC0E7966154A}" type="slidenum">
              <a:rPr lang="en-US" altLang="en-US" sz="1400" smtClean="0">
                <a:solidFill>
                  <a:schemeClr val="tx1"/>
                </a:solidFill>
                <a:latin typeface="Garamond" panose="02020404030301010803" pitchFamily="18" charset="0"/>
              </a:rPr>
              <a:pPr defTabSz="914400">
                <a:spcBef>
                  <a:spcPct val="50000"/>
                </a:spcBef>
                <a:buClrTx/>
                <a:buSzTx/>
                <a:buFont typeface="Wingdings 3" panose="05040102010807070707" pitchFamily="18" charset="2"/>
                <a:buNone/>
              </a:pPr>
              <a:t>33</a:t>
            </a:fld>
            <a:endParaRPr lang="en-US" altLang="en-US" sz="1400">
              <a:solidFill>
                <a:schemeClr val="tx1"/>
              </a:solidFill>
              <a:latin typeface="Garamond" panose="02020404030301010803" pitchFamily="18" charset="0"/>
            </a:endParaRPr>
          </a:p>
        </p:txBody>
      </p:sp>
      <p:sp>
        <p:nvSpPr>
          <p:cNvPr id="50180" name="Rectangle 3">
            <a:extLst>
              <a:ext uri="{FF2B5EF4-FFF2-40B4-BE49-F238E27FC236}">
                <a16:creationId xmlns:a16="http://schemas.microsoft.com/office/drawing/2014/main" id="{B8F140B4-221E-4A85-B3A3-42839F04AF7A}"/>
              </a:ext>
            </a:extLst>
          </p:cNvPr>
          <p:cNvSpPr txBox="1">
            <a:spLocks noChangeArrowheads="1"/>
          </p:cNvSpPr>
          <p:nvPr/>
        </p:nvSpPr>
        <p:spPr bwMode="auto">
          <a:xfrm>
            <a:off x="911225" y="1052513"/>
            <a:ext cx="10440988" cy="5616575"/>
          </a:xfrm>
          <a:prstGeom prst="rect">
            <a:avLst/>
          </a:prstGeom>
          <a:noFill/>
          <a:ln>
            <a:noFill/>
          </a:ln>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669925" indent="-325438">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eaLnBrk="1" hangingPunct="1">
              <a:lnSpc>
                <a:spcPct val="90000"/>
              </a:lnSpc>
              <a:spcBef>
                <a:spcPct val="20000"/>
              </a:spcBef>
              <a:buSzPct val="65000"/>
              <a:defRPr/>
            </a:pPr>
            <a:r>
              <a:rPr lang="en-US" altLang="en-US" dirty="0"/>
              <a:t>Object Oriented Requirements Analysis and Specification Report – 30 Marks</a:t>
            </a:r>
          </a:p>
          <a:p>
            <a:pPr eaLnBrk="1" hangingPunct="1">
              <a:lnSpc>
                <a:spcPct val="90000"/>
              </a:lnSpc>
              <a:spcBef>
                <a:spcPct val="20000"/>
              </a:spcBef>
              <a:buSzPct val="65000"/>
              <a:defRPr/>
            </a:pPr>
            <a:r>
              <a:rPr lang="en-AU" altLang="en-US" dirty="0">
                <a:solidFill>
                  <a:schemeClr val="tx1"/>
                </a:solidFill>
                <a:latin typeface="+mn-lt"/>
                <a:cs typeface="Arial" panose="020B0604020202020204" pitchFamily="34" charset="0"/>
              </a:rPr>
              <a:t>Same Case Study as Assignment 1: </a:t>
            </a:r>
            <a:r>
              <a:rPr lang="en-US" altLang="en-US" dirty="0"/>
              <a:t>Customer Onboarding System (COS) for </a:t>
            </a:r>
            <a:r>
              <a:rPr lang="en-US" altLang="en-US" dirty="0" err="1"/>
              <a:t>Streamable</a:t>
            </a:r>
            <a:endParaRPr lang="en-AU" altLang="en-US" dirty="0">
              <a:solidFill>
                <a:schemeClr val="tx1"/>
              </a:solidFill>
              <a:latin typeface="+mn-lt"/>
              <a:cs typeface="Arial" panose="020B0604020202020204" pitchFamily="34" charset="0"/>
            </a:endParaRPr>
          </a:p>
          <a:p>
            <a:pPr eaLnBrk="1" hangingPunct="1">
              <a:lnSpc>
                <a:spcPct val="90000"/>
              </a:lnSpc>
              <a:spcBef>
                <a:spcPct val="20000"/>
              </a:spcBef>
              <a:buSzPct val="65000"/>
              <a:defRPr/>
            </a:pPr>
            <a:r>
              <a:rPr lang="en-AU" altLang="en-US" dirty="0">
                <a:solidFill>
                  <a:schemeClr val="tx1"/>
                </a:solidFill>
                <a:latin typeface="+mn-lt"/>
                <a:cs typeface="Arial" panose="020B0604020202020204" pitchFamily="34" charset="0"/>
              </a:rPr>
              <a:t>Functional and non-functional requirements</a:t>
            </a:r>
          </a:p>
          <a:p>
            <a:pPr lvl="1" eaLnBrk="1" hangingPunct="1">
              <a:lnSpc>
                <a:spcPct val="90000"/>
              </a:lnSpc>
              <a:spcBef>
                <a:spcPct val="20000"/>
              </a:spcBef>
              <a:buSzPct val="65000"/>
              <a:defRPr/>
            </a:pPr>
            <a:r>
              <a:rPr lang="en-AU" altLang="en-US" sz="2200" dirty="0">
                <a:solidFill>
                  <a:schemeClr val="tx1"/>
                </a:solidFill>
                <a:latin typeface="+mn-lt"/>
                <a:cs typeface="Arial" panose="020B0604020202020204" pitchFamily="34" charset="0"/>
              </a:rPr>
              <a:t>Functional requirements using:</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User Story Map</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User Stories,</a:t>
            </a:r>
            <a:r>
              <a:rPr lang="en-AU" altLang="en-US" sz="2200" b="1" dirty="0">
                <a:solidFill>
                  <a:schemeClr val="tx1"/>
                </a:solidFill>
                <a:latin typeface="+mn-lt"/>
                <a:cs typeface="Arial" panose="020B0604020202020204" pitchFamily="34" charset="0"/>
              </a:rPr>
              <a:t> </a:t>
            </a:r>
            <a:r>
              <a:rPr lang="en-AU" altLang="en-US" sz="2200" dirty="0">
                <a:solidFill>
                  <a:schemeClr val="tx1"/>
                </a:solidFill>
                <a:latin typeface="+mn-lt"/>
                <a:cs typeface="Arial" panose="020B0604020202020204" pitchFamily="34" charset="0"/>
              </a:rPr>
              <a:t>Use Cases (narratives) and Use Case Diagram (Project boundary)</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Sequence Diagram</a:t>
            </a:r>
          </a:p>
          <a:p>
            <a:pPr lvl="1" eaLnBrk="1" hangingPunct="1">
              <a:lnSpc>
                <a:spcPct val="90000"/>
              </a:lnSpc>
              <a:spcBef>
                <a:spcPct val="20000"/>
              </a:spcBef>
              <a:buSzPct val="65000"/>
              <a:defRPr/>
            </a:pPr>
            <a:r>
              <a:rPr lang="en-AU" altLang="en-US" sz="2200" dirty="0">
                <a:solidFill>
                  <a:schemeClr val="tx1"/>
                </a:solidFill>
                <a:latin typeface="+mn-lt"/>
                <a:cs typeface="Arial" panose="020B0604020202020204" pitchFamily="34" charset="0"/>
              </a:rPr>
              <a:t>Data Requirements using:</a:t>
            </a:r>
          </a:p>
          <a:p>
            <a:pPr lvl="2" eaLnBrk="1" hangingPunct="1">
              <a:lnSpc>
                <a:spcPct val="90000"/>
              </a:lnSpc>
              <a:spcBef>
                <a:spcPct val="20000"/>
              </a:spcBef>
              <a:buClr>
                <a:schemeClr val="accent2"/>
              </a:buClr>
              <a:buSzPct val="60000"/>
              <a:defRPr/>
            </a:pPr>
            <a:r>
              <a:rPr lang="en-AU" altLang="en-US" sz="2200" b="1" dirty="0">
                <a:solidFill>
                  <a:schemeClr val="tx1"/>
                </a:solidFill>
                <a:latin typeface="+mn-lt"/>
                <a:cs typeface="Arial" panose="020B0604020202020204" pitchFamily="34" charset="0"/>
              </a:rPr>
              <a:t>Class Diagram</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State Transition Diagram</a:t>
            </a:r>
          </a:p>
          <a:p>
            <a:pPr lvl="1" eaLnBrk="1" hangingPunct="1">
              <a:lnSpc>
                <a:spcPct val="90000"/>
              </a:lnSpc>
              <a:spcBef>
                <a:spcPct val="20000"/>
              </a:spcBef>
              <a:buSzPct val="65000"/>
              <a:defRPr/>
            </a:pPr>
            <a:r>
              <a:rPr lang="en-AU" altLang="en-US" sz="2200" dirty="0">
                <a:solidFill>
                  <a:schemeClr val="tx1"/>
                </a:solidFill>
                <a:latin typeface="+mn-lt"/>
                <a:cs typeface="Arial" panose="020B0604020202020204" pitchFamily="34" charset="0"/>
              </a:rPr>
              <a:t>Non-functional requirements:</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User Interface requirements using wireframes</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Security requirements</a:t>
            </a:r>
          </a:p>
          <a:p>
            <a:pPr lvl="2" eaLnBrk="1" hangingPunct="1">
              <a:lnSpc>
                <a:spcPct val="90000"/>
              </a:lnSpc>
              <a:spcBef>
                <a:spcPct val="20000"/>
              </a:spcBef>
              <a:buClr>
                <a:schemeClr val="accent2"/>
              </a:buClr>
              <a:buSzPct val="60000"/>
              <a:defRPr/>
            </a:pPr>
            <a:r>
              <a:rPr lang="en-AU" altLang="en-US" sz="2200" dirty="0">
                <a:solidFill>
                  <a:schemeClr val="tx1"/>
                </a:solidFill>
                <a:latin typeface="+mn-lt"/>
                <a:cs typeface="Arial" panose="020B0604020202020204" pitchFamily="34" charset="0"/>
              </a:rPr>
              <a:t>Performance requirements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4">
            <a:extLst>
              <a:ext uri="{FF2B5EF4-FFF2-40B4-BE49-F238E27FC236}">
                <a16:creationId xmlns:a16="http://schemas.microsoft.com/office/drawing/2014/main" id="{1EB03F80-CBA4-4194-95BE-8F6C7E6ED900}"/>
              </a:ext>
            </a:extLst>
          </p:cNvPr>
          <p:cNvSpPr>
            <a:spLocks noGrp="1" noChangeArrowheads="1"/>
          </p:cNvSpPr>
          <p:nvPr>
            <p:ph type="title"/>
          </p:nvPr>
        </p:nvSpPr>
        <p:spPr/>
        <p:txBody>
          <a:bodyPr/>
          <a:lstStyle/>
          <a:p>
            <a:pPr eaLnBrk="1" hangingPunct="1"/>
            <a:r>
              <a:rPr lang="en-AU" altLang="en-US" dirty="0"/>
              <a:t>Class Diagram for Assignment </a:t>
            </a:r>
            <a:r>
              <a:rPr lang="en-AU" altLang="en-US" dirty="0" smtClean="0"/>
              <a:t>4</a:t>
            </a:r>
            <a:endParaRPr lang="en-US" altLang="en-US" dirty="0"/>
          </a:p>
        </p:txBody>
      </p:sp>
      <p:sp>
        <p:nvSpPr>
          <p:cNvPr id="46084" name="Content Placeholder 6">
            <a:extLst>
              <a:ext uri="{FF2B5EF4-FFF2-40B4-BE49-F238E27FC236}">
                <a16:creationId xmlns:a16="http://schemas.microsoft.com/office/drawing/2014/main" id="{C68974A4-E805-44F1-80C7-E38C362EA72C}"/>
              </a:ext>
            </a:extLst>
          </p:cNvPr>
          <p:cNvSpPr>
            <a:spLocks noGrp="1"/>
          </p:cNvSpPr>
          <p:nvPr>
            <p:ph idx="1"/>
          </p:nvPr>
        </p:nvSpPr>
        <p:spPr>
          <a:xfrm>
            <a:off x="812800" y="1124745"/>
            <a:ext cx="11043840" cy="5688806"/>
          </a:xfrm>
        </p:spPr>
        <p:txBody>
          <a:bodyPr/>
          <a:lstStyle/>
          <a:p>
            <a:r>
              <a:rPr lang="en-US" altLang="en-US" sz="2300" dirty="0"/>
              <a:t>So far you should have finished your User Stories and Use Case Narratives for assignment 2.</a:t>
            </a:r>
            <a:endParaRPr lang="en-AU" sz="2300" dirty="0"/>
          </a:p>
          <a:p>
            <a:r>
              <a:rPr lang="en-AU" sz="2300" dirty="0">
                <a:latin typeface="Calibri (Body)"/>
              </a:rPr>
              <a:t>Document one Class Diagram for the improved COS covering the entire case study, i.e. covering all your user stories and use cases (not just the six you have chosen to narrate). </a:t>
            </a:r>
            <a:endParaRPr lang="en-US" altLang="en-US" sz="2300" dirty="0">
              <a:latin typeface="Calibri (Body)"/>
            </a:endParaRPr>
          </a:p>
          <a:p>
            <a:r>
              <a:rPr lang="en-US" altLang="en-US" sz="2300" b="1" dirty="0"/>
              <a:t>Two approaches in drawing a class diagram (use both): </a:t>
            </a:r>
          </a:p>
          <a:p>
            <a:pPr lvl="1"/>
            <a:r>
              <a:rPr lang="en-US" altLang="en-US" sz="2300" dirty="0"/>
              <a:t>Approach 1: Convert ERD into a Class Diagram</a:t>
            </a:r>
          </a:p>
          <a:p>
            <a:pPr lvl="1"/>
            <a:r>
              <a:rPr lang="en-US" altLang="en-US" sz="2300" dirty="0"/>
              <a:t>Approach 2: Follow the steps in drawing a class diagram. </a:t>
            </a:r>
          </a:p>
          <a:p>
            <a:r>
              <a:rPr lang="en-US" altLang="en-US" sz="2300" dirty="0"/>
              <a:t>Read all the use case narratives for assignment 2 and identify Classes and its attributes and methods. Then identify the relationships between them and the multiplicity. Also, read the interview with Kate Jones and follow the above steps.</a:t>
            </a:r>
          </a:p>
          <a:p>
            <a:r>
              <a:rPr lang="en-US" altLang="en-US" sz="2300" dirty="0"/>
              <a:t>Make sure to provide the data types for each attribute.</a:t>
            </a:r>
          </a:p>
          <a:p>
            <a:r>
              <a:rPr lang="en-US" altLang="en-US" sz="2300" dirty="0"/>
              <a:t>Make sure to provide return types and parameters for methods. Use proper naming conventions for a method.</a:t>
            </a:r>
          </a:p>
        </p:txBody>
      </p:sp>
      <p:sp>
        <p:nvSpPr>
          <p:cNvPr id="46082" name="Slide Number Placeholder 5">
            <a:extLst>
              <a:ext uri="{FF2B5EF4-FFF2-40B4-BE49-F238E27FC236}">
                <a16:creationId xmlns:a16="http://schemas.microsoft.com/office/drawing/2014/main" id="{56984393-5FE9-428C-AA89-527CD6BB0FD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4258735D-BC1D-462D-B584-00174E1CFD09}" type="slidenum">
              <a:rPr kumimoji="0" lang="en-US" altLang="en-US" sz="1400">
                <a:latin typeface="Garamond" panose="02020404030301010803" pitchFamily="18" charset="0"/>
              </a:rPr>
              <a:pPr>
                <a:spcBef>
                  <a:spcPct val="50000"/>
                </a:spcBef>
                <a:buClrTx/>
                <a:buFontTx/>
                <a:buNone/>
              </a:pPr>
              <a:t>34</a:t>
            </a:fld>
            <a:endParaRPr kumimoji="0" lang="en-US" altLang="en-US" sz="1400">
              <a:latin typeface="Garamond" panose="02020404030301010803" pitchFamily="18" charset="0"/>
            </a:endParaRPr>
          </a:p>
        </p:txBody>
      </p:sp>
    </p:spTree>
    <p:extLst>
      <p:ext uri="{BB962C8B-B14F-4D97-AF65-F5344CB8AC3E}">
        <p14:creationId xmlns:p14="http://schemas.microsoft.com/office/powerpoint/2010/main" val="4966382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a:extLst>
              <a:ext uri="{FF2B5EF4-FFF2-40B4-BE49-F238E27FC236}">
                <a16:creationId xmlns:a16="http://schemas.microsoft.com/office/drawing/2014/main" id="{9B06D44B-226E-4DA9-94E5-EF19FAA93D3D}"/>
              </a:ext>
            </a:extLst>
          </p:cNvPr>
          <p:cNvSpPr>
            <a:spLocks noGrp="1" noChangeArrowheads="1"/>
          </p:cNvSpPr>
          <p:nvPr>
            <p:ph type="title"/>
          </p:nvPr>
        </p:nvSpPr>
        <p:spPr>
          <a:xfrm>
            <a:off x="982663" y="187325"/>
            <a:ext cx="10153650" cy="865188"/>
          </a:xfrm>
        </p:spPr>
        <p:txBody>
          <a:bodyPr>
            <a:normAutofit fontScale="90000"/>
          </a:bodyPr>
          <a:lstStyle/>
          <a:p>
            <a:pPr>
              <a:defRPr/>
            </a:pPr>
            <a:r>
              <a:rPr lang="en-US" altLang="en-US" dirty="0"/>
              <a:t>Assignment </a:t>
            </a:r>
            <a:r>
              <a:rPr lang="en-US" altLang="en-US" dirty="0" smtClean="0"/>
              <a:t>4 </a:t>
            </a:r>
            <a:r>
              <a:rPr lang="en-US" altLang="en-US" dirty="0"/>
              <a:t>Template: Template adapted in this subject</a:t>
            </a:r>
          </a:p>
        </p:txBody>
      </p:sp>
      <p:sp>
        <p:nvSpPr>
          <p:cNvPr id="26627" name="Rectangle 1027">
            <a:extLst>
              <a:ext uri="{FF2B5EF4-FFF2-40B4-BE49-F238E27FC236}">
                <a16:creationId xmlns:a16="http://schemas.microsoft.com/office/drawing/2014/main" id="{0AD558DE-AB8A-4EE4-B7CB-8B417C9D3173}"/>
              </a:ext>
            </a:extLst>
          </p:cNvPr>
          <p:cNvSpPr>
            <a:spLocks noGrp="1" noChangeArrowheads="1"/>
          </p:cNvSpPr>
          <p:nvPr>
            <p:ph idx="1"/>
          </p:nvPr>
        </p:nvSpPr>
        <p:spPr>
          <a:xfrm>
            <a:off x="1524000" y="1187624"/>
            <a:ext cx="9144000" cy="5481736"/>
          </a:xfrm>
        </p:spPr>
        <p:txBody>
          <a:bodyPr numCol="2">
            <a:normAutofit fontScale="85000" lnSpcReduction="20000"/>
          </a:bodyPr>
          <a:lstStyle/>
          <a:p>
            <a:pPr marL="0" indent="0">
              <a:buFont typeface="Wingdings 3" panose="05040102010807070707" pitchFamily="18" charset="2"/>
              <a:buNone/>
              <a:defRPr/>
            </a:pPr>
            <a:r>
              <a:rPr lang="en-AU" sz="1500" b="1" cap="all" dirty="0"/>
              <a:t>1.</a:t>
            </a:r>
            <a:r>
              <a:rPr lang="en-AU" sz="1500" cap="all" dirty="0"/>
              <a:t>	</a:t>
            </a:r>
            <a:r>
              <a:rPr lang="en-AU" sz="1500" b="1" cap="all" dirty="0"/>
              <a:t>Document Management</a:t>
            </a:r>
          </a:p>
          <a:p>
            <a:pPr marL="0" indent="0">
              <a:buFont typeface="Wingdings 3" panose="05040102010807070707" pitchFamily="18" charset="2"/>
              <a:buNone/>
              <a:defRPr/>
            </a:pPr>
            <a:r>
              <a:rPr lang="en-AU" sz="1500" cap="small" dirty="0"/>
              <a:t>1.1	Revision History	</a:t>
            </a:r>
          </a:p>
          <a:p>
            <a:pPr marL="0" indent="0">
              <a:buFont typeface="Wingdings 3" panose="05040102010807070707" pitchFamily="18" charset="2"/>
              <a:buNone/>
              <a:defRPr/>
            </a:pPr>
            <a:r>
              <a:rPr lang="en-AU" sz="1500" cap="small" dirty="0"/>
              <a:t>1.2	Intended Audience		</a:t>
            </a:r>
          </a:p>
          <a:p>
            <a:pPr marL="0" indent="0">
              <a:buFont typeface="Wingdings 3" panose="05040102010807070707" pitchFamily="18" charset="2"/>
              <a:buNone/>
              <a:defRPr/>
            </a:pPr>
            <a:r>
              <a:rPr lang="en-AU" sz="1500" cap="small" dirty="0"/>
              <a:t>1.3	Reference Documents	</a:t>
            </a:r>
          </a:p>
          <a:p>
            <a:pPr marL="0" indent="0">
              <a:buFont typeface="Wingdings 3" panose="05040102010807070707" pitchFamily="18" charset="2"/>
              <a:buNone/>
              <a:defRPr/>
            </a:pPr>
            <a:r>
              <a:rPr lang="en-AU" sz="1500" cap="small" dirty="0"/>
              <a:t>1.4	Glossary	</a:t>
            </a:r>
          </a:p>
          <a:p>
            <a:pPr marL="0" indent="0">
              <a:buFont typeface="Wingdings 3" panose="05040102010807070707" pitchFamily="18" charset="2"/>
              <a:buNone/>
              <a:defRPr/>
            </a:pPr>
            <a:r>
              <a:rPr lang="en-AU" sz="1500" b="1" cap="all" dirty="0"/>
              <a:t/>
            </a:r>
            <a:br>
              <a:rPr lang="en-AU" sz="1500" b="1" cap="all" dirty="0"/>
            </a:br>
            <a:r>
              <a:rPr lang="en-AU" sz="1500" b="1" cap="all" dirty="0"/>
              <a:t>2.</a:t>
            </a:r>
            <a:r>
              <a:rPr lang="en-AU" sz="1500" cap="all" dirty="0"/>
              <a:t>	</a:t>
            </a:r>
            <a:r>
              <a:rPr lang="en-AU" sz="1500" b="1" cap="all" dirty="0"/>
              <a:t>Introduction	</a:t>
            </a:r>
          </a:p>
          <a:p>
            <a:pPr marL="0" indent="0">
              <a:buFont typeface="Wingdings 3" panose="05040102010807070707" pitchFamily="18" charset="2"/>
              <a:buNone/>
              <a:defRPr/>
            </a:pPr>
            <a:r>
              <a:rPr lang="en-AU" sz="1500" cap="small" dirty="0"/>
              <a:t>2.1	Document Purpose	</a:t>
            </a:r>
          </a:p>
          <a:p>
            <a:pPr marL="0" indent="0">
              <a:buFont typeface="Wingdings 3" panose="05040102010807070707" pitchFamily="18" charset="2"/>
              <a:buNone/>
              <a:defRPr/>
            </a:pPr>
            <a:r>
              <a:rPr lang="en-AU" sz="1500" cap="small" dirty="0"/>
              <a:t>2.2	Project Purpose	</a:t>
            </a:r>
          </a:p>
          <a:p>
            <a:pPr marL="0" indent="0">
              <a:buFont typeface="Wingdings 3" panose="05040102010807070707" pitchFamily="18" charset="2"/>
              <a:buNone/>
              <a:defRPr/>
            </a:pPr>
            <a:r>
              <a:rPr lang="en-AU" sz="1500" cap="small" dirty="0"/>
              <a:t>2.3	Project Scope (use case diagram)</a:t>
            </a:r>
          </a:p>
          <a:p>
            <a:pPr marL="0" indent="0">
              <a:buFont typeface="Wingdings 3" panose="05040102010807070707" pitchFamily="18" charset="2"/>
              <a:buNone/>
              <a:defRPr/>
            </a:pPr>
            <a:r>
              <a:rPr lang="en-AU" sz="1500" i="1" dirty="0"/>
              <a:t>	2.3.1</a:t>
            </a:r>
            <a:r>
              <a:rPr lang="en-AU" sz="1500" dirty="0"/>
              <a:t>	</a:t>
            </a:r>
            <a:r>
              <a:rPr lang="en-AU" sz="1500" i="1" dirty="0"/>
              <a:t>In Scope	</a:t>
            </a:r>
          </a:p>
          <a:p>
            <a:pPr marL="0" indent="0">
              <a:buFont typeface="Wingdings 3" panose="05040102010807070707" pitchFamily="18" charset="2"/>
              <a:buNone/>
              <a:defRPr/>
            </a:pPr>
            <a:r>
              <a:rPr lang="en-AU" sz="1500" i="1" dirty="0"/>
              <a:t>	2.3.2</a:t>
            </a:r>
            <a:r>
              <a:rPr lang="en-AU" sz="1500" dirty="0"/>
              <a:t>	</a:t>
            </a:r>
            <a:r>
              <a:rPr lang="en-AU" sz="1500" i="1" dirty="0"/>
              <a:t>Out of Scope	</a:t>
            </a:r>
          </a:p>
          <a:p>
            <a:pPr marL="0" indent="0">
              <a:buFont typeface="Wingdings 3" panose="05040102010807070707" pitchFamily="18" charset="2"/>
              <a:buNone/>
              <a:defRPr/>
            </a:pPr>
            <a:r>
              <a:rPr lang="en-AU" sz="1500" cap="small" dirty="0"/>
              <a:t>2.4	Assumptions	</a:t>
            </a:r>
          </a:p>
          <a:p>
            <a:pPr marL="0" indent="0">
              <a:buFont typeface="Wingdings 3" panose="05040102010807070707" pitchFamily="18" charset="2"/>
              <a:buNone/>
              <a:defRPr/>
            </a:pPr>
            <a:r>
              <a:rPr lang="en-AU" sz="1500" b="1" cap="all" dirty="0"/>
              <a:t/>
            </a:r>
            <a:br>
              <a:rPr lang="en-AU" sz="1500" b="1" cap="all" dirty="0"/>
            </a:br>
            <a:r>
              <a:rPr lang="en-AU" sz="1500" b="1" cap="all" dirty="0"/>
              <a:t>3.</a:t>
            </a:r>
            <a:r>
              <a:rPr lang="en-AU" sz="1500" cap="all" dirty="0"/>
              <a:t>	</a:t>
            </a:r>
            <a:r>
              <a:rPr lang="en-AU" sz="1500" b="1" cap="all" dirty="0"/>
              <a:t>Functional Requirements</a:t>
            </a:r>
          </a:p>
          <a:p>
            <a:pPr marL="0" indent="0">
              <a:buFont typeface="Wingdings 3" panose="05040102010807070707" pitchFamily="18" charset="2"/>
              <a:buNone/>
              <a:defRPr/>
            </a:pPr>
            <a:r>
              <a:rPr lang="en-AU" sz="1500" cap="small" dirty="0"/>
              <a:t>3.1	 User Stories 	</a:t>
            </a:r>
          </a:p>
          <a:p>
            <a:pPr marL="0" indent="0">
              <a:buFont typeface="Wingdings 3" panose="05040102010807070707" pitchFamily="18" charset="2"/>
              <a:buNone/>
              <a:defRPr/>
            </a:pPr>
            <a:r>
              <a:rPr lang="en-AU" sz="1500" cap="small" dirty="0"/>
              <a:t>3.2	 User Story Map</a:t>
            </a:r>
          </a:p>
          <a:p>
            <a:pPr marL="0" indent="0">
              <a:buFont typeface="Wingdings 3" panose="05040102010807070707" pitchFamily="18" charset="2"/>
              <a:buNone/>
              <a:defRPr/>
            </a:pPr>
            <a:r>
              <a:rPr lang="en-AU" sz="1500" cap="small" dirty="0"/>
              <a:t>	</a:t>
            </a:r>
          </a:p>
          <a:p>
            <a:pPr marL="0" indent="0">
              <a:buFont typeface="Wingdings 3" panose="05040102010807070707" pitchFamily="18" charset="2"/>
              <a:buNone/>
              <a:defRPr/>
            </a:pPr>
            <a:endParaRPr lang="en-AU" sz="1500" cap="small" dirty="0"/>
          </a:p>
          <a:p>
            <a:pPr marL="0" indent="0">
              <a:buFont typeface="Wingdings 3" panose="05040102010807070707" pitchFamily="18" charset="2"/>
              <a:buNone/>
              <a:defRPr/>
            </a:pPr>
            <a:endParaRPr lang="en-AU" sz="1500" cap="small" dirty="0"/>
          </a:p>
          <a:p>
            <a:pPr marL="0" indent="0">
              <a:buFont typeface="Wingdings 3" panose="05040102010807070707" pitchFamily="18" charset="2"/>
              <a:buNone/>
              <a:defRPr/>
            </a:pPr>
            <a:r>
              <a:rPr lang="en-AU" sz="1500" cap="small" dirty="0"/>
              <a:t>3.3	 Use Cases</a:t>
            </a:r>
          </a:p>
          <a:p>
            <a:pPr marL="0" indent="0">
              <a:buFont typeface="Wingdings 3" panose="05040102010807070707" pitchFamily="18" charset="2"/>
              <a:buNone/>
              <a:defRPr/>
            </a:pPr>
            <a:r>
              <a:rPr lang="en-AU" sz="1500" i="1" dirty="0"/>
              <a:t>	3.2.1</a:t>
            </a:r>
            <a:r>
              <a:rPr lang="en-AU" sz="1500" dirty="0"/>
              <a:t>	</a:t>
            </a:r>
            <a:r>
              <a:rPr lang="en-AU" sz="1500" i="1" dirty="0"/>
              <a:t>Use Case: Name of the Use Case</a:t>
            </a:r>
          </a:p>
          <a:p>
            <a:pPr marL="0" indent="0">
              <a:buFont typeface="Wingdings 3" panose="05040102010807070707" pitchFamily="18" charset="2"/>
              <a:buNone/>
              <a:defRPr/>
            </a:pPr>
            <a:r>
              <a:rPr lang="en-AU" sz="1500" i="1" dirty="0"/>
              <a:t>	3.2.2</a:t>
            </a:r>
            <a:r>
              <a:rPr lang="en-AU" sz="1500" dirty="0"/>
              <a:t>	</a:t>
            </a:r>
            <a:r>
              <a:rPr lang="en-AU" sz="1500" i="1" dirty="0"/>
              <a:t>Use Case:	</a:t>
            </a:r>
          </a:p>
          <a:p>
            <a:pPr marL="0" indent="0">
              <a:buFont typeface="Wingdings 3" panose="05040102010807070707" pitchFamily="18" charset="2"/>
              <a:buNone/>
              <a:defRPr/>
            </a:pPr>
            <a:r>
              <a:rPr lang="en-AU" sz="1500" cap="small" dirty="0"/>
              <a:t>3.3	Sequence Diagrams	</a:t>
            </a:r>
          </a:p>
          <a:p>
            <a:pPr marL="0" indent="0">
              <a:buFont typeface="Wingdings 3" panose="05040102010807070707" pitchFamily="18" charset="2"/>
              <a:buNone/>
              <a:defRPr/>
            </a:pPr>
            <a:endParaRPr lang="en-AU" sz="1500" b="1" cap="all" dirty="0"/>
          </a:p>
          <a:p>
            <a:pPr marL="0" indent="0">
              <a:buFont typeface="Wingdings 3" panose="05040102010807070707" pitchFamily="18" charset="2"/>
              <a:buNone/>
              <a:defRPr/>
            </a:pPr>
            <a:r>
              <a:rPr lang="en-AU" sz="1500" b="1" cap="all" dirty="0"/>
              <a:t>4.</a:t>
            </a:r>
            <a:r>
              <a:rPr lang="en-AU" sz="1500" cap="all" dirty="0"/>
              <a:t>	</a:t>
            </a:r>
            <a:r>
              <a:rPr lang="en-AU" sz="1500" b="1" cap="all" dirty="0"/>
              <a:t>Data Requirements	</a:t>
            </a:r>
          </a:p>
          <a:p>
            <a:pPr marL="0" indent="0">
              <a:buFont typeface="Wingdings 3" panose="05040102010807070707" pitchFamily="18" charset="2"/>
              <a:buNone/>
              <a:defRPr/>
            </a:pPr>
            <a:r>
              <a:rPr lang="en-AU" sz="1500" cap="small" dirty="0"/>
              <a:t>4.1	Class Diagram	</a:t>
            </a:r>
          </a:p>
          <a:p>
            <a:pPr marL="0" indent="0">
              <a:buFont typeface="Wingdings 3" panose="05040102010807070707" pitchFamily="18" charset="2"/>
              <a:buNone/>
              <a:defRPr/>
            </a:pPr>
            <a:r>
              <a:rPr lang="en-AU" sz="1500" cap="small" dirty="0"/>
              <a:t>4.2	State Transition Diagram	</a:t>
            </a:r>
          </a:p>
          <a:p>
            <a:pPr marL="0" indent="0">
              <a:buFont typeface="Wingdings 3" panose="05040102010807070707" pitchFamily="18" charset="2"/>
              <a:buNone/>
              <a:defRPr/>
            </a:pPr>
            <a:r>
              <a:rPr lang="en-AU" sz="1500" b="1" cap="all" dirty="0"/>
              <a:t/>
            </a:r>
            <a:br>
              <a:rPr lang="en-AU" sz="1500" b="1" cap="all" dirty="0"/>
            </a:br>
            <a:r>
              <a:rPr lang="en-AU" sz="1500" b="1" cap="all" dirty="0"/>
              <a:t>5.</a:t>
            </a:r>
            <a:r>
              <a:rPr lang="en-AU" sz="1500" cap="all" dirty="0"/>
              <a:t>	</a:t>
            </a:r>
            <a:r>
              <a:rPr lang="en-AU" sz="1500" b="1" cap="all" dirty="0"/>
              <a:t>Non-functional requirements</a:t>
            </a:r>
            <a:br>
              <a:rPr lang="en-AU" sz="1500" b="1" cap="all" dirty="0"/>
            </a:br>
            <a:r>
              <a:rPr lang="en-AU" sz="1500" b="1" cap="all" dirty="0"/>
              <a:t/>
            </a:r>
            <a:br>
              <a:rPr lang="en-AU" sz="1500" b="1" cap="all" dirty="0"/>
            </a:br>
            <a:r>
              <a:rPr lang="en-AU" sz="1500" cap="small" dirty="0"/>
              <a:t>5.1	User Interface Requirements	</a:t>
            </a:r>
          </a:p>
          <a:p>
            <a:pPr marL="0" indent="0">
              <a:buFont typeface="Wingdings 3" panose="05040102010807070707" pitchFamily="18" charset="2"/>
              <a:buNone/>
              <a:defRPr/>
            </a:pPr>
            <a:r>
              <a:rPr lang="en-AU" sz="1500" cap="small" dirty="0"/>
              <a:t>5.2	Security Requirements	</a:t>
            </a:r>
          </a:p>
          <a:p>
            <a:pPr marL="0" indent="0">
              <a:buFont typeface="Wingdings 3" panose="05040102010807070707" pitchFamily="18" charset="2"/>
              <a:buNone/>
              <a:defRPr/>
            </a:pPr>
            <a:r>
              <a:rPr lang="en-AU" sz="1500" cap="small" dirty="0"/>
              <a:t>5.3	Performance Requirements	</a:t>
            </a:r>
          </a:p>
          <a:p>
            <a:pPr marL="0" indent="0">
              <a:buFont typeface="Wingdings 3" panose="05040102010807070707" pitchFamily="18" charset="2"/>
              <a:buNone/>
              <a:defRPr/>
            </a:pPr>
            <a:r>
              <a:rPr lang="en-AU" sz="1500" b="1" cap="all" dirty="0"/>
              <a:t/>
            </a:r>
            <a:br>
              <a:rPr lang="en-AU" sz="1500" b="1" cap="all" dirty="0"/>
            </a:br>
            <a:r>
              <a:rPr lang="en-AU" sz="1500" b="1" cap="all" dirty="0"/>
              <a:t>6.</a:t>
            </a:r>
            <a:r>
              <a:rPr lang="en-AU" sz="1500" cap="all" dirty="0"/>
              <a:t>	</a:t>
            </a:r>
            <a:r>
              <a:rPr lang="en-AU" sz="1500" b="1" cap="all" dirty="0"/>
              <a:t>Bibliography	</a:t>
            </a:r>
          </a:p>
          <a:p>
            <a:pPr marL="0" indent="0">
              <a:buFont typeface="Wingdings 3" panose="05040102010807070707" pitchFamily="18" charset="2"/>
              <a:buNone/>
              <a:defRPr/>
            </a:pPr>
            <a:r>
              <a:rPr lang="en-AU" sz="1500" b="1" cap="all" dirty="0"/>
              <a:t/>
            </a:r>
            <a:br>
              <a:rPr lang="en-AU" sz="1500" b="1" cap="all" dirty="0"/>
            </a:br>
            <a:r>
              <a:rPr lang="en-AU" sz="1500" b="1" cap="all" dirty="0"/>
              <a:t>7.</a:t>
            </a:r>
            <a:r>
              <a:rPr lang="en-AU" sz="1500" cap="all" dirty="0"/>
              <a:t>	</a:t>
            </a:r>
            <a:r>
              <a:rPr lang="en-AU" sz="1500" b="1" cap="all" dirty="0"/>
              <a:t>Appendices	</a:t>
            </a:r>
          </a:p>
          <a:p>
            <a:pPr marL="0" indent="0">
              <a:buFont typeface="Wingdings 3" panose="05040102010807070707" pitchFamily="18" charset="2"/>
              <a:buNone/>
              <a:defRPr/>
            </a:pPr>
            <a:endParaRPr lang="en-US" sz="1500" b="1" i="1" dirty="0"/>
          </a:p>
          <a:p>
            <a:pPr marL="0" indent="0">
              <a:buFont typeface="Wingdings 3" panose="05040102010807070707" pitchFamily="18" charset="2"/>
              <a:buNone/>
              <a:defRPr/>
            </a:pPr>
            <a:endParaRPr lang="en-US" sz="1500" dirty="0"/>
          </a:p>
          <a:p>
            <a:pPr marL="0" indent="0">
              <a:buFont typeface="Wingdings 3" panose="05040102010807070707" pitchFamily="18" charset="2"/>
              <a:buNone/>
              <a:defRPr/>
            </a:pPr>
            <a:endParaRPr lang="en-US" sz="1500" b="1" i="1" dirty="0"/>
          </a:p>
        </p:txBody>
      </p:sp>
      <p:sp>
        <p:nvSpPr>
          <p:cNvPr id="62468" name="Slide Number Placeholder 1">
            <a:extLst>
              <a:ext uri="{FF2B5EF4-FFF2-40B4-BE49-F238E27FC236}">
                <a16:creationId xmlns:a16="http://schemas.microsoft.com/office/drawing/2014/main" id="{42BF9510-F7F9-4FEE-A6D0-8EBC09708F06}"/>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a:spcBef>
                <a:spcPct val="0"/>
              </a:spcBef>
              <a:buClrTx/>
              <a:buSzTx/>
              <a:buFontTx/>
              <a:buNone/>
            </a:pPr>
            <a:r>
              <a:rPr lang="en-US" altLang="en-US">
                <a:solidFill>
                  <a:srgbClr val="1CADE4"/>
                </a:solidFill>
              </a:rPr>
              <a:t>Slide </a:t>
            </a:r>
            <a:fld id="{D88C026E-022D-4109-A577-EC9A1393C7F9}" type="slidenum">
              <a:rPr lang="en-US" altLang="en-US" smtClean="0">
                <a:solidFill>
                  <a:srgbClr val="1CADE4"/>
                </a:solidFill>
              </a:rPr>
              <a:pPr>
                <a:spcBef>
                  <a:spcPct val="0"/>
                </a:spcBef>
                <a:buClrTx/>
                <a:buSzTx/>
                <a:buFontTx/>
                <a:buNone/>
              </a:pPr>
              <a:t>35</a:t>
            </a:fld>
            <a:endParaRPr lang="en-US" altLang="en-US">
              <a:solidFill>
                <a:srgbClr val="1CADE4"/>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3C082C39-E3E8-458A-B512-4B7442978040}"/>
              </a:ext>
            </a:extLst>
          </p:cNvPr>
          <p:cNvSpPr>
            <a:spLocks noGrp="1" noChangeArrowheads="1"/>
          </p:cNvSpPr>
          <p:nvPr>
            <p:ph type="title"/>
          </p:nvPr>
        </p:nvSpPr>
        <p:spPr>
          <a:xfrm>
            <a:off x="812800" y="188913"/>
            <a:ext cx="10755313" cy="725487"/>
          </a:xfrm>
        </p:spPr>
        <p:txBody>
          <a:bodyPr/>
          <a:lstStyle/>
          <a:p>
            <a:r>
              <a:rPr lang="en-AU" altLang="en-US"/>
              <a:t>Conclusion</a:t>
            </a:r>
          </a:p>
        </p:txBody>
      </p:sp>
      <p:sp>
        <p:nvSpPr>
          <p:cNvPr id="33795" name="Rectangle 3">
            <a:extLst>
              <a:ext uri="{FF2B5EF4-FFF2-40B4-BE49-F238E27FC236}">
                <a16:creationId xmlns:a16="http://schemas.microsoft.com/office/drawing/2014/main" id="{CC9ACC5A-1F49-48A1-8D68-246914B67496}"/>
              </a:ext>
            </a:extLst>
          </p:cNvPr>
          <p:cNvSpPr>
            <a:spLocks noGrp="1" noChangeArrowheads="1"/>
          </p:cNvSpPr>
          <p:nvPr>
            <p:ph idx="1"/>
          </p:nvPr>
        </p:nvSpPr>
        <p:spPr>
          <a:xfrm>
            <a:off x="742950" y="1052513"/>
            <a:ext cx="11185525" cy="5472112"/>
          </a:xfrm>
        </p:spPr>
        <p:txBody>
          <a:bodyPr/>
          <a:lstStyle/>
          <a:p>
            <a:pPr>
              <a:defRPr/>
            </a:pPr>
            <a:r>
              <a:rPr lang="en-AU" altLang="en-US" sz="2400" b="1" dirty="0">
                <a:latin typeface="+mj-lt"/>
              </a:rPr>
              <a:t>THIS WEEK</a:t>
            </a:r>
            <a:endParaRPr lang="en-AU" altLang="en-US" sz="2400" dirty="0">
              <a:latin typeface="+mj-lt"/>
            </a:endParaRPr>
          </a:p>
          <a:p>
            <a:pPr lvl="1">
              <a:defRPr/>
            </a:pPr>
            <a:r>
              <a:rPr lang="en-AU" altLang="en-US" sz="2400">
                <a:latin typeface="+mj-lt"/>
              </a:rPr>
              <a:t>Class </a:t>
            </a:r>
            <a:r>
              <a:rPr lang="en-AU" altLang="en-US" sz="2400" dirty="0">
                <a:latin typeface="+mj-lt"/>
              </a:rPr>
              <a:t>Topic: “Class Modelling”</a:t>
            </a:r>
          </a:p>
          <a:p>
            <a:pPr>
              <a:defRPr/>
            </a:pPr>
            <a:r>
              <a:rPr lang="en-AU" altLang="en-US" sz="2400" dirty="0">
                <a:latin typeface="+mj-lt"/>
              </a:rPr>
              <a:t>Next Week</a:t>
            </a:r>
          </a:p>
          <a:p>
            <a:pPr lvl="1">
              <a:defRPr/>
            </a:pPr>
            <a:r>
              <a:rPr lang="en-AU" altLang="en-US" sz="2400" dirty="0">
                <a:latin typeface="+mj-lt"/>
              </a:rPr>
              <a:t>Interaction modelling</a:t>
            </a:r>
          </a:p>
        </p:txBody>
      </p:sp>
      <p:sp>
        <p:nvSpPr>
          <p:cNvPr id="3" name="Footer Placeholder 2">
            <a:extLst>
              <a:ext uri="{FF2B5EF4-FFF2-40B4-BE49-F238E27FC236}">
                <a16:creationId xmlns:a16="http://schemas.microsoft.com/office/drawing/2014/main" id="{C04B8539-685F-483D-9314-85E365BBA5B9}"/>
              </a:ext>
            </a:extLst>
          </p:cNvPr>
          <p:cNvSpPr>
            <a:spLocks noGrp="1"/>
          </p:cNvSpPr>
          <p:nvPr>
            <p:ph type="ftr" sz="quarter" idx="10"/>
          </p:nvPr>
        </p:nvSpPr>
        <p:spPr/>
        <p:txBody>
          <a:bodyPr/>
          <a:lstStyle/>
          <a:p>
            <a:pPr>
              <a:defRPr/>
            </a:pPr>
            <a:r>
              <a:rPr lang="en-US" dirty="0"/>
              <a:t>31269 Business Requirements Modelling</a:t>
            </a:r>
          </a:p>
        </p:txBody>
      </p:sp>
      <p:sp>
        <p:nvSpPr>
          <p:cNvPr id="67589" name="Slide Number Placeholder 3">
            <a:extLst>
              <a:ext uri="{FF2B5EF4-FFF2-40B4-BE49-F238E27FC236}">
                <a16:creationId xmlns:a16="http://schemas.microsoft.com/office/drawing/2014/main" id="{ACDD0D81-EFB2-4339-9487-1C2F80136D4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a:spcBef>
                <a:spcPct val="0"/>
              </a:spcBef>
              <a:buClrTx/>
              <a:buSzTx/>
              <a:buFontTx/>
              <a:buNone/>
            </a:pPr>
            <a:fld id="{EB88C9C5-2EE0-49DB-A7A6-62D13EBE03B1}" type="slidenum">
              <a:rPr lang="en-US" altLang="en-US" smtClean="0">
                <a:solidFill>
                  <a:schemeClr val="tx1"/>
                </a:solidFill>
              </a:rPr>
              <a:pPr>
                <a:spcBef>
                  <a:spcPct val="0"/>
                </a:spcBef>
                <a:buClrTx/>
                <a:buSzTx/>
                <a:buFontTx/>
                <a:buNone/>
              </a:pPr>
              <a:t>36</a:t>
            </a:fld>
            <a:endParaRPr lang="en-US" alt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B6489DB2-0300-4862-80CD-F4312D923F01}"/>
              </a:ext>
            </a:extLst>
          </p:cNvPr>
          <p:cNvSpPr>
            <a:spLocks noGrp="1"/>
          </p:cNvSpPr>
          <p:nvPr>
            <p:ph type="title"/>
          </p:nvPr>
        </p:nvSpPr>
        <p:spPr/>
        <p:txBody>
          <a:bodyPr/>
          <a:lstStyle/>
          <a:p>
            <a:r>
              <a:rPr lang="en-US" altLang="en-US"/>
              <a:t>Class Diagram</a:t>
            </a:r>
          </a:p>
        </p:txBody>
      </p:sp>
      <p:sp>
        <p:nvSpPr>
          <p:cNvPr id="8195" name="Content Placeholder 2">
            <a:extLst>
              <a:ext uri="{FF2B5EF4-FFF2-40B4-BE49-F238E27FC236}">
                <a16:creationId xmlns:a16="http://schemas.microsoft.com/office/drawing/2014/main" id="{62BC87C5-33CB-4634-A489-5EF869467E67}"/>
              </a:ext>
            </a:extLst>
          </p:cNvPr>
          <p:cNvSpPr>
            <a:spLocks noGrp="1"/>
          </p:cNvSpPr>
          <p:nvPr>
            <p:ph idx="1"/>
          </p:nvPr>
        </p:nvSpPr>
        <p:spPr>
          <a:xfrm>
            <a:off x="911422" y="1052737"/>
            <a:ext cx="11017225" cy="5760814"/>
          </a:xfrm>
        </p:spPr>
        <p:txBody>
          <a:bodyPr/>
          <a:lstStyle/>
          <a:p>
            <a:pPr>
              <a:defRPr/>
            </a:pPr>
            <a:r>
              <a:rPr lang="en-US" altLang="en-US" sz="2000" dirty="0"/>
              <a:t>A </a:t>
            </a:r>
            <a:r>
              <a:rPr lang="en-US" altLang="en-US" sz="2000" b="1" dirty="0"/>
              <a:t>Class Diagram</a:t>
            </a:r>
            <a:r>
              <a:rPr lang="en-US" altLang="en-US" sz="2000" dirty="0"/>
              <a:t> is a type of static structure diagram that describes the structure of a system by showing the system's classes, their attributes, operations (or methods), and the relationships among classes/objects.</a:t>
            </a:r>
          </a:p>
          <a:p>
            <a:pPr>
              <a:defRPr/>
            </a:pPr>
            <a:r>
              <a:rPr lang="en-US" altLang="en-US" sz="2000" dirty="0"/>
              <a:t>A class diagram is the main building block of object-oriented modelling. </a:t>
            </a:r>
          </a:p>
          <a:p>
            <a:pPr>
              <a:defRPr/>
            </a:pPr>
            <a:r>
              <a:rPr lang="en-US" altLang="en-US" sz="2000" dirty="0"/>
              <a:t>Class Diagram is used both for general conceptual modelling of the application, and for detailed modelling translating the models into programming code.</a:t>
            </a:r>
          </a:p>
          <a:p>
            <a:pPr>
              <a:defRPr/>
            </a:pPr>
            <a:r>
              <a:rPr lang="en-AU" sz="2000" dirty="0"/>
              <a:t>Class diagram is not only used for </a:t>
            </a:r>
            <a:r>
              <a:rPr lang="en-AU" sz="2000" b="1" dirty="0"/>
              <a:t>visualizing, describing and documenting different aspects of a system </a:t>
            </a:r>
            <a:r>
              <a:rPr lang="en-AU" sz="2000" dirty="0"/>
              <a:t>but also for constructing executable code of the software application.</a:t>
            </a:r>
          </a:p>
          <a:p>
            <a:r>
              <a:rPr lang="en-US" altLang="en-US" sz="2000" dirty="0"/>
              <a:t>The basic constructs/parts of a Class Diagram are:</a:t>
            </a:r>
            <a:endParaRPr lang="en-GB" altLang="en-US" sz="2000" dirty="0">
              <a:cs typeface="Times New Roman" panose="02020603050405020304" pitchFamily="18" charset="0"/>
            </a:endParaRPr>
          </a:p>
          <a:p>
            <a:pPr>
              <a:defRPr/>
            </a:pPr>
            <a:r>
              <a:rPr lang="en-GB" altLang="en-US" sz="2000" b="1" dirty="0">
                <a:cs typeface="Times New Roman" panose="02020603050405020304" pitchFamily="18" charset="0"/>
              </a:rPr>
              <a:t>Classes</a:t>
            </a:r>
            <a:r>
              <a:rPr lang="en-GB" altLang="en-US" sz="2000" dirty="0">
                <a:cs typeface="Times New Roman" panose="02020603050405020304" pitchFamily="18" charset="0"/>
              </a:rPr>
              <a:t> are </a:t>
            </a:r>
            <a:r>
              <a:rPr lang="en-US" sz="2000" dirty="0"/>
              <a:t>a description of a set of objects that share the same a</a:t>
            </a:r>
            <a:r>
              <a:rPr lang="en-US" sz="2000" dirty="0">
                <a:solidFill>
                  <a:schemeClr val="tx1"/>
                </a:solidFill>
              </a:rPr>
              <a:t>ttributes and methods</a:t>
            </a:r>
          </a:p>
          <a:p>
            <a:pPr marL="648000" lvl="1"/>
            <a:r>
              <a:rPr lang="en-US" altLang="en-US" sz="2000" b="1" dirty="0"/>
              <a:t>Attributes</a:t>
            </a:r>
            <a:r>
              <a:rPr lang="en-US" altLang="en-US" sz="2000" dirty="0"/>
              <a:t> are properties which describe the  state of a class. </a:t>
            </a:r>
            <a:endParaRPr lang="en-GB" altLang="en-US" sz="2000" dirty="0">
              <a:cs typeface="Times New Roman" panose="02020603050405020304" pitchFamily="18" charset="0"/>
            </a:endParaRPr>
          </a:p>
          <a:p>
            <a:pPr marL="648000" lvl="1"/>
            <a:r>
              <a:rPr lang="en-GB" altLang="en-US" sz="2000" b="1" dirty="0">
                <a:cs typeface="Times New Roman" panose="02020603050405020304" pitchFamily="18" charset="0"/>
              </a:rPr>
              <a:t>Methods </a:t>
            </a:r>
            <a:r>
              <a:rPr lang="en-GB" altLang="en-US" sz="2000" dirty="0">
                <a:cs typeface="Times New Roman" panose="02020603050405020304" pitchFamily="18" charset="0"/>
              </a:rPr>
              <a:t>describe the behaviour of a class.</a:t>
            </a:r>
            <a:endParaRPr lang="en-GB" altLang="en-US" sz="2000" b="1" dirty="0">
              <a:cs typeface="Times New Roman" panose="02020603050405020304" pitchFamily="18" charset="0"/>
            </a:endParaRPr>
          </a:p>
          <a:p>
            <a:pPr marL="648000" lvl="1"/>
            <a:r>
              <a:rPr lang="en-GB" altLang="en-US" sz="2000" b="1" dirty="0">
                <a:cs typeface="Times New Roman" panose="02020603050405020304" pitchFamily="18" charset="0"/>
              </a:rPr>
              <a:t>Relationships</a:t>
            </a:r>
            <a:r>
              <a:rPr lang="en-GB" altLang="en-US" sz="2000" dirty="0">
                <a:cs typeface="Times New Roman" panose="02020603050405020304" pitchFamily="18" charset="0"/>
              </a:rPr>
              <a:t> are associations between the classes.</a:t>
            </a:r>
          </a:p>
          <a:p>
            <a:pPr marL="648000" lvl="1"/>
            <a:r>
              <a:rPr lang="en-GB" altLang="en-US" sz="2000" b="1" dirty="0">
                <a:cs typeface="Times New Roman" panose="02020603050405020304" pitchFamily="18" charset="0"/>
              </a:rPr>
              <a:t>Multiplicity </a:t>
            </a:r>
            <a:r>
              <a:rPr lang="en-GB" altLang="en-US" sz="2000" dirty="0">
                <a:cs typeface="Times New Roman" panose="02020603050405020304" pitchFamily="18" charset="0"/>
              </a:rPr>
              <a:t>is a numerical relationship between two classes.</a:t>
            </a:r>
            <a:br>
              <a:rPr lang="en-GB" altLang="en-US" sz="2000" dirty="0">
                <a:cs typeface="Times New Roman" panose="02020603050405020304" pitchFamily="18" charset="0"/>
              </a:rPr>
            </a:br>
            <a:r>
              <a:rPr lang="en-US" altLang="en-US" sz="1600" dirty="0"/>
              <a:t>Source: https://en.wikipedia.org/wiki/Class_diagram</a:t>
            </a:r>
          </a:p>
          <a:p>
            <a:pPr>
              <a:defRPr/>
            </a:pPr>
            <a:endParaRPr lang="en-US" altLang="en-US" sz="2000" dirty="0"/>
          </a:p>
        </p:txBody>
      </p:sp>
      <p:sp>
        <p:nvSpPr>
          <p:cNvPr id="13316" name="Slide Number Placeholder 3">
            <a:extLst>
              <a:ext uri="{FF2B5EF4-FFF2-40B4-BE49-F238E27FC236}">
                <a16:creationId xmlns:a16="http://schemas.microsoft.com/office/drawing/2014/main" id="{481946A3-6A5F-4E9C-9A6C-AA1AE5FD1B1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A861D481-F8A8-4888-83D0-C82CDDD87E57}" type="slidenum">
              <a:rPr kumimoji="0" lang="en-US" altLang="en-US" sz="1400">
                <a:solidFill>
                  <a:schemeClr val="bg2"/>
                </a:solidFill>
                <a:latin typeface="Arial" panose="020B0604020202020204" pitchFamily="34" charset="0"/>
              </a:rPr>
              <a:pPr>
                <a:spcBef>
                  <a:spcPct val="50000"/>
                </a:spcBef>
                <a:buClrTx/>
                <a:buFontTx/>
                <a:buNone/>
              </a:pPr>
              <a:t>4</a:t>
            </a:fld>
            <a:endParaRPr kumimoji="0" lang="en-US" altLang="en-US" sz="1400">
              <a:solidFill>
                <a:schemeClr val="bg2"/>
              </a:solidFill>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a:extLst>
              <a:ext uri="{FF2B5EF4-FFF2-40B4-BE49-F238E27FC236}">
                <a16:creationId xmlns:a16="http://schemas.microsoft.com/office/drawing/2014/main" id="{DD31AC5C-C7C4-4AD3-92B0-52320322C8B3}"/>
              </a:ext>
            </a:extLst>
          </p:cNvPr>
          <p:cNvSpPr>
            <a:spLocks noGrp="1" noChangeArrowheads="1"/>
          </p:cNvSpPr>
          <p:nvPr>
            <p:ph type="title"/>
          </p:nvPr>
        </p:nvSpPr>
        <p:spPr>
          <a:xfrm>
            <a:off x="839416" y="332656"/>
            <a:ext cx="8460432" cy="854794"/>
          </a:xfrm>
        </p:spPr>
        <p:txBody>
          <a:bodyPr/>
          <a:lstStyle/>
          <a:p>
            <a:pPr eaLnBrk="1" hangingPunct="1"/>
            <a:r>
              <a:rPr lang="en-AU" altLang="en-US" sz="3800" dirty="0"/>
              <a:t>Class Diagram Example 1</a:t>
            </a:r>
            <a:endParaRPr lang="en-US" altLang="en-US" sz="3800" dirty="0"/>
          </a:p>
        </p:txBody>
      </p:sp>
      <p:sp>
        <p:nvSpPr>
          <p:cNvPr id="14338" name="Slide Number Placeholder 5">
            <a:extLst>
              <a:ext uri="{FF2B5EF4-FFF2-40B4-BE49-F238E27FC236}">
                <a16:creationId xmlns:a16="http://schemas.microsoft.com/office/drawing/2014/main" id="{1DCB112C-3EA2-4DFC-88DD-8C205FB71CA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13128B11-9F51-4996-805E-AB3859D43D9D}" type="slidenum">
              <a:rPr kumimoji="0" lang="en-US" altLang="en-US" sz="1400">
                <a:latin typeface="Garamond" panose="02020404030301010803" pitchFamily="18" charset="0"/>
              </a:rPr>
              <a:pPr>
                <a:spcBef>
                  <a:spcPct val="50000"/>
                </a:spcBef>
                <a:buClrTx/>
                <a:buFontTx/>
                <a:buNone/>
              </a:pPr>
              <a:t>5</a:t>
            </a:fld>
            <a:endParaRPr kumimoji="0" lang="en-US" altLang="en-US" sz="1400">
              <a:latin typeface="Garamond" panose="02020404030301010803" pitchFamily="18" charset="0"/>
            </a:endParaRPr>
          </a:p>
        </p:txBody>
      </p:sp>
      <p:pic>
        <p:nvPicPr>
          <p:cNvPr id="14340" name="Picture 2" descr="http://www.csse.monash.edu.au/courseware/cse3302/2001/lectures/lecture03/images/class_diagram.gif">
            <a:extLst>
              <a:ext uri="{FF2B5EF4-FFF2-40B4-BE49-F238E27FC236}">
                <a16:creationId xmlns:a16="http://schemas.microsoft.com/office/drawing/2014/main" id="{F340985E-F868-467A-90EB-EBB1895E78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9498" y="1196976"/>
            <a:ext cx="6980758" cy="511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2D83A673-8601-4530-A7D0-BBAB9736BC02}"/>
              </a:ext>
            </a:extLst>
          </p:cNvPr>
          <p:cNvSpPr>
            <a:spLocks noGrp="1"/>
          </p:cNvSpPr>
          <p:nvPr>
            <p:ph type="title"/>
          </p:nvPr>
        </p:nvSpPr>
        <p:spPr>
          <a:xfrm>
            <a:off x="839416" y="254646"/>
            <a:ext cx="8066856" cy="726083"/>
          </a:xfrm>
        </p:spPr>
        <p:txBody>
          <a:bodyPr/>
          <a:lstStyle/>
          <a:p>
            <a:r>
              <a:rPr lang="en-US" altLang="en-US" dirty="0"/>
              <a:t>Class Diagram Example 2</a:t>
            </a:r>
          </a:p>
        </p:txBody>
      </p:sp>
      <p:sp>
        <p:nvSpPr>
          <p:cNvPr id="15363" name="Content Placeholder 2">
            <a:extLst>
              <a:ext uri="{FF2B5EF4-FFF2-40B4-BE49-F238E27FC236}">
                <a16:creationId xmlns:a16="http://schemas.microsoft.com/office/drawing/2014/main" id="{A1F84A9B-16D9-45C7-B132-8ABF7E6503FF}"/>
              </a:ext>
            </a:extLst>
          </p:cNvPr>
          <p:cNvSpPr>
            <a:spLocks noGrp="1"/>
          </p:cNvSpPr>
          <p:nvPr>
            <p:ph idx="1"/>
          </p:nvPr>
        </p:nvSpPr>
        <p:spPr>
          <a:xfrm>
            <a:off x="839416" y="1557338"/>
            <a:ext cx="9036050" cy="5300662"/>
          </a:xfrm>
        </p:spPr>
        <p:txBody>
          <a:bodyPr>
            <a:normAutofit fontScale="92500" lnSpcReduction="20000"/>
          </a:bodyPr>
          <a:lstStyle/>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r>
              <a:rPr lang="en-US" altLang="en-US" sz="1400" dirty="0"/>
              <a:t>Source: </a:t>
            </a:r>
            <a:r>
              <a:rPr lang="en-US" altLang="en-US" sz="1400" dirty="0">
                <a:hlinkClick r:id="rId2"/>
              </a:rPr>
              <a:t>http://umldiagramtutorial.blogspot.com.au/2012/10/hotel-management-system-class-diagram.html</a:t>
            </a:r>
            <a:endParaRPr lang="en-US" altLang="en-US" sz="1400" dirty="0"/>
          </a:p>
          <a:p>
            <a:pPr marL="0" indent="0">
              <a:buNone/>
            </a:pPr>
            <a:endParaRPr lang="en-US" altLang="en-US" sz="1400" dirty="0"/>
          </a:p>
        </p:txBody>
      </p:sp>
      <p:sp>
        <p:nvSpPr>
          <p:cNvPr id="15364" name="Slide Number Placeholder 3">
            <a:extLst>
              <a:ext uri="{FF2B5EF4-FFF2-40B4-BE49-F238E27FC236}">
                <a16:creationId xmlns:a16="http://schemas.microsoft.com/office/drawing/2014/main" id="{BA45E815-426E-4B6A-9338-857ED5B384C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C4C62E6B-1885-4829-842F-34638D1506B6}" type="slidenum">
              <a:rPr kumimoji="0" lang="en-US" altLang="en-US" sz="1400">
                <a:solidFill>
                  <a:schemeClr val="bg2"/>
                </a:solidFill>
                <a:latin typeface="Arial" panose="020B0604020202020204" pitchFamily="34" charset="0"/>
              </a:rPr>
              <a:pPr>
                <a:spcBef>
                  <a:spcPct val="50000"/>
                </a:spcBef>
                <a:buClrTx/>
                <a:buFontTx/>
                <a:buNone/>
              </a:pPr>
              <a:t>6</a:t>
            </a:fld>
            <a:endParaRPr kumimoji="0" lang="en-US" altLang="en-US" sz="1400">
              <a:solidFill>
                <a:schemeClr val="bg2"/>
              </a:solidFill>
              <a:latin typeface="Arial" panose="020B0604020202020204" pitchFamily="34" charset="0"/>
            </a:endParaRPr>
          </a:p>
        </p:txBody>
      </p:sp>
      <p:pic>
        <p:nvPicPr>
          <p:cNvPr id="15365" name="Picture 2" descr="http://3.bp.blogspot.com/-dosTRWrOfxI/UIE0NL7dP7I/AAAAAAAAAXs/H6C5KPogAxM/s1600/HotelManagementSystem-ClassDiagram.JPG">
            <a:extLst>
              <a:ext uri="{FF2B5EF4-FFF2-40B4-BE49-F238E27FC236}">
                <a16:creationId xmlns:a16="http://schemas.microsoft.com/office/drawing/2014/main" id="{7C430708-2241-49A4-8B7D-EBD3722E08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217" y="1296990"/>
            <a:ext cx="7417071" cy="530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6" name="Rectangle 6">
            <a:extLst>
              <a:ext uri="{FF2B5EF4-FFF2-40B4-BE49-F238E27FC236}">
                <a16:creationId xmlns:a16="http://schemas.microsoft.com/office/drawing/2014/main" id="{67D2C3A5-EE84-4146-A3C1-4BAD8B702AF4}"/>
              </a:ext>
            </a:extLst>
          </p:cNvPr>
          <p:cNvSpPr>
            <a:spLocks noChangeArrowheads="1"/>
          </p:cNvSpPr>
          <p:nvPr/>
        </p:nvSpPr>
        <p:spPr bwMode="auto">
          <a:xfrm>
            <a:off x="2999656" y="1124744"/>
            <a:ext cx="29733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0"/>
              </a:spcBef>
              <a:buClrTx/>
              <a:buFontTx/>
              <a:buNone/>
            </a:pPr>
            <a:r>
              <a:rPr kumimoji="0" lang="en-US" altLang="en-US" sz="2000" dirty="0">
                <a:latin typeface="Times New Roman" panose="02020603050405020304" pitchFamily="18" charset="0"/>
              </a:rPr>
              <a:t>Hotel Management System</a:t>
            </a:r>
            <a:endParaRPr kumimoji="0" lang="en-AU" altLang="en-US" sz="2000" dirty="0">
              <a:latin typeface="Times New Roman" panose="02020603050405020304" pitchFamily="18" charset="0"/>
            </a:endParaRPr>
          </a:p>
        </p:txBody>
      </p:sp>
      <p:grpSp>
        <p:nvGrpSpPr>
          <p:cNvPr id="8" name="Group 5">
            <a:extLst>
              <a:ext uri="{FF2B5EF4-FFF2-40B4-BE49-F238E27FC236}">
                <a16:creationId xmlns:a16="http://schemas.microsoft.com/office/drawing/2014/main" id="{B10D0B56-3525-4A57-93EA-E861D123AB10}"/>
              </a:ext>
            </a:extLst>
          </p:cNvPr>
          <p:cNvGrpSpPr>
            <a:grpSpLocks/>
          </p:cNvGrpSpPr>
          <p:nvPr/>
        </p:nvGrpSpPr>
        <p:grpSpPr bwMode="auto">
          <a:xfrm>
            <a:off x="9696400" y="2708920"/>
            <a:ext cx="2160240" cy="1080120"/>
            <a:chOff x="5795847" y="737169"/>
            <a:chExt cx="3317511" cy="1828148"/>
          </a:xfrm>
          <a:solidFill>
            <a:srgbClr val="FFFF00"/>
          </a:solidFill>
        </p:grpSpPr>
        <p:sp>
          <p:nvSpPr>
            <p:cNvPr id="9" name="Rounded Rectangle 6">
              <a:extLst>
                <a:ext uri="{FF2B5EF4-FFF2-40B4-BE49-F238E27FC236}">
                  <a16:creationId xmlns:a16="http://schemas.microsoft.com/office/drawing/2014/main" id="{BBB24F2E-4487-42B2-8C97-C7D08B4852E5}"/>
                </a:ext>
              </a:extLst>
            </p:cNvPr>
            <p:cNvSpPr>
              <a:spLocks noChangeArrowheads="1"/>
            </p:cNvSpPr>
            <p:nvPr/>
          </p:nvSpPr>
          <p:spPr bwMode="auto">
            <a:xfrm>
              <a:off x="5795847" y="737169"/>
              <a:ext cx="3317511" cy="1828148"/>
            </a:xfrm>
            <a:prstGeom prst="roundRect">
              <a:avLst>
                <a:gd name="adj" fmla="val 16667"/>
              </a:avLst>
            </a:prstGeom>
            <a:grp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a:latin typeface="Times New Roman" panose="02020603050405020304" pitchFamily="18" charset="0"/>
              </a:endParaRPr>
            </a:p>
          </p:txBody>
        </p:sp>
        <p:sp>
          <p:nvSpPr>
            <p:cNvPr id="10" name="TextBox 7">
              <a:extLst>
                <a:ext uri="{FF2B5EF4-FFF2-40B4-BE49-F238E27FC236}">
                  <a16:creationId xmlns:a16="http://schemas.microsoft.com/office/drawing/2014/main" id="{AB6E2059-4F20-4BB5-A613-63B7CE83C665}"/>
                </a:ext>
              </a:extLst>
            </p:cNvPr>
            <p:cNvSpPr txBox="1">
              <a:spLocks noChangeArrowheads="1"/>
            </p:cNvSpPr>
            <p:nvPr/>
          </p:nvSpPr>
          <p:spPr bwMode="auto">
            <a:xfrm>
              <a:off x="6127597" y="737169"/>
              <a:ext cx="2654010" cy="182323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1600" b="1" dirty="0">
                  <a:latin typeface="Times New Roman" panose="02020603050405020304" pitchFamily="18" charset="0"/>
                </a:rPr>
                <a:t>Attributes and methods should start with lowercase</a:t>
              </a:r>
            </a:p>
          </p:txBody>
        </p:sp>
      </p:grpSp>
      <p:cxnSp>
        <p:nvCxnSpPr>
          <p:cNvPr id="11" name="Straight Arrow Connector 10">
            <a:extLst>
              <a:ext uri="{FF2B5EF4-FFF2-40B4-BE49-F238E27FC236}">
                <a16:creationId xmlns:a16="http://schemas.microsoft.com/office/drawing/2014/main" id="{1B481BE3-6983-4E4D-AF4C-568252ABDB74}"/>
              </a:ext>
            </a:extLst>
          </p:cNvPr>
          <p:cNvCxnSpPr>
            <a:cxnSpLocks/>
          </p:cNvCxnSpPr>
          <p:nvPr/>
        </p:nvCxnSpPr>
        <p:spPr>
          <a:xfrm flipH="1" flipV="1">
            <a:off x="7032104" y="1626346"/>
            <a:ext cx="2664296" cy="12985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3D4A99B-119E-4D13-8FEE-E7C2F75BA1E1}"/>
              </a:ext>
            </a:extLst>
          </p:cNvPr>
          <p:cNvCxnSpPr>
            <a:cxnSpLocks/>
            <a:stCxn id="9" idx="1"/>
          </p:cNvCxnSpPr>
          <p:nvPr/>
        </p:nvCxnSpPr>
        <p:spPr>
          <a:xfrm flipH="1" flipV="1">
            <a:off x="7104112" y="2708920"/>
            <a:ext cx="2592288" cy="54006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47A61A9-C2DB-4394-A2A5-873D6F821990}"/>
              </a:ext>
            </a:extLst>
          </p:cNvPr>
          <p:cNvCxnSpPr>
            <a:cxnSpLocks/>
          </p:cNvCxnSpPr>
          <p:nvPr/>
        </p:nvCxnSpPr>
        <p:spPr>
          <a:xfrm flipH="1" flipV="1">
            <a:off x="4655840" y="3281524"/>
            <a:ext cx="5040559" cy="825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B72E32A-E959-467D-A3C0-86C036E4FD9A}"/>
              </a:ext>
            </a:extLst>
          </p:cNvPr>
          <p:cNvSpPr>
            <a:spLocks noGrp="1"/>
          </p:cNvSpPr>
          <p:nvPr>
            <p:ph type="title"/>
          </p:nvPr>
        </p:nvSpPr>
        <p:spPr/>
        <p:txBody>
          <a:bodyPr/>
          <a:lstStyle/>
          <a:p>
            <a:r>
              <a:rPr lang="en-US" altLang="en-US"/>
              <a:t>Class Diagram Example 3</a:t>
            </a:r>
          </a:p>
        </p:txBody>
      </p:sp>
      <p:sp>
        <p:nvSpPr>
          <p:cNvPr id="16387" name="Content Placeholder 2">
            <a:extLst>
              <a:ext uri="{FF2B5EF4-FFF2-40B4-BE49-F238E27FC236}">
                <a16:creationId xmlns:a16="http://schemas.microsoft.com/office/drawing/2014/main" id="{446C1706-5D2B-4B38-8866-897DC88D2806}"/>
              </a:ext>
            </a:extLst>
          </p:cNvPr>
          <p:cNvSpPr>
            <a:spLocks noGrp="1"/>
          </p:cNvSpPr>
          <p:nvPr>
            <p:ph idx="1"/>
          </p:nvPr>
        </p:nvSpPr>
        <p:spPr>
          <a:xfrm>
            <a:off x="1609725" y="1549400"/>
            <a:ext cx="9207500" cy="5435600"/>
          </a:xfrm>
        </p:spPr>
        <p:txBody>
          <a:bodyPr>
            <a:normAutofit fontScale="92500" lnSpcReduction="10000"/>
          </a:bodyPr>
          <a:lstStyle/>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endParaRPr lang="en-US" altLang="en-US" sz="1800" dirty="0"/>
          </a:p>
          <a:p>
            <a:pPr marL="0" indent="0">
              <a:buNone/>
            </a:pPr>
            <a:r>
              <a:rPr lang="en-US" altLang="en-US" sz="1400" dirty="0"/>
              <a:t>Source: </a:t>
            </a:r>
            <a:r>
              <a:rPr lang="en-US" altLang="en-US" sz="1400" dirty="0">
                <a:hlinkClick r:id="rId2"/>
              </a:rPr>
              <a:t>http://umldiagramtutorial.blogspot.com.au/2012/10/hospital-management-system-class-diagram.html</a:t>
            </a:r>
            <a:endParaRPr lang="en-US" altLang="en-US" sz="1400" dirty="0"/>
          </a:p>
        </p:txBody>
      </p:sp>
      <p:sp>
        <p:nvSpPr>
          <p:cNvPr id="16388" name="Slide Number Placeholder 3">
            <a:extLst>
              <a:ext uri="{FF2B5EF4-FFF2-40B4-BE49-F238E27FC236}">
                <a16:creationId xmlns:a16="http://schemas.microsoft.com/office/drawing/2014/main" id="{CF65B7C4-E084-46E2-BABC-D91826B86E0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041F2F5A-49B7-48BF-AA2B-32FA30CC61E4}" type="slidenum">
              <a:rPr kumimoji="0" lang="en-US" altLang="en-US" sz="1400">
                <a:solidFill>
                  <a:schemeClr val="bg2"/>
                </a:solidFill>
                <a:latin typeface="Arial" panose="020B0604020202020204" pitchFamily="34" charset="0"/>
              </a:rPr>
              <a:pPr>
                <a:spcBef>
                  <a:spcPct val="50000"/>
                </a:spcBef>
                <a:buClrTx/>
                <a:buFontTx/>
                <a:buNone/>
              </a:pPr>
              <a:t>7</a:t>
            </a:fld>
            <a:endParaRPr kumimoji="0" lang="en-US" altLang="en-US" sz="1400">
              <a:solidFill>
                <a:schemeClr val="bg2"/>
              </a:solidFill>
              <a:latin typeface="Arial" panose="020B0604020202020204" pitchFamily="34" charset="0"/>
            </a:endParaRPr>
          </a:p>
        </p:txBody>
      </p:sp>
      <p:pic>
        <p:nvPicPr>
          <p:cNvPr id="16389" name="Picture 2" descr="http://4.bp.blogspot.com/-RaJkJZo16Ak/UIEn3oCux6I/AAAAAAAAAXY/hMG9rEOYgQ8/s1600/HospitalManagementSystem-ClassDiagram.JPG">
            <a:extLst>
              <a:ext uri="{FF2B5EF4-FFF2-40B4-BE49-F238E27FC236}">
                <a16:creationId xmlns:a16="http://schemas.microsoft.com/office/drawing/2014/main" id="{5F51A9BA-035E-4121-B297-F8B399364B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9536" y="1579562"/>
            <a:ext cx="8208912"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Rectangle 1">
            <a:extLst>
              <a:ext uri="{FF2B5EF4-FFF2-40B4-BE49-F238E27FC236}">
                <a16:creationId xmlns:a16="http://schemas.microsoft.com/office/drawing/2014/main" id="{A016E250-56E3-44A8-A878-B306DF5BBE52}"/>
              </a:ext>
            </a:extLst>
          </p:cNvPr>
          <p:cNvSpPr>
            <a:spLocks noChangeArrowheads="1"/>
          </p:cNvSpPr>
          <p:nvPr/>
        </p:nvSpPr>
        <p:spPr bwMode="auto">
          <a:xfrm>
            <a:off x="3863752" y="1124744"/>
            <a:ext cx="3270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0"/>
              </a:spcBef>
              <a:buClrTx/>
              <a:buFontTx/>
              <a:buNone/>
            </a:pPr>
            <a:r>
              <a:rPr kumimoji="0" lang="en-US" altLang="en-US" sz="2000" dirty="0">
                <a:latin typeface="Times New Roman" panose="02020603050405020304" pitchFamily="18" charset="0"/>
              </a:rPr>
              <a:t>Hospital Management System</a:t>
            </a:r>
            <a:endParaRPr kumimoji="0" lang="en-AU" altLang="en-US" sz="2000" dirty="0">
              <a:latin typeface="Times New Roman" panose="02020603050405020304" pitchFamily="18" charset="0"/>
            </a:endParaRPr>
          </a:p>
        </p:txBody>
      </p:sp>
      <p:grpSp>
        <p:nvGrpSpPr>
          <p:cNvPr id="7" name="Group 5">
            <a:extLst>
              <a:ext uri="{FF2B5EF4-FFF2-40B4-BE49-F238E27FC236}">
                <a16:creationId xmlns:a16="http://schemas.microsoft.com/office/drawing/2014/main" id="{2B80EC6E-BEEE-43A8-B2AD-03FE287B1950}"/>
              </a:ext>
            </a:extLst>
          </p:cNvPr>
          <p:cNvGrpSpPr>
            <a:grpSpLocks/>
          </p:cNvGrpSpPr>
          <p:nvPr/>
        </p:nvGrpSpPr>
        <p:grpSpPr bwMode="auto">
          <a:xfrm>
            <a:off x="93490" y="3212976"/>
            <a:ext cx="1754038" cy="1368152"/>
            <a:chOff x="5795847" y="737169"/>
            <a:chExt cx="3317511" cy="1828148"/>
          </a:xfrm>
          <a:solidFill>
            <a:srgbClr val="FFFF00"/>
          </a:solidFill>
        </p:grpSpPr>
        <p:sp>
          <p:nvSpPr>
            <p:cNvPr id="8" name="Rounded Rectangle 6">
              <a:extLst>
                <a:ext uri="{FF2B5EF4-FFF2-40B4-BE49-F238E27FC236}">
                  <a16:creationId xmlns:a16="http://schemas.microsoft.com/office/drawing/2014/main" id="{2FEFF8A8-2A91-493A-B883-6552AF998AF2}"/>
                </a:ext>
              </a:extLst>
            </p:cNvPr>
            <p:cNvSpPr>
              <a:spLocks noChangeArrowheads="1"/>
            </p:cNvSpPr>
            <p:nvPr/>
          </p:nvSpPr>
          <p:spPr bwMode="auto">
            <a:xfrm>
              <a:off x="5795847" y="737169"/>
              <a:ext cx="3317511" cy="1828148"/>
            </a:xfrm>
            <a:prstGeom prst="roundRect">
              <a:avLst>
                <a:gd name="adj" fmla="val 16667"/>
              </a:avLst>
            </a:prstGeom>
            <a:grp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a:latin typeface="Times New Roman" panose="02020603050405020304" pitchFamily="18" charset="0"/>
              </a:endParaRPr>
            </a:p>
          </p:txBody>
        </p:sp>
        <p:sp>
          <p:nvSpPr>
            <p:cNvPr id="9" name="TextBox 7">
              <a:extLst>
                <a:ext uri="{FF2B5EF4-FFF2-40B4-BE49-F238E27FC236}">
                  <a16:creationId xmlns:a16="http://schemas.microsoft.com/office/drawing/2014/main" id="{7681FF27-570E-4FBA-A4D3-987A3068788A}"/>
                </a:ext>
              </a:extLst>
            </p:cNvPr>
            <p:cNvSpPr txBox="1">
              <a:spLocks noChangeArrowheads="1"/>
            </p:cNvSpPr>
            <p:nvPr/>
          </p:nvSpPr>
          <p:spPr bwMode="auto">
            <a:xfrm>
              <a:off x="6127597" y="737169"/>
              <a:ext cx="2654010" cy="182323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1600" b="1" dirty="0">
                  <a:latin typeface="Times New Roman" panose="02020603050405020304" pitchFamily="18" charset="0"/>
                </a:rPr>
                <a:t>Attributes and methods should start with lowercase</a:t>
              </a:r>
            </a:p>
          </p:txBody>
        </p:sp>
      </p:grpSp>
      <p:cxnSp>
        <p:nvCxnSpPr>
          <p:cNvPr id="10" name="Straight Arrow Connector 9">
            <a:extLst>
              <a:ext uri="{FF2B5EF4-FFF2-40B4-BE49-F238E27FC236}">
                <a16:creationId xmlns:a16="http://schemas.microsoft.com/office/drawing/2014/main" id="{FE56DB99-2C98-47C9-AE00-3F9AE7CCB7F6}"/>
              </a:ext>
            </a:extLst>
          </p:cNvPr>
          <p:cNvCxnSpPr>
            <a:cxnSpLocks/>
            <a:stCxn id="8" idx="0"/>
          </p:cNvCxnSpPr>
          <p:nvPr/>
        </p:nvCxnSpPr>
        <p:spPr>
          <a:xfrm flipV="1">
            <a:off x="970509" y="2204864"/>
            <a:ext cx="1309067" cy="100811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939E3376-3D6D-4BAA-8529-5A1396990906}"/>
              </a:ext>
            </a:extLst>
          </p:cNvPr>
          <p:cNvCxnSpPr>
            <a:cxnSpLocks/>
          </p:cNvCxnSpPr>
          <p:nvPr/>
        </p:nvCxnSpPr>
        <p:spPr>
          <a:xfrm flipV="1">
            <a:off x="1847527" y="3140968"/>
            <a:ext cx="432049" cy="64807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B9D7EE72-0AA0-4905-8626-E5658421D5AD}"/>
              </a:ext>
            </a:extLst>
          </p:cNvPr>
          <p:cNvCxnSpPr>
            <a:cxnSpLocks/>
          </p:cNvCxnSpPr>
          <p:nvPr/>
        </p:nvCxnSpPr>
        <p:spPr>
          <a:xfrm>
            <a:off x="1847526" y="4077072"/>
            <a:ext cx="309813" cy="7920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10AD171D-342C-48B1-B842-11E61F0C3BD2}"/>
              </a:ext>
            </a:extLst>
          </p:cNvPr>
          <p:cNvSpPr>
            <a:spLocks noGrp="1"/>
          </p:cNvSpPr>
          <p:nvPr>
            <p:ph type="title"/>
          </p:nvPr>
        </p:nvSpPr>
        <p:spPr/>
        <p:txBody>
          <a:bodyPr/>
          <a:lstStyle/>
          <a:p>
            <a:r>
              <a:rPr lang="en-US" altLang="en-US"/>
              <a:t>Class </a:t>
            </a:r>
          </a:p>
        </p:txBody>
      </p:sp>
      <p:sp>
        <p:nvSpPr>
          <p:cNvPr id="3" name="Content Placeholder 2">
            <a:extLst>
              <a:ext uri="{FF2B5EF4-FFF2-40B4-BE49-F238E27FC236}">
                <a16:creationId xmlns:a16="http://schemas.microsoft.com/office/drawing/2014/main" id="{B553FBDF-F825-4E2B-AC91-07348B6E1727}"/>
              </a:ext>
            </a:extLst>
          </p:cNvPr>
          <p:cNvSpPr>
            <a:spLocks noGrp="1"/>
          </p:cNvSpPr>
          <p:nvPr>
            <p:ph idx="1"/>
          </p:nvPr>
        </p:nvSpPr>
        <p:spPr>
          <a:xfrm>
            <a:off x="983432" y="1267670"/>
            <a:ext cx="10441160" cy="5185666"/>
          </a:xfrm>
        </p:spPr>
        <p:txBody>
          <a:bodyPr>
            <a:normAutofit fontScale="70000" lnSpcReduction="20000"/>
          </a:bodyPr>
          <a:lstStyle/>
          <a:p>
            <a:pPr>
              <a:defRPr/>
            </a:pPr>
            <a:r>
              <a:rPr lang="en-US" sz="4500" dirty="0"/>
              <a:t>A class is an </a:t>
            </a:r>
            <a:r>
              <a:rPr lang="en-US" sz="4500" b="1" dirty="0"/>
              <a:t>abstract definition</a:t>
            </a:r>
            <a:r>
              <a:rPr lang="en-US" sz="4500" dirty="0"/>
              <a:t> of an object.</a:t>
            </a:r>
          </a:p>
          <a:p>
            <a:pPr>
              <a:defRPr/>
            </a:pPr>
            <a:r>
              <a:rPr lang="en-US" sz="4500" dirty="0"/>
              <a:t>A class is a </a:t>
            </a:r>
            <a:r>
              <a:rPr lang="en-US" sz="4500" b="1" dirty="0"/>
              <a:t>plan</a:t>
            </a:r>
            <a:r>
              <a:rPr lang="en-US" sz="4500" dirty="0"/>
              <a:t> or a </a:t>
            </a:r>
            <a:r>
              <a:rPr lang="en-US" sz="4500" b="1" dirty="0"/>
              <a:t>blueprint</a:t>
            </a:r>
            <a:r>
              <a:rPr lang="en-US" sz="4500" dirty="0"/>
              <a:t> from which one or more objects can be created. Whereas an object represents real world things, both tangible and intangible. </a:t>
            </a:r>
          </a:p>
          <a:p>
            <a:pPr>
              <a:defRPr/>
            </a:pPr>
            <a:r>
              <a:rPr lang="en-US" sz="4500" dirty="0"/>
              <a:t>A class is a description of a set of objects that share the same:</a:t>
            </a:r>
          </a:p>
          <a:p>
            <a:pPr lvl="1">
              <a:defRPr/>
            </a:pPr>
            <a:r>
              <a:rPr lang="en-US" sz="4500" dirty="0">
                <a:solidFill>
                  <a:schemeClr val="tx1"/>
                </a:solidFill>
              </a:rPr>
              <a:t>Attributes</a:t>
            </a:r>
          </a:p>
          <a:p>
            <a:pPr lvl="1">
              <a:defRPr/>
            </a:pPr>
            <a:r>
              <a:rPr lang="en-US" sz="4500" dirty="0">
                <a:solidFill>
                  <a:schemeClr val="tx1"/>
                </a:solidFill>
              </a:rPr>
              <a:t>Operations</a:t>
            </a:r>
          </a:p>
          <a:p>
            <a:pPr lvl="1">
              <a:defRPr/>
            </a:pPr>
            <a:r>
              <a:rPr lang="en-US" sz="4500" dirty="0">
                <a:solidFill>
                  <a:schemeClr val="tx1"/>
                </a:solidFill>
              </a:rPr>
              <a:t>Relationships</a:t>
            </a:r>
          </a:p>
          <a:p>
            <a:pPr>
              <a:defRPr/>
            </a:pPr>
            <a:r>
              <a:rPr lang="en-US" sz="4500" dirty="0"/>
              <a:t>Graphically, a class is rendered as a rectangle, usually including its name, attributes, and operations in separate, designated compartments. </a:t>
            </a:r>
          </a:p>
          <a:p>
            <a:pPr>
              <a:defRPr/>
            </a:pPr>
            <a:endParaRPr lang="en-US" dirty="0"/>
          </a:p>
          <a:p>
            <a:pPr>
              <a:defRPr/>
            </a:pPr>
            <a:endParaRPr lang="en-US" dirty="0"/>
          </a:p>
          <a:p>
            <a:pPr>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4EFD59E-4173-4ABA-B5F3-EF7D825B3D44}"/>
              </a:ext>
            </a:extLst>
          </p:cNvPr>
          <p:cNvSpPr>
            <a:spLocks noGrp="1"/>
          </p:cNvSpPr>
          <p:nvPr>
            <p:ph type="title"/>
          </p:nvPr>
        </p:nvSpPr>
        <p:spPr/>
        <p:txBody>
          <a:bodyPr/>
          <a:lstStyle/>
          <a:p>
            <a:r>
              <a:rPr lang="en-US" altLang="en-US"/>
              <a:t>Class </a:t>
            </a:r>
          </a:p>
        </p:txBody>
      </p:sp>
      <p:sp>
        <p:nvSpPr>
          <p:cNvPr id="18435" name="Content Placeholder 2">
            <a:extLst>
              <a:ext uri="{FF2B5EF4-FFF2-40B4-BE49-F238E27FC236}">
                <a16:creationId xmlns:a16="http://schemas.microsoft.com/office/drawing/2014/main" id="{A07A7E52-363D-4888-A8B6-B741D43AAAF5}"/>
              </a:ext>
            </a:extLst>
          </p:cNvPr>
          <p:cNvSpPr>
            <a:spLocks noGrp="1"/>
          </p:cNvSpPr>
          <p:nvPr>
            <p:ph idx="1"/>
          </p:nvPr>
        </p:nvSpPr>
        <p:spPr/>
        <p:txBody>
          <a:bodyPr/>
          <a:lstStyle/>
          <a:p>
            <a:endParaRPr lang="en-US" altLang="en-US" dirty="0"/>
          </a:p>
          <a:p>
            <a:endParaRPr lang="en-US" altLang="en-US" dirty="0"/>
          </a:p>
          <a:p>
            <a:endParaRPr lang="en-US" altLang="en-US" dirty="0"/>
          </a:p>
        </p:txBody>
      </p:sp>
      <p:sp>
        <p:nvSpPr>
          <p:cNvPr id="6" name="Rectangle 21">
            <a:extLst>
              <a:ext uri="{FF2B5EF4-FFF2-40B4-BE49-F238E27FC236}">
                <a16:creationId xmlns:a16="http://schemas.microsoft.com/office/drawing/2014/main" id="{FF32A25D-935C-4941-99E3-1C95DF744902}"/>
              </a:ext>
            </a:extLst>
          </p:cNvPr>
          <p:cNvSpPr>
            <a:spLocks noChangeArrowheads="1"/>
          </p:cNvSpPr>
          <p:nvPr/>
        </p:nvSpPr>
        <p:spPr bwMode="auto">
          <a:xfrm>
            <a:off x="905519" y="1268761"/>
            <a:ext cx="10755807" cy="2160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457200" indent="-457200" eaLnBrk="1" hangingPunct="1">
              <a:spcBef>
                <a:spcPct val="20000"/>
              </a:spcBef>
              <a:buClr>
                <a:srgbClr val="000000"/>
              </a:buClr>
              <a:buSzPct val="100000"/>
              <a:buFont typeface="Arial" pitchFamily="34" charset="0"/>
              <a:buChar char="•"/>
              <a:defRPr/>
            </a:pPr>
            <a:r>
              <a:rPr lang="en-US" altLang="ja-JP" sz="2800" dirty="0">
                <a:latin typeface="+mn-lt"/>
                <a:ea typeface="ＭＳ Ｐゴシック" pitchFamily="34" charset="-128"/>
              </a:rPr>
              <a:t>A class is comprised of attributes and operations (methods) that manipulate these attributes.</a:t>
            </a:r>
          </a:p>
          <a:p>
            <a:pPr marL="457200" indent="-457200" eaLnBrk="1" hangingPunct="1">
              <a:spcBef>
                <a:spcPct val="20000"/>
              </a:spcBef>
              <a:buClr>
                <a:srgbClr val="000000"/>
              </a:buClr>
              <a:buSzPct val="100000"/>
              <a:buFont typeface="Arial" pitchFamily="34" charset="0"/>
              <a:buChar char="•"/>
              <a:defRPr/>
            </a:pPr>
            <a:r>
              <a:rPr lang="en-US" altLang="ja-JP" sz="2800" dirty="0">
                <a:latin typeface="+mn-lt"/>
                <a:ea typeface="ＭＳ Ｐゴシック" pitchFamily="34" charset="-128"/>
              </a:rPr>
              <a:t>Real-world objects share two characteristics: They all have state (attributes/fields) and behavior (methods/operations).</a:t>
            </a:r>
          </a:p>
          <a:p>
            <a:pPr marL="342900" indent="-342900" eaLnBrk="1" hangingPunct="1">
              <a:spcBef>
                <a:spcPct val="20000"/>
              </a:spcBef>
              <a:buClr>
                <a:srgbClr val="000000"/>
              </a:buClr>
              <a:buSzPct val="100000"/>
              <a:defRPr/>
            </a:pPr>
            <a:endParaRPr lang="en-GB" sz="3200" dirty="0">
              <a:solidFill>
                <a:srgbClr val="003399"/>
              </a:solidFill>
            </a:endParaRPr>
          </a:p>
        </p:txBody>
      </p:sp>
      <p:graphicFrame>
        <p:nvGraphicFramePr>
          <p:cNvPr id="18437" name="Object 22">
            <a:extLst>
              <a:ext uri="{FF2B5EF4-FFF2-40B4-BE49-F238E27FC236}">
                <a16:creationId xmlns:a16="http://schemas.microsoft.com/office/drawing/2014/main" id="{24BC4559-9249-4B1B-9F88-B2246B182B4D}"/>
              </a:ext>
            </a:extLst>
          </p:cNvPr>
          <p:cNvGraphicFramePr>
            <a:graphicFrameLocks noChangeAspect="1"/>
          </p:cNvGraphicFramePr>
          <p:nvPr>
            <p:extLst>
              <p:ext uri="{D42A27DB-BD31-4B8C-83A1-F6EECF244321}">
                <p14:modId xmlns:p14="http://schemas.microsoft.com/office/powerpoint/2010/main" val="4023650698"/>
              </p:ext>
            </p:extLst>
          </p:nvPr>
        </p:nvGraphicFramePr>
        <p:xfrm>
          <a:off x="623391" y="3933056"/>
          <a:ext cx="5472609" cy="2001465"/>
        </p:xfrm>
        <a:graphic>
          <a:graphicData uri="http://schemas.openxmlformats.org/presentationml/2006/ole">
            <mc:AlternateContent xmlns:mc="http://schemas.openxmlformats.org/markup-compatibility/2006">
              <mc:Choice xmlns:v="urn:schemas-microsoft-com:vml" Requires="v">
                <p:oleObj spid="_x0000_s1144" r:id="rId3" imgW="4901324" imgH="2816772" progId="">
                  <p:embed/>
                </p:oleObj>
              </mc:Choice>
              <mc:Fallback>
                <p:oleObj r:id="rId3" imgW="4901324" imgH="2816772" progId="">
                  <p:embed/>
                  <p:pic>
                    <p:nvPicPr>
                      <p:cNvPr id="18437" name="Object 22">
                        <a:extLst>
                          <a:ext uri="{FF2B5EF4-FFF2-40B4-BE49-F238E27FC236}">
                            <a16:creationId xmlns:a16="http://schemas.microsoft.com/office/drawing/2014/main" id="{24BC4559-9249-4B1B-9F88-B2246B182B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391" y="3933056"/>
                        <a:ext cx="5472609" cy="2001465"/>
                      </a:xfrm>
                      <a:prstGeom prst="rect">
                        <a:avLst/>
                      </a:prstGeom>
                      <a:noFill/>
                      <a:ln>
                        <a:noFill/>
                      </a:ln>
                    </p:spPr>
                  </p:pic>
                </p:oleObj>
              </mc:Fallback>
            </mc:AlternateContent>
          </a:graphicData>
        </a:graphic>
      </p:graphicFrame>
      <p:pic>
        <p:nvPicPr>
          <p:cNvPr id="7" name="Picture 6">
            <a:extLst>
              <a:ext uri="{FF2B5EF4-FFF2-40B4-BE49-F238E27FC236}">
                <a16:creationId xmlns:a16="http://schemas.microsoft.com/office/drawing/2014/main" id="{20776DD8-F68F-D64D-AA01-F6F2400E173D}"/>
              </a:ext>
            </a:extLst>
          </p:cNvPr>
          <p:cNvPicPr>
            <a:picLocks noChangeAspect="1"/>
          </p:cNvPicPr>
          <p:nvPr/>
        </p:nvPicPr>
        <p:blipFill>
          <a:blip r:embed="rId5"/>
          <a:stretch>
            <a:fillRect/>
          </a:stretch>
        </p:blipFill>
        <p:spPr>
          <a:xfrm>
            <a:off x="5591944" y="3703530"/>
            <a:ext cx="4824536" cy="2803447"/>
          </a:xfrm>
          <a:prstGeom prst="rect">
            <a:avLst/>
          </a:prstGeom>
        </p:spPr>
      </p:pic>
    </p:spTree>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25359</TotalTime>
  <Words>2109</Words>
  <Application>Microsoft Office PowerPoint</Application>
  <PresentationFormat>Widescreen</PresentationFormat>
  <Paragraphs>387</Paragraphs>
  <Slides>36</Slides>
  <Notes>9</Notes>
  <HiddenSlides>0</HiddenSlides>
  <MMClips>0</MMClips>
  <ScaleCrop>false</ScaleCrop>
  <HeadingPairs>
    <vt:vector size="8" baseType="variant">
      <vt:variant>
        <vt:lpstr>Fonts Used</vt:lpstr>
      </vt:variant>
      <vt:variant>
        <vt:i4>14</vt:i4>
      </vt:variant>
      <vt:variant>
        <vt:lpstr>Theme</vt:lpstr>
      </vt:variant>
      <vt:variant>
        <vt:i4>1</vt:i4>
      </vt:variant>
      <vt:variant>
        <vt:lpstr>Embedded OLE Servers</vt:lpstr>
      </vt:variant>
      <vt:variant>
        <vt:i4>0</vt:i4>
      </vt:variant>
      <vt:variant>
        <vt:lpstr>Slide Titles</vt:lpstr>
      </vt:variant>
      <vt:variant>
        <vt:i4>36</vt:i4>
      </vt:variant>
    </vt:vector>
  </HeadingPairs>
  <TitlesOfParts>
    <vt:vector size="51" baseType="lpstr">
      <vt:lpstr>ＭＳ Ｐゴシック</vt:lpstr>
      <vt:lpstr>ＭＳ Ｐゴシック</vt:lpstr>
      <vt:lpstr>Arial</vt:lpstr>
      <vt:lpstr>Calibri</vt:lpstr>
      <vt:lpstr>Calibri (Body)</vt:lpstr>
      <vt:lpstr>Courier New</vt:lpstr>
      <vt:lpstr>Droid Sans Fallback</vt:lpstr>
      <vt:lpstr>Garamond</vt:lpstr>
      <vt:lpstr>Monotype Sorts</vt:lpstr>
      <vt:lpstr>Palatino</vt:lpstr>
      <vt:lpstr>Tahoma</vt:lpstr>
      <vt:lpstr>Times New Roman</vt:lpstr>
      <vt:lpstr>Wingdings</vt:lpstr>
      <vt:lpstr>Wingdings 3</vt:lpstr>
      <vt:lpstr>Facet</vt:lpstr>
      <vt:lpstr> 31269: Business Requirements Modelling</vt:lpstr>
      <vt:lpstr>Objectives</vt:lpstr>
      <vt:lpstr>Topics</vt:lpstr>
      <vt:lpstr>Class Diagram</vt:lpstr>
      <vt:lpstr>Class Diagram Example 1</vt:lpstr>
      <vt:lpstr>Class Diagram Example 2</vt:lpstr>
      <vt:lpstr>Class Diagram Example 3</vt:lpstr>
      <vt:lpstr>Class </vt:lpstr>
      <vt:lpstr>Class </vt:lpstr>
      <vt:lpstr>PowerPoint Presentation</vt:lpstr>
      <vt:lpstr>Class Operations/Methods</vt:lpstr>
      <vt:lpstr>Relationships </vt:lpstr>
      <vt:lpstr>Association Relationship</vt:lpstr>
      <vt:lpstr>Associations Multiplicity</vt:lpstr>
      <vt:lpstr>Common Multiplicity</vt:lpstr>
      <vt:lpstr>Aggregation and Composition Relationships</vt:lpstr>
      <vt:lpstr>Aggregation</vt:lpstr>
      <vt:lpstr>Aggregation</vt:lpstr>
      <vt:lpstr>Composition</vt:lpstr>
      <vt:lpstr>PowerPoint Presentation</vt:lpstr>
      <vt:lpstr>Generalization Relationships</vt:lpstr>
      <vt:lpstr>Generalisation/Specialisation Relationships</vt:lpstr>
      <vt:lpstr>PowerPoint Presentation</vt:lpstr>
      <vt:lpstr>Summary of Relationships between classes in a Class Diagram</vt:lpstr>
      <vt:lpstr>Steps in Developing a Class Diagram</vt:lpstr>
      <vt:lpstr>What do we have at this stage?</vt:lpstr>
      <vt:lpstr>Putting it all together – Steps in the development of a Class Diagram</vt:lpstr>
      <vt:lpstr>Use Case Diagram for Ticketing System</vt:lpstr>
      <vt:lpstr>Steps in Drawing a Class Diagram for Online Ticketing System</vt:lpstr>
      <vt:lpstr>Buy Ticket Use Case Narrative – from Week 8 Class</vt:lpstr>
      <vt:lpstr>Exercise – Draft Class Diagram for Online Ticketing System</vt:lpstr>
      <vt:lpstr>Summary</vt:lpstr>
      <vt:lpstr>Assignment 4 – Improved COS</vt:lpstr>
      <vt:lpstr>Class Diagram for Assignment 4</vt:lpstr>
      <vt:lpstr>Assignment 4 Template: Template adapted in this subject</vt:lpstr>
      <vt:lpstr>Conclusion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BRM: Class Modelling</dc:title>
  <dc:creator>Suresh Paryani</dc:creator>
  <cp:lastModifiedBy>Dr. Mahira Mohamed Mowjoon</cp:lastModifiedBy>
  <cp:revision>509</cp:revision>
  <dcterms:created xsi:type="dcterms:W3CDTF">2013-09-02T12:00:33Z</dcterms:created>
  <dcterms:modified xsi:type="dcterms:W3CDTF">2022-04-19T04:41:18Z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a4f0713-8a76-46fc-9033-3e1b6c45971d_Enabled">
    <vt:lpwstr>true</vt:lpwstr>
  </property>
  <property fmtid="{D5CDD505-2E9C-101B-9397-08002B2CF9AE}" pid="3" name="MSIP_Label_ba4f0713-8a76-46fc-9033-3e1b6c45971d_SetDate">
    <vt:lpwstr>2021-09-19T23:47:45Z</vt:lpwstr>
  </property>
  <property fmtid="{D5CDD505-2E9C-101B-9397-08002B2CF9AE}" pid="4" name="MSIP_Label_ba4f0713-8a76-46fc-9033-3e1b6c45971d_Method">
    <vt:lpwstr>Privileged</vt:lpwstr>
  </property>
  <property fmtid="{D5CDD505-2E9C-101B-9397-08002B2CF9AE}" pid="5" name="MSIP_Label_ba4f0713-8a76-46fc-9033-3e1b6c45971d_Name">
    <vt:lpwstr>UTS-Public</vt:lpwstr>
  </property>
  <property fmtid="{D5CDD505-2E9C-101B-9397-08002B2CF9AE}" pid="6" name="MSIP_Label_ba4f0713-8a76-46fc-9033-3e1b6c45971d_SiteId">
    <vt:lpwstr>e8911c26-cf9f-4a9c-878e-527807be8791</vt:lpwstr>
  </property>
  <property fmtid="{D5CDD505-2E9C-101B-9397-08002B2CF9AE}" pid="7" name="MSIP_Label_ba4f0713-8a76-46fc-9033-3e1b6c45971d_ActionId">
    <vt:lpwstr>2745dcb5-ceac-4bf9-8499-3d818095a2cf</vt:lpwstr>
  </property>
  <property fmtid="{D5CDD505-2E9C-101B-9397-08002B2CF9AE}" pid="8" name="MSIP_Label_ba4f0713-8a76-46fc-9033-3e1b6c45971d_ContentBits">
    <vt:lpwstr>0</vt:lpwstr>
  </property>
</Properties>
</file>