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117" r:id="rId1"/>
  </p:sldMasterIdLst>
  <p:notesMasterIdLst>
    <p:notesMasterId r:id="rId22"/>
  </p:notesMasterIdLst>
  <p:handoutMasterIdLst>
    <p:handoutMasterId r:id="rId23"/>
  </p:handoutMasterIdLst>
  <p:sldIdLst>
    <p:sldId id="427" r:id="rId2"/>
    <p:sldId id="420" r:id="rId3"/>
    <p:sldId id="392" r:id="rId4"/>
    <p:sldId id="483" r:id="rId5"/>
    <p:sldId id="484" r:id="rId6"/>
    <p:sldId id="416" r:id="rId7"/>
    <p:sldId id="485" r:id="rId8"/>
    <p:sldId id="486" r:id="rId9"/>
    <p:sldId id="448" r:id="rId10"/>
    <p:sldId id="479" r:id="rId11"/>
    <p:sldId id="423" r:id="rId12"/>
    <p:sldId id="445" r:id="rId13"/>
    <p:sldId id="424" r:id="rId14"/>
    <p:sldId id="429" r:id="rId15"/>
    <p:sldId id="422" r:id="rId16"/>
    <p:sldId id="426" r:id="rId17"/>
    <p:sldId id="487" r:id="rId18"/>
    <p:sldId id="418" r:id="rId19"/>
    <p:sldId id="478" r:id="rId20"/>
    <p:sldId id="409" r:id="rId21"/>
  </p:sldIdLst>
  <p:sldSz cx="12192000" cy="6858000"/>
  <p:notesSz cx="7315200" cy="96012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89918" autoAdjust="0"/>
  </p:normalViewPr>
  <p:slideViewPr>
    <p:cSldViewPr>
      <p:cViewPr varScale="1">
        <p:scale>
          <a:sx n="74" d="100"/>
          <a:sy n="74" d="100"/>
        </p:scale>
        <p:origin x="950" y="43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257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72AA5F49-8081-44EE-B695-FFCD4F22A0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196E076A-67A1-4373-9305-81D7803BF9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70C1400C-6928-44CA-8709-39EC5D368BD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53EE8F86-8349-438C-87F6-804AB5C0E3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ADC2FF6-EE2C-4D3A-8EC0-775393FA8A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98304474-4001-47CB-AB45-22BE860219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FB96E0AB-BD25-49B0-B704-CCE6394036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55B67FC-1782-4673-9935-1100199C0D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1" name="Rectangle 5">
            <a:extLst>
              <a:ext uri="{FF2B5EF4-FFF2-40B4-BE49-F238E27FC236}">
                <a16:creationId xmlns:a16="http://schemas.microsoft.com/office/drawing/2014/main" id="{1B834287-4C7C-4D0D-BED8-31D3892230B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32102" name="Rectangle 6">
            <a:extLst>
              <a:ext uri="{FF2B5EF4-FFF2-40B4-BE49-F238E27FC236}">
                <a16:creationId xmlns:a16="http://schemas.microsoft.com/office/drawing/2014/main" id="{22661F47-CDE4-4537-954C-1D3D8D4B3F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2103" name="Rectangle 7">
            <a:extLst>
              <a:ext uri="{FF2B5EF4-FFF2-40B4-BE49-F238E27FC236}">
                <a16:creationId xmlns:a16="http://schemas.microsoft.com/office/drawing/2014/main" id="{9284272F-AE6F-4F9A-A9C1-9DF846A193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4C9E3DF-1CDC-400B-B58B-415F2462AB7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EF72E23-8AAC-46DF-9E1F-794EFBCAC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6750" y="836613"/>
            <a:ext cx="5983288" cy="3367087"/>
          </a:xfrm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80A37A0-52AF-42FB-AEFE-F9D300070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Date Placeholder 4">
            <a:extLst>
              <a:ext uri="{FF2B5EF4-FFF2-40B4-BE49-F238E27FC236}">
                <a16:creationId xmlns:a16="http://schemas.microsoft.com/office/drawing/2014/main" id="{3F2210B3-6907-4E6F-9D83-B5A0BDF82D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ACDEE7F-748B-4388-9838-115E9E0B266A}" type="datetime4">
              <a:rPr kumimoji="0" lang="en-US" altLang="en-US" sz="1300" smtClean="0">
                <a:latin typeface="Calibri" panose="020F0502020204030204" pitchFamily="34" charset="0"/>
              </a:rPr>
              <a:pPr>
                <a:spcBef>
                  <a:spcPct val="0"/>
                </a:spcBef>
              </a:pPr>
              <a:t>September 6, 2022</a:t>
            </a:fld>
            <a:endParaRPr kumimoji="0" lang="en-US" altLang="en-US" sz="13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C9E3DF-1CDC-400B-B58B-415F2462AB7B}" type="slidenum">
              <a:rPr lang="en-AU" altLang="en-US" smtClean="0"/>
              <a:pPr>
                <a:defRPr/>
              </a:pPr>
              <a:t>14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12334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Sequence of Epics is called ‘backbone’</a:t>
            </a:r>
          </a:p>
          <a:p>
            <a:r>
              <a:rPr lang="en-AU" dirty="0"/>
              <a:t>Each Epic belongs to a stakeholder</a:t>
            </a:r>
            <a:r>
              <a:rPr lang="en-AU" baseline="0" dirty="0"/>
              <a:t> (sometime called ‘persona’)</a:t>
            </a:r>
          </a:p>
          <a:p>
            <a:r>
              <a:rPr lang="en-AU" baseline="0" dirty="0"/>
              <a:t>The first slice is the ‘walking skeleton’ – or first release, second slide is second release and so forth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9E3DF-1CDC-400B-B58B-415F2462AB7B}" type="slidenum">
              <a:rPr lang="en-AU" altLang="en-US" smtClean="0"/>
              <a:pPr>
                <a:defRPr/>
              </a:pPr>
              <a:t>15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34665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product backlog is just below the story map with a set of index cards which are the backlog items. </a:t>
            </a:r>
          </a:p>
          <a:p>
            <a:r>
              <a:rPr lang="en-AU" dirty="0"/>
              <a:t>When needed, prioritized stories can go into the story map. </a:t>
            </a:r>
          </a:p>
          <a:p>
            <a:r>
              <a:rPr lang="en-AU" dirty="0"/>
              <a:t>Lumped-up cards in the backlog need to be ordered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9E3DF-1CDC-400B-B58B-415F2462AB7B}" type="slidenum">
              <a:rPr lang="en-AU" altLang="en-US" smtClean="0"/>
              <a:pPr>
                <a:defRPr/>
              </a:pPr>
              <a:t>17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63041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18AD61C8-C4B2-460F-A87B-136869317F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2F3B57DF-34E7-446D-98A9-9CD5C5AE2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9D446A0F-EF77-48C3-9F5E-DE87535325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3B1EF46-B7CA-4069-BF91-AA0ECA45047A}" type="slidenum">
              <a:rPr kumimoji="0" lang="en-AU" altLang="en-US" sz="1300" smtClean="0"/>
              <a:pPr>
                <a:spcBef>
                  <a:spcPct val="0"/>
                </a:spcBef>
              </a:pPr>
              <a:t>18</a:t>
            </a:fld>
            <a:endParaRPr kumimoji="0" lang="en-AU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1E99D93-2A9D-410C-AF26-A12080F36A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AACF8E73-65D4-4C07-A718-D4A2F736A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This is the template we will use for assignment 2 to specify requirements using the agile approach.</a:t>
            </a:r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AC781E69-55C7-42B5-931A-C9841EBD41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1BA7EEB-7519-4A95-BF06-7664447C57B7}" type="slidenum">
              <a:rPr kumimoji="0" lang="en-AU" altLang="en-US" sz="1300"/>
              <a:pPr>
                <a:spcBef>
                  <a:spcPct val="0"/>
                </a:spcBef>
              </a:pPr>
              <a:t>19</a:t>
            </a:fld>
            <a:endParaRPr kumimoji="0" lang="en-AU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331A3A5A-E43F-4AA3-B930-4D7C90CB65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A46DBFE-E7F1-4E9F-8401-599F055DCC84}" type="slidenum">
              <a:rPr kumimoji="0" lang="en-AU" altLang="en-US" sz="1300" smtClean="0"/>
              <a:pPr>
                <a:spcBef>
                  <a:spcPct val="0"/>
                </a:spcBef>
              </a:pPr>
              <a:t>20</a:t>
            </a:fld>
            <a:endParaRPr kumimoji="0" lang="en-AU" altLang="en-US" sz="13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6894DC1D-B9F5-4783-ABF5-7BC290ACAE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20725"/>
            <a:ext cx="6399213" cy="3600450"/>
          </a:xfrm>
          <a:solidFill>
            <a:srgbClr val="FFFFFF"/>
          </a:solidFill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ABCCE0A7-56BB-47AC-AA7A-4C026ECB8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8F889644-1665-4960-B068-D11C460E05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1D86B9B-A330-4396-8365-1CBC8A56F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8AEEBDCA-3F77-44EB-A195-18A32C81D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962F9F-B494-4934-AAFB-78EBACF6A5DA}" type="slidenum">
              <a:rPr lang="en-AU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AU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AU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[as above]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3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- Anyone on the team can write a user story.</a:t>
            </a:r>
            <a:r>
              <a:rPr lang="en-AU" baseline="0" dirty="0"/>
              <a:t> </a:t>
            </a:r>
            <a:r>
              <a:rPr lang="en-AU" sz="1200" dirty="0"/>
              <a:t>Who writes a user story is far less important than who is involved in the discussions of it.</a:t>
            </a:r>
          </a:p>
          <a:p>
            <a:pPr lvl="0"/>
            <a:r>
              <a:rPr lang="en-AU" dirty="0"/>
              <a:t>- User stories are triggers for discussions [in themselves they are</a:t>
            </a:r>
            <a:r>
              <a:rPr lang="en-AU" baseline="0" dirty="0"/>
              <a:t> not enough]</a:t>
            </a:r>
            <a:endParaRPr lang="en-AU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2548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AU" sz="1100" dirty="0"/>
          </a:p>
          <a:p>
            <a:endParaRPr lang="en-AU" dirty="0"/>
          </a:p>
          <a:p>
            <a:pPr marL="13970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8830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D96E15E5-CFC5-41AC-B592-575B81A33F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A966D3A0-3812-40E6-A863-56151FC93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63E9CCD2-92A7-41BA-9893-5F7FDA210A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70F40C-8D8D-46AE-BB88-E4A503FD0A36}" type="slidenum">
              <a:rPr kumimoji="0" lang="en-AU" altLang="en-US" sz="1300" smtClean="0"/>
              <a:pPr>
                <a:spcBef>
                  <a:spcPct val="0"/>
                </a:spcBef>
              </a:pPr>
              <a:t>9</a:t>
            </a:fld>
            <a:endParaRPr kumimoji="0" lang="en-AU" altLang="en-US" sz="1300"/>
          </a:p>
        </p:txBody>
      </p:sp>
    </p:spTree>
    <p:extLst>
      <p:ext uri="{BB962C8B-B14F-4D97-AF65-F5344CB8AC3E}">
        <p14:creationId xmlns:p14="http://schemas.microsoft.com/office/powerpoint/2010/main" val="2649600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D96E15E5-CFC5-41AC-B592-575B81A33F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A966D3A0-3812-40E6-A863-56151FC93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63E9CCD2-92A7-41BA-9893-5F7FDA210A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70F40C-8D8D-46AE-BB88-E4A503FD0A36}" type="slidenum">
              <a:rPr kumimoji="0" lang="en-AU" altLang="en-US" sz="1300" smtClean="0"/>
              <a:pPr>
                <a:spcBef>
                  <a:spcPct val="0"/>
                </a:spcBef>
              </a:pPr>
              <a:t>10</a:t>
            </a:fld>
            <a:endParaRPr kumimoji="0" lang="en-AU" altLang="en-US" sz="1300"/>
          </a:p>
        </p:txBody>
      </p:sp>
    </p:spTree>
    <p:extLst>
      <p:ext uri="{BB962C8B-B14F-4D97-AF65-F5344CB8AC3E}">
        <p14:creationId xmlns:p14="http://schemas.microsoft.com/office/powerpoint/2010/main" val="3130774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76DD1A60-5FD2-47EB-BEDA-B5F6DEC1BC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6BA75385-1DC9-4382-A8B2-7BBF8077E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603D2C3E-23CB-4A6B-B663-1B612EDDB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B6F63F-9BA5-4288-8B0F-76115BA5B9E3}" type="slidenum">
              <a:rPr kumimoji="0" lang="en-AU" altLang="en-US" sz="1300" smtClean="0"/>
              <a:pPr>
                <a:spcBef>
                  <a:spcPct val="0"/>
                </a:spcBef>
              </a:pPr>
              <a:t>11</a:t>
            </a:fld>
            <a:endParaRPr kumimoji="0" lang="en-AU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76DD1A60-5FD2-47EB-BEDA-B5F6DEC1BC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6BA75385-1DC9-4382-A8B2-7BBF8077E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By definition, the first two numbers in the Fibonacci sequence are 1 and 1, or 0 and 1, depending on the chosen starting point of the sequence, and each subsequent number is the sum of the previous two. </a:t>
            </a:r>
            <a:r>
              <a:rPr lang="en-AU" altLang="en-US" dirty="0"/>
              <a:t>1, 1, 2, 3, 5, 8, 13, 21, 34, etc.</a:t>
            </a:r>
            <a:endParaRPr lang="en-US" altLang="en-US" dirty="0"/>
          </a:p>
          <a:p>
            <a:endParaRPr lang="en-AU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603D2C3E-23CB-4A6B-B663-1B612EDDB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B6F63F-9BA5-4288-8B0F-76115BA5B9E3}" type="slidenum">
              <a:rPr kumimoji="0" lang="en-AU" altLang="en-US" sz="1300" smtClean="0"/>
              <a:pPr>
                <a:spcBef>
                  <a:spcPct val="0"/>
                </a:spcBef>
              </a:pPr>
              <a:t>12</a:t>
            </a:fld>
            <a:endParaRPr kumimoji="0" lang="en-AU" altLang="en-US" sz="1300"/>
          </a:p>
        </p:txBody>
      </p:sp>
    </p:spTree>
    <p:extLst>
      <p:ext uri="{BB962C8B-B14F-4D97-AF65-F5344CB8AC3E}">
        <p14:creationId xmlns:p14="http://schemas.microsoft.com/office/powerpoint/2010/main" val="1004269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B175F7AF-82E5-49D0-84D0-A7F2C8B37432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0BF7149-0F1B-4ED2-8D09-F9BA5BD2C7A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186290B-500E-4519-A294-264BDD0ADF0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C554B18F-C0DB-4530-9C82-B7848F7972D8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9A749D66-E158-4CC3-89FD-F258EB1C7831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95DF6E96-5DD4-415E-A2F9-AA18BF3E5CF9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510446E3-8C8F-43D4-88C7-D52954A3E1AD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9DFABBA4-7AB0-470F-AE67-79AFBE1A98A2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4EEA165F-970C-4C3A-A5D2-291C3D60C816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CD38E479-4AF1-4072-A4E2-ACB3C5098E26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ADA1BC77-F6FA-4C7C-B356-1468316D3FEA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1844824"/>
            <a:ext cx="7768959" cy="1646302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4DA85FF-EC02-4B47-A84E-F1DB7A73CB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t>31269 Business Requirements Modelling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BC94EEE-1DA8-474F-A98B-264EF91009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FBA1C6E2-3960-4B93-B7D7-C3332F4C69DE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2991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nten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399A56-8F22-4B03-87B0-92DD35F2E9DE}"/>
              </a:ext>
            </a:extLst>
          </p:cNvPr>
          <p:cNvCxnSpPr/>
          <p:nvPr userDrawn="1"/>
        </p:nvCxnSpPr>
        <p:spPr>
          <a:xfrm>
            <a:off x="912284" y="1052736"/>
            <a:ext cx="1046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88641"/>
            <a:ext cx="10755808" cy="72608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1124745"/>
            <a:ext cx="10755809" cy="518566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2400"/>
            </a:lvl3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1"/>
            <a:r>
              <a:rPr lang="en-US" dirty="0"/>
              <a:t> more text</a:t>
            </a:r>
          </a:p>
          <a:p>
            <a:pPr lvl="2"/>
            <a:r>
              <a:rPr lang="en-US" dirty="0"/>
              <a:t>More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3D973-0346-444F-8549-65E475034E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800" y="6448426"/>
            <a:ext cx="6163733" cy="365125"/>
          </a:xfrm>
        </p:spPr>
        <p:txBody>
          <a:bodyPr/>
          <a:lstStyle>
            <a:lvl1pPr>
              <a:defRPr sz="1100" b="1" dirty="0"/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31269 Business Requirements Modelling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DAAC8-E096-443B-9809-90058CB55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>
            <a:lvl1pPr>
              <a:defRPr dirty="0"/>
            </a:lvl1pPr>
          </a:lstStyle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8438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b="0" i="0"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27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5C303298-88CA-4CB0-B727-6D1BB959A45D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ACB000B-9C4F-4A03-A0C6-F9CE2E0FE560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D1E8CFB-3C7E-4ACD-8DFB-45FDEE61E1F1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ADE5D95-63DB-4A8C-973D-CA8B5319F53F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5ECBEB-0DBE-4724-9E67-94E3F7807BC0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31EF450-D2EE-4F53-AC5E-9164C3E06420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28EB6DF-5525-4BA9-BBF0-FD11149A535F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51ECF37-FAD2-4901-8BED-F0B3AFD80528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7ADF73F-5089-4735-A85D-B18DDBE92CEB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143B8B-9E08-479F-8B31-D99F121DFEB5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769179D-46A5-45BF-91BF-0BCCA5C198E6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3C3DDB12-7320-46BC-8426-D37023395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2801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E70D369C-6636-4904-B895-F22D66132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1" y="2160589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/>
            <a:r>
              <a:rPr lang="en-US" altLang="en-US" dirty="0"/>
              <a:t>Text</a:t>
            </a:r>
          </a:p>
          <a:p>
            <a:pPr lvl="4"/>
            <a:r>
              <a:rPr lang="en-US" altLang="en-US" dirty="0"/>
              <a:t>Text </a:t>
            </a:r>
          </a:p>
          <a:p>
            <a:pPr lvl="4"/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84E43-CB40-433A-B39F-9573AD460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0" y="6042026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t>31269 Business Requirements Modelling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85586-8BB3-468D-8FF4-3E7E79C88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667" y="6042026"/>
            <a:ext cx="683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 defTabSz="457200">
              <a:defRPr/>
            </a:pPr>
            <a:fld id="{A36A9270-4C83-4B4B-9091-A6F80FF3B7E1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‹#›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575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</p:sldLayoutIdLst>
  <p:hf hdr="0" ftr="0" dt="0"/>
  <p:txStyles>
    <p:titleStyle>
      <a:lvl1pPr marL="0" indent="0" algn="l" defTabSz="457200" rtl="0" fontAlgn="base">
        <a:spcBef>
          <a:spcPct val="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" panose="020F050202020403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171450" indent="-1714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u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b_WeHcZcx1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manpichler.com/blog/10-tips-writing-good-user-stori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8431AAB-7933-4D14-BDDC-8F9A509F42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03512" y="1052736"/>
            <a:ext cx="8136902" cy="854214"/>
          </a:xfrm>
        </p:spPr>
        <p:txBody>
          <a:bodyPr/>
          <a:lstStyle/>
          <a:p>
            <a:r>
              <a:rPr lang="en-US" altLang="en-US" sz="3600" b="1" dirty="0">
                <a:solidFill>
                  <a:srgbClr val="000000"/>
                </a:solidFill>
              </a:rPr>
              <a:t>31269: Business Requirements Modeling</a:t>
            </a:r>
            <a:endParaRPr lang="en-AU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A9B8D69-F834-4279-8E27-971809E8A5B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03512" y="2276872"/>
            <a:ext cx="7632847" cy="3672408"/>
          </a:xfrm>
        </p:spPr>
        <p:txBody>
          <a:bodyPr>
            <a:normAutofit/>
          </a:bodyPr>
          <a:lstStyle/>
          <a:p>
            <a:pPr>
              <a:buFont typeface="Monotype Sorts"/>
              <a:buNone/>
            </a:pPr>
            <a:r>
              <a:rPr lang="en-US" altLang="en-US" sz="2400" b="1" dirty="0"/>
              <a:t>Week 7 Lecture - Agile Development with User Stories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0AFF3537-30B6-4C5E-AB03-3ACC20CD5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188640"/>
            <a:ext cx="10755808" cy="726083"/>
          </a:xfrm>
        </p:spPr>
        <p:txBody>
          <a:bodyPr/>
          <a:lstStyle/>
          <a:p>
            <a:r>
              <a:rPr lang="en-AU" altLang="en-US" dirty="0"/>
              <a:t>User stories: Acceptance Tests</a:t>
            </a:r>
            <a:endParaRPr lang="en-AU" altLang="en-US" sz="1400" dirty="0"/>
          </a:p>
        </p:txBody>
      </p:sp>
      <p:sp>
        <p:nvSpPr>
          <p:cNvPr id="48131" name="Content Placeholder 3">
            <a:extLst>
              <a:ext uri="{FF2B5EF4-FFF2-40B4-BE49-F238E27FC236}">
                <a16:creationId xmlns:a16="http://schemas.microsoft.com/office/drawing/2014/main" id="{C82A9FC1-01B3-4247-806C-CCB8D431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3" y="1196753"/>
            <a:ext cx="11185698" cy="5616623"/>
          </a:xfrm>
        </p:spPr>
        <p:txBody>
          <a:bodyPr>
            <a:noAutofit/>
          </a:bodyPr>
          <a:lstStyle/>
          <a:p>
            <a:pPr algn="l"/>
            <a:r>
              <a:rPr lang="en-AU" altLang="en-US" sz="2600" b="1" dirty="0">
                <a:latin typeface="Calibri (Body)"/>
              </a:rPr>
              <a:t>Acceptance Tests </a:t>
            </a:r>
            <a:r>
              <a:rPr lang="en-AU" altLang="en-US" sz="2600" dirty="0">
                <a:latin typeface="Calibri (Body)"/>
              </a:rPr>
              <a:t>show </a:t>
            </a:r>
            <a:r>
              <a:rPr lang="en-AU" sz="2600" b="0" i="0" u="none" strike="noStrike" baseline="0" dirty="0">
                <a:latin typeface="Calibri (Body)"/>
              </a:rPr>
              <a:t>how the customer or product owner will confirm that the story has been implemented to their satisfaction. In other words, acceptance tests  represents the </a:t>
            </a:r>
            <a:r>
              <a:rPr lang="en-AU" sz="2600" b="0" i="1" u="none" strike="noStrike" baseline="0" dirty="0">
                <a:latin typeface="Calibri (Body)"/>
              </a:rPr>
              <a:t>conditions of satisfaction </a:t>
            </a:r>
            <a:r>
              <a:rPr lang="en-AU" sz="2600" b="0" i="0" u="none" strike="noStrike" baseline="0" dirty="0">
                <a:latin typeface="Calibri (Body)"/>
              </a:rPr>
              <a:t>that will be applied to determine whether or not the story fulfills the intent as well as the more detailed requirements.</a:t>
            </a:r>
          </a:p>
          <a:p>
            <a:pPr algn="l"/>
            <a:r>
              <a:rPr lang="en-AU" sz="2600" b="1" i="0" u="none" strike="noStrike" baseline="0" dirty="0">
                <a:latin typeface="Calibri (Body)"/>
              </a:rPr>
              <a:t>Testable: </a:t>
            </a:r>
            <a:r>
              <a:rPr lang="en-AU" sz="2600" b="0" i="0" u="none" strike="noStrike" baseline="0" dirty="0">
                <a:latin typeface="Calibri (Body)"/>
              </a:rPr>
              <a:t>In properly done agile, </a:t>
            </a:r>
            <a:r>
              <a:rPr lang="en-AU" sz="2600" b="0" i="1" u="none" strike="noStrike" baseline="0" dirty="0">
                <a:latin typeface="Calibri (Body)"/>
              </a:rPr>
              <a:t>all code is tested code</a:t>
            </a:r>
            <a:r>
              <a:rPr lang="en-AU" sz="2600" b="0" i="0" u="none" strike="noStrike" baseline="0" dirty="0">
                <a:latin typeface="Calibri (Body)"/>
              </a:rPr>
              <a:t>, so it follows that stories must be testable. If a story does not appear to be testable, then the story is probably ill formed, overly complex, or perhaps dependent on other stories in the backlog.</a:t>
            </a:r>
          </a:p>
          <a:p>
            <a:pPr algn="l"/>
            <a:r>
              <a:rPr lang="en-AU" sz="2600" b="0" i="0" u="none" strike="noStrike" baseline="0" dirty="0">
                <a:latin typeface="Calibri (Body)"/>
              </a:rPr>
              <a:t>In user stories, </a:t>
            </a:r>
            <a:r>
              <a:rPr lang="en-AU" sz="2600" b="1" i="0" u="none" strike="noStrike" baseline="0" dirty="0">
                <a:latin typeface="Calibri (Body)"/>
              </a:rPr>
              <a:t>vague words </a:t>
            </a:r>
            <a:r>
              <a:rPr lang="en-AU" sz="2600" b="0" i="0" u="none" strike="noStrike" baseline="0" dirty="0">
                <a:latin typeface="Calibri (Body)"/>
              </a:rPr>
              <a:t>such as </a:t>
            </a:r>
            <a:r>
              <a:rPr lang="en-AU" sz="2600" b="0" i="1" u="none" strike="noStrike" baseline="0" dirty="0">
                <a:latin typeface="Calibri (Body)"/>
              </a:rPr>
              <a:t>quickly, manage, nice, clean</a:t>
            </a:r>
            <a:r>
              <a:rPr lang="en-AU" sz="2600" b="0" i="0" u="none" strike="noStrike" baseline="0" dirty="0">
                <a:latin typeface="Calibri (Body)"/>
              </a:rPr>
              <a:t>, etc. are easy to write, but very difficult to test because they mean different things to different people, and therefore should be avoided.</a:t>
            </a:r>
          </a:p>
          <a:p>
            <a:pPr marL="0" indent="0" algn="l">
              <a:buNone/>
            </a:pPr>
            <a:r>
              <a:rPr lang="en-AU" altLang="en-US" sz="1800" dirty="0">
                <a:solidFill>
                  <a:srgbClr val="1B1FD1"/>
                </a:solidFill>
                <a:latin typeface="Calibri (Body)"/>
              </a:rPr>
              <a:t>Source: White Paper titled “User Story Primer” by Dean Leffingwell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2AD5E9F-3402-4B32-88B7-7279BD69D1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251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10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21695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52704F2E-3F74-4FDB-B731-C3893066A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User Stories: Estimation and Prioritisation</a:t>
            </a:r>
            <a:endParaRPr lang="en-AU" altLang="en-US" sz="2800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4E40F0E-8C95-483A-AB3D-0495E0476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195662"/>
            <a:ext cx="10369152" cy="5185666"/>
          </a:xfrm>
        </p:spPr>
        <p:txBody>
          <a:bodyPr/>
          <a:lstStyle/>
          <a:p>
            <a:r>
              <a:rPr lang="en-US" altLang="en-US" sz="2800" dirty="0"/>
              <a:t>Each User story is:</a:t>
            </a:r>
          </a:p>
          <a:p>
            <a:pPr lvl="1">
              <a:lnSpc>
                <a:spcPct val="150000"/>
              </a:lnSpc>
            </a:pPr>
            <a:r>
              <a:rPr lang="en-AU" altLang="en-US" sz="2800" b="1" dirty="0"/>
              <a:t>estimated</a:t>
            </a:r>
            <a:r>
              <a:rPr lang="en-AU" altLang="en-US" sz="2800" dirty="0"/>
              <a:t> in terms of time taken to complete/implement a user story by the development team.</a:t>
            </a:r>
          </a:p>
          <a:p>
            <a:pPr lvl="1">
              <a:lnSpc>
                <a:spcPct val="150000"/>
              </a:lnSpc>
            </a:pPr>
            <a:r>
              <a:rPr lang="en-AU" altLang="en-US" sz="2800" b="1" dirty="0"/>
              <a:t>prioritised</a:t>
            </a:r>
            <a:r>
              <a:rPr lang="en-AU" altLang="en-US" sz="2800" dirty="0"/>
              <a:t> (importance) to be inc</a:t>
            </a:r>
            <a:r>
              <a:rPr lang="en-AU" sz="2800" dirty="0"/>
              <a:t>luded in a certain release (which user stories should be included in each release)</a:t>
            </a:r>
          </a:p>
          <a:p>
            <a:pPr marL="0" indent="0">
              <a:buNone/>
              <a:defRPr/>
            </a:pPr>
            <a:endParaRPr lang="en-AU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975A2B8-8A8D-4FAE-8589-69AB5DE99D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11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52704F2E-3F74-4FDB-B731-C3893066A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User Stories: Estimation of effort</a:t>
            </a:r>
            <a:endParaRPr lang="en-AU" altLang="en-US" sz="2800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4E40F0E-8C95-483A-AB3D-0495E0476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124744"/>
            <a:ext cx="11737304" cy="5662338"/>
          </a:xfrm>
        </p:spPr>
        <p:txBody>
          <a:bodyPr/>
          <a:lstStyle/>
          <a:p>
            <a:pPr marL="287337">
              <a:defRPr/>
            </a:pPr>
            <a:r>
              <a:rPr lang="en-US" sz="3000" dirty="0"/>
              <a:t>Common methods to </a:t>
            </a:r>
            <a:r>
              <a:rPr lang="en-US" sz="3000" b="1" dirty="0"/>
              <a:t>estimate the time/effort to complete each user story </a:t>
            </a:r>
            <a:r>
              <a:rPr lang="en-US" sz="3000" dirty="0"/>
              <a:t>include:</a:t>
            </a:r>
          </a:p>
          <a:p>
            <a:pPr marL="687387" lvl="1" indent="-342900">
              <a:lnSpc>
                <a:spcPct val="150000"/>
              </a:lnSpc>
              <a:defRPr/>
            </a:pPr>
            <a:r>
              <a:rPr lang="en-US" sz="2600" dirty="0"/>
              <a:t>T-shirt sizes (S, M, L, XL and XXL)</a:t>
            </a:r>
          </a:p>
          <a:p>
            <a:pPr marL="687387" lvl="1" indent="-342900">
              <a:lnSpc>
                <a:spcPct val="150000"/>
              </a:lnSpc>
              <a:defRPr/>
            </a:pPr>
            <a:r>
              <a:rPr lang="en-US" sz="2600" dirty="0"/>
              <a:t>Powers of 2 (1, 2, 4, 8)</a:t>
            </a:r>
          </a:p>
          <a:p>
            <a:pPr marL="687387" lvl="1" indent="-342900">
              <a:lnSpc>
                <a:spcPct val="150000"/>
              </a:lnSpc>
              <a:defRPr/>
            </a:pPr>
            <a:r>
              <a:rPr lang="en-US" sz="2600" dirty="0"/>
              <a:t>The Fibonacci sequence (1, 2, 3, 5, 8, 13, etc.)</a:t>
            </a:r>
          </a:p>
          <a:p>
            <a:pPr marL="687387" lvl="1" indent="-342900">
              <a:lnSpc>
                <a:spcPct val="150000"/>
              </a:lnSpc>
              <a:defRPr/>
            </a:pPr>
            <a:r>
              <a:rPr lang="en-US" sz="2600" b="1" dirty="0"/>
              <a:t>Story Point (1 to 10) </a:t>
            </a:r>
            <a:endParaRPr lang="en-AU" sz="2600" dirty="0"/>
          </a:p>
          <a:p>
            <a:pPr marL="344487" lvl="1" indent="0">
              <a:buNone/>
              <a:defRPr/>
            </a:pPr>
            <a:br>
              <a:rPr lang="en-AU" sz="2600" dirty="0"/>
            </a:br>
            <a:r>
              <a:rPr lang="en-AU" sz="2600" dirty="0"/>
              <a:t>Note: In Sprint Planning meeting, each team member makes commitment to the tasks they would perform to finish a user story. The total of all the team members lets us know the time required by the team to complete a user story.</a:t>
            </a: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>
              <a:buFont typeface="Monotype Sorts" charset="2"/>
              <a:buChar char="z"/>
              <a:defRPr/>
            </a:pPr>
            <a:endParaRPr lang="en-AU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764ECD0D-D331-43BB-A275-45540BCC63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12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30779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B28F79AC-BF1F-4C5A-9DF0-3544A92D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10009112" cy="726083"/>
          </a:xfrm>
        </p:spPr>
        <p:txBody>
          <a:bodyPr>
            <a:normAutofit/>
          </a:bodyPr>
          <a:lstStyle/>
          <a:p>
            <a:r>
              <a:rPr lang="en-AU" altLang="en-US" dirty="0"/>
              <a:t>Prioritisation of user stories</a:t>
            </a:r>
            <a:endParaRPr lang="en-AU" altLang="en-US" sz="2800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AD12A82-E8DD-4115-A4C8-F36D66E1A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196578"/>
            <a:ext cx="11161240" cy="5328766"/>
          </a:xfrm>
        </p:spPr>
        <p:txBody>
          <a:bodyPr>
            <a:normAutofit/>
          </a:bodyPr>
          <a:lstStyle/>
          <a:p>
            <a:pPr marL="287337">
              <a:defRPr/>
            </a:pPr>
            <a:r>
              <a:rPr lang="en-AU" sz="2800" b="1" dirty="0"/>
              <a:t>Requirements prioritisation</a:t>
            </a:r>
            <a:r>
              <a:rPr lang="en-AU" sz="2800" dirty="0"/>
              <a:t> is used in software development for determining which candidate requirements of a software product should be included in a certain release. </a:t>
            </a:r>
          </a:p>
          <a:p>
            <a:pPr marL="287337">
              <a:defRPr/>
            </a:pPr>
            <a:r>
              <a:rPr lang="en-AU" sz="2800" dirty="0"/>
              <a:t>User stories are prioritized to also minimise risk during development so that the </a:t>
            </a:r>
            <a:r>
              <a:rPr lang="en-AU" sz="2800" b="1" dirty="0"/>
              <a:t>most important or high-risk requirements (user stories) are implemented first</a:t>
            </a:r>
            <a:r>
              <a:rPr lang="en-AU" sz="2800" dirty="0"/>
              <a:t>. </a:t>
            </a:r>
          </a:p>
          <a:p>
            <a:pPr marL="287337">
              <a:defRPr/>
            </a:pPr>
            <a:r>
              <a:rPr lang="en-AU" sz="2800" dirty="0"/>
              <a:t>The Product Owner prioritises the user stories and decides on which user stories will be included in a certain release in consultation with the development team. </a:t>
            </a:r>
          </a:p>
          <a:p>
            <a:pPr marL="287337">
              <a:defRPr/>
            </a:pPr>
            <a:r>
              <a:rPr lang="en-AU" sz="2800" dirty="0">
                <a:hlinkClick r:id="rId2"/>
              </a:rPr>
              <a:t>Watch http://www.youtube.com/watch?v=b_WeHcZcx1w</a:t>
            </a:r>
            <a:endParaRPr lang="en-AU" sz="1600" dirty="0"/>
          </a:p>
          <a:p>
            <a:pPr marL="0" indent="0">
              <a:buNone/>
              <a:defRPr/>
            </a:pPr>
            <a:r>
              <a:rPr lang="en-AU" sz="1600" dirty="0"/>
              <a:t>http://en.wikipedia.org/wiki/Requirement_prioritization</a:t>
            </a: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>
              <a:buFont typeface="Monotype Sorts" charset="2"/>
              <a:buChar char="z"/>
              <a:defRPr/>
            </a:pPr>
            <a:endParaRPr lang="en-AU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0B29AC50-CE66-4AE9-8A1B-A1422ED1A5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251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13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81530082-8C03-409F-A205-8EB1674AF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86034"/>
            <a:ext cx="10081120" cy="726083"/>
          </a:xfrm>
        </p:spPr>
        <p:txBody>
          <a:bodyPr>
            <a:noAutofit/>
          </a:bodyPr>
          <a:lstStyle/>
          <a:p>
            <a:r>
              <a:rPr lang="en-AU" altLang="en-US" dirty="0"/>
              <a:t>User Stories Prioritisation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DFDCF46-B960-4073-85A1-5548B440E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12776"/>
            <a:ext cx="10873208" cy="4171950"/>
          </a:xfrm>
        </p:spPr>
        <p:txBody>
          <a:bodyPr>
            <a:normAutofit/>
          </a:bodyPr>
          <a:lstStyle/>
          <a:p>
            <a:pPr marL="287337">
              <a:defRPr/>
            </a:pPr>
            <a:r>
              <a:rPr lang="en-US" sz="3000" dirty="0"/>
              <a:t>Common methods to </a:t>
            </a:r>
            <a:r>
              <a:rPr lang="en-US" sz="3000" b="1" dirty="0"/>
              <a:t>prioritise (importance) </a:t>
            </a:r>
            <a:r>
              <a:rPr lang="en-US" sz="3000" dirty="0"/>
              <a:t>each user story include:</a:t>
            </a:r>
          </a:p>
          <a:p>
            <a:pPr marL="687387" lvl="1" indent="-342900">
              <a:spcBef>
                <a:spcPts val="1200"/>
              </a:spcBef>
              <a:spcAft>
                <a:spcPts val="1200"/>
              </a:spcAft>
              <a:defRPr/>
            </a:pPr>
            <a:r>
              <a:rPr lang="en-AU" sz="2400" dirty="0"/>
              <a:t>MoSCoW method (Must, Should, Could, Would/Won’t) </a:t>
            </a:r>
            <a:r>
              <a:rPr lang="en-AU" sz="1600" dirty="0"/>
              <a:t>http://en.wikipedia.org/wiki/MoSCoW_method</a:t>
            </a:r>
          </a:p>
          <a:p>
            <a:pPr marL="687387" lvl="1" indent="-342900">
              <a:spcBef>
                <a:spcPts val="1200"/>
              </a:spcBef>
              <a:spcAft>
                <a:spcPts val="1200"/>
              </a:spcAft>
              <a:defRPr/>
            </a:pPr>
            <a:r>
              <a:rPr lang="en-AU" sz="2400" dirty="0"/>
              <a:t>Weighted Shortest Job First (WSJF) [i.e. maximum benefits per unit effort first]</a:t>
            </a:r>
            <a:br>
              <a:rPr lang="en-AU" sz="2400" dirty="0"/>
            </a:br>
            <a:r>
              <a:rPr lang="en-AU" sz="1600" dirty="0"/>
              <a:t>http://agile102.blogspot.com.au/2013/01/weighted-shortest-job-first-bit-of-safe.html</a:t>
            </a:r>
            <a:br>
              <a:rPr lang="en-AU" sz="1600" dirty="0"/>
            </a:br>
            <a:r>
              <a:rPr lang="en-AU" sz="1600" dirty="0"/>
              <a:t>http://www.scaledagileframework.com/wsjf/</a:t>
            </a:r>
            <a:endParaRPr lang="en-US" sz="1600" dirty="0"/>
          </a:p>
          <a:p>
            <a:pPr marL="687387" lvl="1" indent="-342900">
              <a:spcBef>
                <a:spcPts val="1200"/>
              </a:spcBef>
              <a:spcAft>
                <a:spcPts val="1200"/>
              </a:spcAft>
              <a:defRPr/>
            </a:pPr>
            <a:r>
              <a:rPr lang="en-AU" sz="2400" b="1" dirty="0"/>
              <a:t>High, Medium, Low (HML) - </a:t>
            </a:r>
            <a:r>
              <a:rPr lang="en-US" sz="2400" dirty="0"/>
              <a:t> (method used in this subject)</a:t>
            </a:r>
            <a:endParaRPr lang="en-AU" sz="2400" b="1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>
              <a:buFont typeface="Monotype Sorts" charset="2"/>
              <a:buChar char="z"/>
              <a:defRPr/>
            </a:pPr>
            <a:endParaRPr lang="en-AU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0B21C08-0817-4BA4-9569-63F3FDB42C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14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AE70FD77-B035-4E75-B908-C81788620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568" y="1030957"/>
            <a:ext cx="9001125" cy="4486275"/>
          </a:xfrm>
          <a:prstGeom prst="rect">
            <a:avLst/>
          </a:prstGeom>
        </p:spPr>
      </p:pic>
      <p:sp>
        <p:nvSpPr>
          <p:cNvPr id="56322" name="Title 1">
            <a:extLst>
              <a:ext uri="{FF2B5EF4-FFF2-40B4-BE49-F238E27FC236}">
                <a16:creationId xmlns:a16="http://schemas.microsoft.com/office/drawing/2014/main" id="{D68A6417-0E60-4CD6-936E-91C186FB9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User Story Map: Case Study </a:t>
            </a:r>
            <a:endParaRPr lang="en-AU" altLang="en-US" sz="2800" dirty="0"/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7B820105-E639-4F87-9FBB-9C13C25FA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876980"/>
            <a:ext cx="10755809" cy="5185666"/>
          </a:xfrm>
        </p:spPr>
        <p:txBody>
          <a:bodyPr/>
          <a:lstStyle/>
          <a:p>
            <a:endParaRPr lang="en-US" altLang="en-US" sz="2400" i="1" dirty="0"/>
          </a:p>
          <a:p>
            <a:pPr marL="342900" lvl="1" indent="0">
              <a:buNone/>
            </a:pPr>
            <a:endParaRPr lang="en-AU" altLang="en-US" sz="2000" dirty="0"/>
          </a:p>
          <a:p>
            <a:pPr marL="342900" lvl="1" indent="0">
              <a:buNone/>
            </a:pPr>
            <a:endParaRPr lang="en-AU" altLang="en-US" sz="2000" dirty="0"/>
          </a:p>
          <a:p>
            <a:pPr marL="342900" lvl="1" indent="0">
              <a:buNone/>
            </a:pPr>
            <a:endParaRPr lang="en-AU" altLang="en-US" sz="2000" dirty="0"/>
          </a:p>
          <a:p>
            <a:pPr marL="342900" lvl="1" indent="0">
              <a:buNone/>
            </a:pPr>
            <a:endParaRPr lang="en-AU" altLang="en-US" sz="2000" dirty="0"/>
          </a:p>
          <a:p>
            <a:endParaRPr lang="en-AU" alt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8665CD-5242-43A9-B966-E537A7E973D6}"/>
              </a:ext>
            </a:extLst>
          </p:cNvPr>
          <p:cNvSpPr txBox="1">
            <a:spLocks/>
          </p:cNvSpPr>
          <p:nvPr/>
        </p:nvSpPr>
        <p:spPr bwMode="auto">
          <a:xfrm>
            <a:off x="263352" y="5348167"/>
            <a:ext cx="11521280" cy="1656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2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171450" indent="-1714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u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37" eaLnBrk="1" hangingPunct="1">
              <a:defRPr/>
            </a:pPr>
            <a:r>
              <a:rPr lang="en-US" altLang="en-US" sz="2000" dirty="0">
                <a:latin typeface="+mj-lt"/>
              </a:rPr>
              <a:t>User Story Map is a way to </a:t>
            </a:r>
            <a:r>
              <a:rPr lang="en-US" altLang="en-US" sz="2000" dirty="0" err="1">
                <a:latin typeface="+mj-lt"/>
              </a:rPr>
              <a:t>organise</a:t>
            </a:r>
            <a:r>
              <a:rPr lang="en-US" altLang="en-US" sz="2000" dirty="0">
                <a:latin typeface="+mj-lt"/>
              </a:rPr>
              <a:t> user stories.</a:t>
            </a:r>
          </a:p>
          <a:p>
            <a:pPr marL="287337" eaLnBrk="1" hangingPunct="1">
              <a:defRPr/>
            </a:pPr>
            <a:r>
              <a:rPr lang="en-US" altLang="en-US" sz="2000" dirty="0">
                <a:latin typeface="+mj-lt"/>
              </a:rPr>
              <a:t>Structure user stories into user or business workflow left to right, then decompose and prioritise them from top to bottom </a:t>
            </a:r>
            <a:r>
              <a:rPr lang="en-US" sz="2000" dirty="0"/>
              <a:t>with high priority user stories in the top row, medium priority user stories in the middle rows, and low priority user stories in the lower rows.</a:t>
            </a:r>
            <a:endParaRPr lang="en-AU" sz="2000" dirty="0">
              <a:latin typeface="+mj-lt"/>
            </a:endParaRPr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ABC7CE62-9FCA-4320-92EB-A03CCF085F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251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15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647215FB-0F4C-4010-9FFD-AFC4EB007283}"/>
              </a:ext>
            </a:extLst>
          </p:cNvPr>
          <p:cNvGrpSpPr>
            <a:grpSpLocks/>
          </p:cNvGrpSpPr>
          <p:nvPr/>
        </p:nvGrpSpPr>
        <p:grpSpPr bwMode="auto">
          <a:xfrm>
            <a:off x="119336" y="1196752"/>
            <a:ext cx="1938946" cy="982292"/>
            <a:chOff x="6012762" y="354249"/>
            <a:chExt cx="3329763" cy="1298147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0" name="Rounded Rectangle 6">
              <a:extLst>
                <a:ext uri="{FF2B5EF4-FFF2-40B4-BE49-F238E27FC236}">
                  <a16:creationId xmlns:a16="http://schemas.microsoft.com/office/drawing/2014/main" id="{9DD97FE0-1E1F-4407-A0DA-DA1418280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2762" y="354249"/>
              <a:ext cx="3329763" cy="1241304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" name="TextBox 7">
              <a:extLst>
                <a:ext uri="{FF2B5EF4-FFF2-40B4-BE49-F238E27FC236}">
                  <a16:creationId xmlns:a16="http://schemas.microsoft.com/office/drawing/2014/main" id="{AEC84DF9-E970-40CD-8E88-C414F10D8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0081" y="391497"/>
              <a:ext cx="2898814" cy="126089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z"/>
                <a:defRPr kumimoji="1"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y"/>
                <a:defRPr kumimoji="1"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Monotype Sorts"/>
                <a:buChar char="x"/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Char char="•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Char char="–"/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AU" altLang="en-US" sz="1400" b="1" dirty="0">
                  <a:latin typeface="Times New Roman" panose="02020603050405020304" pitchFamily="18" charset="0"/>
                </a:rPr>
                <a:t>Epics and Journeys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kumimoji="0" lang="en-AU" altLang="en-US" sz="1400" b="1" dirty="0">
                  <a:latin typeface="Times New Roman" panose="02020603050405020304" pitchFamily="18" charset="0"/>
                </a:rPr>
                <a:t>User Activities and Tasks – also called ‘Backbone’</a:t>
              </a:r>
            </a:p>
          </p:txBody>
        </p:sp>
      </p:grpSp>
      <p:cxnSp>
        <p:nvCxnSpPr>
          <p:cNvPr id="12" name="Straight Arrow Connector 3">
            <a:extLst>
              <a:ext uri="{FF2B5EF4-FFF2-40B4-BE49-F238E27FC236}">
                <a16:creationId xmlns:a16="http://schemas.microsoft.com/office/drawing/2014/main" id="{EAFD72A6-86E8-43DC-91F0-A9C256B4C3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58283" y="1650375"/>
            <a:ext cx="115739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3">
            <a:extLst>
              <a:ext uri="{FF2B5EF4-FFF2-40B4-BE49-F238E27FC236}">
                <a16:creationId xmlns:a16="http://schemas.microsoft.com/office/drawing/2014/main" id="{C652F5FA-BA38-4D2E-90F0-7C4FDF30894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058283" y="1650375"/>
            <a:ext cx="3377973" cy="29627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E44CAAF-F537-4800-AAB0-C40CEB7976CD}"/>
              </a:ext>
            </a:extLst>
          </p:cNvPr>
          <p:cNvSpPr txBox="1"/>
          <p:nvPr/>
        </p:nvSpPr>
        <p:spPr>
          <a:xfrm>
            <a:off x="8845473" y="4813785"/>
            <a:ext cx="72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L</a:t>
            </a:r>
          </a:p>
        </p:txBody>
      </p:sp>
      <p:cxnSp>
        <p:nvCxnSpPr>
          <p:cNvPr id="56326" name="Straight Connector 56325">
            <a:extLst>
              <a:ext uri="{FF2B5EF4-FFF2-40B4-BE49-F238E27FC236}">
                <a16:creationId xmlns:a16="http://schemas.microsoft.com/office/drawing/2014/main" id="{889B8D62-1A0D-43DE-ABF9-019E5D76B7AE}"/>
              </a:ext>
            </a:extLst>
          </p:cNvPr>
          <p:cNvCxnSpPr/>
          <p:nvPr/>
        </p:nvCxnSpPr>
        <p:spPr>
          <a:xfrm>
            <a:off x="7608168" y="3573016"/>
            <a:ext cx="0" cy="1240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CBD9E8-E947-4500-BEBC-056D860AF305}"/>
              </a:ext>
            </a:extLst>
          </p:cNvPr>
          <p:cNvCxnSpPr>
            <a:cxnSpLocks/>
          </p:cNvCxnSpPr>
          <p:nvPr/>
        </p:nvCxnSpPr>
        <p:spPr>
          <a:xfrm>
            <a:off x="9192344" y="2060848"/>
            <a:ext cx="0" cy="30243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331" name="Rectangle 56330">
            <a:extLst>
              <a:ext uri="{FF2B5EF4-FFF2-40B4-BE49-F238E27FC236}">
                <a16:creationId xmlns:a16="http://schemas.microsoft.com/office/drawing/2014/main" id="{DCACFF82-12D0-4198-9C08-7138601BCC7A}"/>
              </a:ext>
            </a:extLst>
          </p:cNvPr>
          <p:cNvSpPr/>
          <p:nvPr/>
        </p:nvSpPr>
        <p:spPr>
          <a:xfrm>
            <a:off x="9120454" y="2060848"/>
            <a:ext cx="7189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n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870ADE48-EC1F-4BA2-873B-9D0F7B56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Agile Card Wall</a:t>
            </a:r>
            <a:endParaRPr lang="en-AU" altLang="en-US" sz="2800"/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19236A94-9525-4528-B70A-934F5BE0B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85951"/>
            <a:ext cx="8178800" cy="3990975"/>
          </a:xfrm>
        </p:spPr>
        <p:txBody>
          <a:bodyPr/>
          <a:lstStyle/>
          <a:p>
            <a:endParaRPr lang="en-US" altLang="en-US" sz="2400" i="1"/>
          </a:p>
          <a:p>
            <a:pPr marL="342900" lvl="1" indent="0">
              <a:buNone/>
            </a:pPr>
            <a:endParaRPr lang="en-AU" altLang="en-US" sz="2000"/>
          </a:p>
          <a:p>
            <a:pPr marL="342900" lvl="1" indent="0">
              <a:buNone/>
            </a:pPr>
            <a:endParaRPr lang="en-AU" altLang="en-US" sz="2000"/>
          </a:p>
          <a:p>
            <a:pPr marL="342900" lvl="1" indent="0">
              <a:buNone/>
            </a:pPr>
            <a:endParaRPr lang="en-AU" altLang="en-US" sz="2000"/>
          </a:p>
          <a:p>
            <a:pPr marL="342900" lvl="1" indent="0">
              <a:buNone/>
            </a:pPr>
            <a:endParaRPr lang="en-AU" altLang="en-US" sz="2000"/>
          </a:p>
          <a:p>
            <a:endParaRPr lang="en-AU" altLang="en-US"/>
          </a:p>
        </p:txBody>
      </p:sp>
      <p:pic>
        <p:nvPicPr>
          <p:cNvPr id="57349" name="Picture 2">
            <a:extLst>
              <a:ext uri="{FF2B5EF4-FFF2-40B4-BE49-F238E27FC236}">
                <a16:creationId xmlns:a16="http://schemas.microsoft.com/office/drawing/2014/main" id="{A8946A05-E77D-4677-BBF7-C3D437BA2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90" y="764704"/>
            <a:ext cx="8178799" cy="426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F2A035D-480C-4332-B107-EABF2F753D03}"/>
              </a:ext>
            </a:extLst>
          </p:cNvPr>
          <p:cNvSpPr txBox="1">
            <a:spLocks/>
          </p:cNvSpPr>
          <p:nvPr/>
        </p:nvSpPr>
        <p:spPr bwMode="auto">
          <a:xfrm>
            <a:off x="407367" y="5085184"/>
            <a:ext cx="11089233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2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171450" indent="-1714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u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7337" eaLnBrk="1" hangingPunct="1">
              <a:defRPr/>
            </a:pPr>
            <a:r>
              <a:rPr lang="en-US" altLang="en-US" sz="2200" dirty="0">
                <a:latin typeface="+mj-lt"/>
              </a:rPr>
              <a:t>Agile Card Wall shows the progress of the team as well as what the team is currently working on.</a:t>
            </a:r>
          </a:p>
          <a:p>
            <a:pPr marL="287337" eaLnBrk="1" hangingPunct="1">
              <a:defRPr/>
            </a:pPr>
            <a:r>
              <a:rPr lang="en-US" altLang="en-US" sz="2200" dirty="0">
                <a:latin typeface="+mj-lt"/>
              </a:rPr>
              <a:t>It is clearly visible to anybody who visits the team area, which includes stakeholders, project managers, team or anybody from the </a:t>
            </a:r>
            <a:r>
              <a:rPr lang="en-US" altLang="en-US" sz="2200" dirty="0" err="1">
                <a:latin typeface="+mj-lt"/>
              </a:rPr>
              <a:t>organisation</a:t>
            </a:r>
            <a:r>
              <a:rPr lang="en-US" altLang="en-US" sz="2200" dirty="0">
                <a:latin typeface="+mj-lt"/>
              </a:rPr>
              <a:t>.</a:t>
            </a:r>
            <a:endParaRPr lang="en-AU" altLang="en-US" sz="2200" dirty="0">
              <a:latin typeface="+mj-lt"/>
            </a:endParaRPr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8AA4D8BD-F8BF-44AA-95EA-39EF65EBD4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251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16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Story maps and backlog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964" y="1125538"/>
            <a:ext cx="6356985" cy="5184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17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2233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>
            <a:extLst>
              <a:ext uri="{FF2B5EF4-FFF2-40B4-BE49-F238E27FC236}">
                <a16:creationId xmlns:a16="http://schemas.microsoft.com/office/drawing/2014/main" id="{119A813A-7F7D-4A4B-8996-F18D30FC3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Tools</a:t>
            </a:r>
          </a:p>
        </p:txBody>
      </p:sp>
      <p:sp>
        <p:nvSpPr>
          <p:cNvPr id="26627" name="Rectangle 1027">
            <a:extLst>
              <a:ext uri="{FF2B5EF4-FFF2-40B4-BE49-F238E27FC236}">
                <a16:creationId xmlns:a16="http://schemas.microsoft.com/office/drawing/2014/main" id="{37B98BD2-C117-4AAF-9AE7-D3C07A5933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87337">
              <a:lnSpc>
                <a:spcPct val="150000"/>
              </a:lnSpc>
              <a:defRPr/>
            </a:pPr>
            <a:r>
              <a:rPr lang="en-US" sz="2400" dirty="0"/>
              <a:t>MS Office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287337">
              <a:lnSpc>
                <a:spcPct val="150000"/>
              </a:lnSpc>
              <a:defRPr/>
            </a:pPr>
            <a:r>
              <a:rPr lang="en-US" sz="2400" dirty="0"/>
              <a:t>Rally </a:t>
            </a:r>
          </a:p>
          <a:p>
            <a:pPr marL="287337">
              <a:lnSpc>
                <a:spcPct val="150000"/>
              </a:lnSpc>
              <a:defRPr/>
            </a:pPr>
            <a:r>
              <a:rPr lang="en-US" sz="2400" dirty="0"/>
              <a:t>IBM Jazz Hub</a:t>
            </a:r>
          </a:p>
          <a:p>
            <a:pPr marL="287337">
              <a:lnSpc>
                <a:spcPct val="150000"/>
              </a:lnSpc>
              <a:defRPr/>
            </a:pPr>
            <a:r>
              <a:rPr lang="en-US" sz="2400" dirty="0"/>
              <a:t>JIRA</a:t>
            </a:r>
          </a:p>
          <a:p>
            <a:pPr marL="287337">
              <a:lnSpc>
                <a:spcPct val="150000"/>
              </a:lnSpc>
              <a:defRPr/>
            </a:pPr>
            <a:r>
              <a:rPr lang="en-US" sz="2400" dirty="0"/>
              <a:t>Mingle</a:t>
            </a:r>
          </a:p>
          <a:p>
            <a:pPr>
              <a:lnSpc>
                <a:spcPct val="150000"/>
              </a:lnSpc>
              <a:buFont typeface="Monotype Sorts" charset="2"/>
              <a:buNone/>
              <a:defRPr/>
            </a:pPr>
            <a:endParaRPr lang="en-US" sz="2400" b="1" i="1" dirty="0"/>
          </a:p>
          <a:p>
            <a:pPr>
              <a:lnSpc>
                <a:spcPct val="150000"/>
              </a:lnSpc>
              <a:buFont typeface="Monotype Sorts" charset="2"/>
              <a:buChar char="z"/>
              <a:defRPr/>
            </a:pPr>
            <a:endParaRPr lang="en-US" sz="2400" dirty="0"/>
          </a:p>
          <a:p>
            <a:pPr>
              <a:lnSpc>
                <a:spcPct val="150000"/>
              </a:lnSpc>
              <a:buFont typeface="Monotype Sorts" charset="2"/>
              <a:buChar char="z"/>
              <a:defRPr/>
            </a:pPr>
            <a:endParaRPr lang="en-US" sz="4000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FEED5E-A26F-4123-A225-C49DE73A10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18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>
            <a:extLst>
              <a:ext uri="{FF2B5EF4-FFF2-40B4-BE49-F238E27FC236}">
                <a16:creationId xmlns:a16="http://schemas.microsoft.com/office/drawing/2014/main" id="{DF2C6844-6A2F-4974-8498-05CA4BD40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663" y="187325"/>
            <a:ext cx="10153650" cy="8651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/>
              <a:t>Assessment 4 Template: Template adapted in this subject</a:t>
            </a:r>
          </a:p>
        </p:txBody>
      </p:sp>
      <p:sp>
        <p:nvSpPr>
          <p:cNvPr id="26627" name="Rectangle 1027">
            <a:extLst>
              <a:ext uri="{FF2B5EF4-FFF2-40B4-BE49-F238E27FC236}">
                <a16:creationId xmlns:a16="http://schemas.microsoft.com/office/drawing/2014/main" id="{8A6BA50A-F4A7-4EE9-9201-360DBC1ACC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043608"/>
            <a:ext cx="9144000" cy="5814392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b="1" cap="all" dirty="0"/>
              <a:t>1.</a:t>
            </a:r>
            <a:r>
              <a:rPr lang="en-AU" sz="1500" cap="all" dirty="0"/>
              <a:t>	</a:t>
            </a:r>
            <a:r>
              <a:rPr lang="en-AU" sz="1500" b="1" cap="all" dirty="0"/>
              <a:t>Document Management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1.1	Revision History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1.2	Intended Audience	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1.3	Reference Documents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1.4	Glossary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AU" sz="1500" b="1" cap="all" dirty="0"/>
            </a:br>
            <a:r>
              <a:rPr lang="en-AU" sz="1500" b="1" cap="all" dirty="0"/>
              <a:t>2.</a:t>
            </a:r>
            <a:r>
              <a:rPr lang="en-AU" sz="1500" cap="all" dirty="0"/>
              <a:t>	</a:t>
            </a:r>
            <a:r>
              <a:rPr lang="en-AU" sz="1500" b="1" cap="all" dirty="0"/>
              <a:t>Introduction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2.1	Document Purpose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2.2	Project Purpose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2.3	Project Scope (use case diagram)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i="1" dirty="0"/>
              <a:t>	2.3.1</a:t>
            </a:r>
            <a:r>
              <a:rPr lang="en-AU" sz="1500" dirty="0"/>
              <a:t>	</a:t>
            </a:r>
            <a:r>
              <a:rPr lang="en-AU" sz="1500" i="1" dirty="0"/>
              <a:t>In Scope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i="1" dirty="0"/>
              <a:t>	2.3.2</a:t>
            </a:r>
            <a:r>
              <a:rPr lang="en-AU" sz="1500" dirty="0"/>
              <a:t>	</a:t>
            </a:r>
            <a:r>
              <a:rPr lang="en-AU" sz="1500" i="1" dirty="0"/>
              <a:t>Out of Scope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2.4	Assumptions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AU" sz="1500" b="1" cap="all" dirty="0"/>
            </a:br>
            <a:r>
              <a:rPr lang="en-AU" sz="1500" b="1" cap="all" dirty="0"/>
              <a:t>3.</a:t>
            </a:r>
            <a:r>
              <a:rPr lang="en-AU" sz="1500" cap="all" dirty="0"/>
              <a:t>	</a:t>
            </a:r>
            <a:r>
              <a:rPr lang="en-AU" sz="1500" b="1" cap="all" dirty="0"/>
              <a:t>Functional Requirements</a:t>
            </a:r>
          </a:p>
          <a:p>
            <a:pPr marL="0" indent="0">
              <a:buNone/>
              <a:defRPr/>
            </a:pPr>
            <a:r>
              <a:rPr lang="en-AU" sz="1500" cap="small" dirty="0"/>
              <a:t>3.1	 User Stories 	</a:t>
            </a:r>
          </a:p>
          <a:p>
            <a:pPr marL="0" indent="0">
              <a:buNone/>
              <a:defRPr/>
            </a:pPr>
            <a:r>
              <a:rPr lang="en-AU" sz="1500" cap="small" dirty="0"/>
              <a:t>3.2	 User Story Map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	</a:t>
            </a:r>
          </a:p>
          <a:p>
            <a:pPr marL="0" indent="0">
              <a:buNone/>
              <a:defRPr/>
            </a:pPr>
            <a:endParaRPr lang="en-AU" sz="1500" cap="small" dirty="0"/>
          </a:p>
          <a:p>
            <a:pPr marL="0" indent="0">
              <a:buNone/>
              <a:defRPr/>
            </a:pPr>
            <a:r>
              <a:rPr lang="en-AU" sz="1500" cap="small" dirty="0"/>
              <a:t>3.3	 Use Cases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i="1" dirty="0"/>
              <a:t>	3.2.1</a:t>
            </a:r>
            <a:r>
              <a:rPr lang="en-AU" sz="1500" dirty="0"/>
              <a:t>	</a:t>
            </a:r>
            <a:r>
              <a:rPr lang="en-AU" sz="1500" i="1" dirty="0"/>
              <a:t>Use Case: Name of the Use Case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i="1" dirty="0"/>
              <a:t>	3.2.2</a:t>
            </a:r>
            <a:r>
              <a:rPr lang="en-AU" sz="1500" dirty="0"/>
              <a:t>	</a:t>
            </a:r>
            <a:r>
              <a:rPr lang="en-AU" sz="1500" i="1" dirty="0"/>
              <a:t>Use Case: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3.3	Sequence Diagrams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AU" sz="1500" b="1" cap="all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b="1" cap="all" dirty="0"/>
              <a:t>4.</a:t>
            </a:r>
            <a:r>
              <a:rPr lang="en-AU" sz="1500" cap="all" dirty="0"/>
              <a:t>	</a:t>
            </a:r>
            <a:r>
              <a:rPr lang="en-AU" sz="1500" b="1" cap="all" dirty="0"/>
              <a:t>Data Requirements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4.1	Class Diagram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4.2	State Transition Diagram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AU" sz="1500" b="1" cap="all" dirty="0"/>
            </a:br>
            <a:r>
              <a:rPr lang="en-AU" sz="1500" b="1" cap="all" dirty="0"/>
              <a:t>5.</a:t>
            </a:r>
            <a:r>
              <a:rPr lang="en-AU" sz="1500" cap="all" dirty="0"/>
              <a:t>	</a:t>
            </a:r>
            <a:r>
              <a:rPr lang="en-AU" sz="1500" b="1" cap="all" dirty="0"/>
              <a:t>Non-functional requirements</a:t>
            </a:r>
            <a:br>
              <a:rPr lang="en-AU" sz="1500" b="1" cap="all" dirty="0"/>
            </a:br>
            <a:br>
              <a:rPr lang="en-AU" sz="1500" b="1" cap="all" dirty="0"/>
            </a:br>
            <a:r>
              <a:rPr lang="en-AU" sz="1500" cap="small" dirty="0"/>
              <a:t>5.1	User Interface Requirements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5.2	Security Requirements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n-AU" sz="1500" cap="small" dirty="0"/>
              <a:t>5.3	Performance Requirements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AU" sz="1500" b="1" cap="all" dirty="0"/>
            </a:br>
            <a:r>
              <a:rPr lang="en-AU" sz="1500" b="1" cap="all" dirty="0"/>
              <a:t>6.</a:t>
            </a:r>
            <a:r>
              <a:rPr lang="en-AU" sz="1500" cap="all" dirty="0"/>
              <a:t>	</a:t>
            </a:r>
            <a:r>
              <a:rPr lang="en-AU" sz="1500" b="1" cap="all" dirty="0"/>
              <a:t>Bibliography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AU" sz="1500" b="1" cap="all" dirty="0"/>
            </a:br>
            <a:r>
              <a:rPr lang="en-AU" sz="1500" b="1" cap="all" dirty="0"/>
              <a:t>7.</a:t>
            </a:r>
            <a:r>
              <a:rPr lang="en-AU" sz="1500" cap="all" dirty="0"/>
              <a:t>	</a:t>
            </a:r>
            <a:r>
              <a:rPr lang="en-AU" sz="1500" b="1" cap="all" dirty="0"/>
              <a:t>Appendices	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1500" b="1" i="1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1500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15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ED849C0C-D9B7-43D8-937C-E1000FE24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Objectives</a:t>
            </a:r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D3A25918-A8A3-4585-B0E7-DF060ECC3B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267670"/>
            <a:ext cx="10369152" cy="518566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AU" altLang="en-US" sz="2800" dirty="0"/>
              <a:t>A deeper look at how user stories can be used to </a:t>
            </a:r>
            <a:r>
              <a:rPr lang="en-AU" altLang="en-US" sz="2800" b="1" dirty="0"/>
              <a:t>specify software requirements</a:t>
            </a:r>
          </a:p>
          <a:p>
            <a:pPr>
              <a:spcBef>
                <a:spcPts val="600"/>
              </a:spcBef>
            </a:pPr>
            <a:endParaRPr lang="en-AU" altLang="en-US" sz="2800" b="1" dirty="0"/>
          </a:p>
          <a:p>
            <a:pPr>
              <a:spcBef>
                <a:spcPts val="600"/>
              </a:spcBef>
            </a:pPr>
            <a:r>
              <a:rPr lang="en-AU" altLang="en-US" sz="2800" dirty="0"/>
              <a:t>Understand how user stories are estimated and prioritised.</a:t>
            </a:r>
          </a:p>
          <a:p>
            <a:pPr marL="0" indent="0">
              <a:spcBef>
                <a:spcPts val="600"/>
              </a:spcBef>
              <a:buNone/>
            </a:pPr>
            <a:endParaRPr lang="en-AU" altLang="en-US" sz="2800" dirty="0"/>
          </a:p>
          <a:p>
            <a:pPr marL="0" indent="0">
              <a:spcBef>
                <a:spcPts val="600"/>
              </a:spcBef>
              <a:buNone/>
            </a:pPr>
            <a:endParaRPr lang="en-AU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42F4A4-98E4-4670-BF31-2A19F2F943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2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>
            <a:extLst>
              <a:ext uri="{FF2B5EF4-FFF2-40B4-BE49-F238E27FC236}">
                <a16:creationId xmlns:a16="http://schemas.microsoft.com/office/drawing/2014/main" id="{61194F65-8A7C-4DF4-8748-74809F213F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8715" y="228600"/>
            <a:ext cx="9313157" cy="914400"/>
          </a:xfrm>
        </p:spPr>
        <p:txBody>
          <a:bodyPr/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29D0837-91D9-436A-BCF2-1E6DC14F1F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1424" y="1196752"/>
            <a:ext cx="10441160" cy="5040560"/>
          </a:xfrm>
        </p:spPr>
        <p:txBody>
          <a:bodyPr/>
          <a:lstStyle/>
          <a:p>
            <a:pPr marL="457200" indent="-457200"/>
            <a:r>
              <a:rPr lang="en-AU" altLang="en-US" sz="2800" dirty="0"/>
              <a:t>Traditional IEEE SRS are now replaced with User Stories on Agile projects.</a:t>
            </a:r>
          </a:p>
          <a:p>
            <a:pPr marL="457200" indent="-457200"/>
            <a:r>
              <a:rPr lang="en-AU" altLang="en-US" sz="2800" dirty="0"/>
              <a:t>User stories must be testable and have Acceptance Criteria.</a:t>
            </a:r>
          </a:p>
          <a:p>
            <a:pPr marL="457200" indent="-457200">
              <a:lnSpc>
                <a:spcPct val="150000"/>
              </a:lnSpc>
            </a:pPr>
            <a:r>
              <a:rPr lang="en-AU" altLang="en-US" sz="2800" dirty="0"/>
              <a:t>Each user story must be estimated and prioritised.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6095EBD-9FCB-40D9-AB0C-1FF5D5BB1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20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361F52B3-37BE-468A-8427-8BA7FBBF62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0738" y="152400"/>
            <a:ext cx="8365622" cy="914400"/>
          </a:xfrm>
        </p:spPr>
        <p:txBody>
          <a:bodyPr/>
          <a:lstStyle/>
          <a:p>
            <a:pPr eaLnBrk="1" hangingPunct="1"/>
            <a:r>
              <a:rPr lang="en-AU" altLang="en-US" dirty="0"/>
              <a:t>Requirements Process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CDFA7CF-C85E-48AD-BD10-B150407D0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30480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 dirty="0">
                <a:latin typeface="Times New Roman" panose="02020603050405020304" pitchFamily="18" charset="0"/>
              </a:rPr>
              <a:t>Planning &amp; Elicitation</a:t>
            </a:r>
            <a:endParaRPr kumimoji="0" lang="en-AU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78010B45-573B-4DE0-9E82-6C5412BDC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3505200"/>
            <a:ext cx="3011487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 dirty="0">
                <a:latin typeface="Times New Roman" panose="02020603050405020304" pitchFamily="18" charset="0"/>
              </a:rPr>
              <a:t>Modelling &amp; Analysis</a:t>
            </a:r>
            <a:endParaRPr kumimoji="0" lang="en-AU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FBDC9565-2E1D-4D13-A92B-DCAA8CC6C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343400"/>
            <a:ext cx="4191000" cy="609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Specification &amp; Documentation</a:t>
            </a:r>
            <a:endParaRPr kumimoji="0" lang="en-AU" altLang="en-US"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Rectangle 6">
            <a:extLst>
              <a:ext uri="{FF2B5EF4-FFF2-40B4-BE49-F238E27FC236}">
                <a16:creationId xmlns:a16="http://schemas.microsoft.com/office/drawing/2014/main" id="{027567C8-14BA-4798-AFB6-DD750CFBF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5257800"/>
            <a:ext cx="3313113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>
                <a:latin typeface="Times New Roman" panose="02020603050405020304" pitchFamily="18" charset="0"/>
              </a:rPr>
              <a:t>Validation &amp; Inspection</a:t>
            </a:r>
            <a:endParaRPr kumimoji="0" lang="en-AU" altLang="en-US" sz="1600">
              <a:latin typeface="Times New Roman" panose="02020603050405020304" pitchFamily="18" charset="0"/>
            </a:endParaRPr>
          </a:p>
        </p:txBody>
      </p:sp>
      <p:sp>
        <p:nvSpPr>
          <p:cNvPr id="7176" name="Rectangle 7">
            <a:extLst>
              <a:ext uri="{FF2B5EF4-FFF2-40B4-BE49-F238E27FC236}">
                <a16:creationId xmlns:a16="http://schemas.microsoft.com/office/drawing/2014/main" id="{C7B6CBAA-8EBD-4ECD-B259-80B5B5020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676400"/>
            <a:ext cx="835342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AU" altLang="en-US" sz="2400" b="1" dirty="0">
                <a:latin typeface="Times New Roman" panose="02020603050405020304" pitchFamily="18" charset="0"/>
              </a:rPr>
              <a:t>Negotiation, Prioritising &amp; Management</a:t>
            </a:r>
          </a:p>
        </p:txBody>
      </p:sp>
      <p:sp>
        <p:nvSpPr>
          <p:cNvPr id="7177" name="Freeform 8">
            <a:extLst>
              <a:ext uri="{FF2B5EF4-FFF2-40B4-BE49-F238E27FC236}">
                <a16:creationId xmlns:a16="http://schemas.microsoft.com/office/drawing/2014/main" id="{9FD0F671-BAD5-4E90-9AC2-B4B8130F224B}"/>
              </a:ext>
            </a:extLst>
          </p:cNvPr>
          <p:cNvSpPr>
            <a:spLocks/>
          </p:cNvSpPr>
          <p:nvPr/>
        </p:nvSpPr>
        <p:spPr bwMode="auto">
          <a:xfrm>
            <a:off x="2438401" y="3200400"/>
            <a:ext cx="417513" cy="660400"/>
          </a:xfrm>
          <a:custGeom>
            <a:avLst/>
            <a:gdLst>
              <a:gd name="T0" fmla="*/ 2147483646 w 680"/>
              <a:gd name="T1" fmla="*/ 0 h 344"/>
              <a:gd name="T2" fmla="*/ 2147483646 w 680"/>
              <a:gd name="T3" fmla="*/ 2147483646 h 344"/>
              <a:gd name="T4" fmla="*/ 2147483646 w 680"/>
              <a:gd name="T5" fmla="*/ 2147483646 h 344"/>
              <a:gd name="T6" fmla="*/ 0 60000 65536"/>
              <a:gd name="T7" fmla="*/ 0 60000 65536"/>
              <a:gd name="T8" fmla="*/ 0 60000 65536"/>
              <a:gd name="T9" fmla="*/ 0 w 680"/>
              <a:gd name="T10" fmla="*/ 0 h 344"/>
              <a:gd name="T11" fmla="*/ 680 w 680"/>
              <a:gd name="T12" fmla="*/ 344 h 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0" h="344">
                <a:moveTo>
                  <a:pt x="344" y="0"/>
                </a:moveTo>
                <a:cubicBezTo>
                  <a:pt x="172" y="116"/>
                  <a:pt x="0" y="232"/>
                  <a:pt x="56" y="288"/>
                </a:cubicBezTo>
                <a:cubicBezTo>
                  <a:pt x="112" y="344"/>
                  <a:pt x="576" y="328"/>
                  <a:pt x="680" y="33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78" name="Freeform 9">
            <a:extLst>
              <a:ext uri="{FF2B5EF4-FFF2-40B4-BE49-F238E27FC236}">
                <a16:creationId xmlns:a16="http://schemas.microsoft.com/office/drawing/2014/main" id="{78393FC3-D4FD-459C-8E6B-A3B65BBA27BB}"/>
              </a:ext>
            </a:extLst>
          </p:cNvPr>
          <p:cNvSpPr>
            <a:spLocks/>
          </p:cNvSpPr>
          <p:nvPr/>
        </p:nvSpPr>
        <p:spPr bwMode="auto">
          <a:xfrm>
            <a:off x="3657600" y="4038600"/>
            <a:ext cx="1066800" cy="762000"/>
          </a:xfrm>
          <a:custGeom>
            <a:avLst/>
            <a:gdLst>
              <a:gd name="T0" fmla="*/ 2147483646 w 904"/>
              <a:gd name="T1" fmla="*/ 0 h 448"/>
              <a:gd name="T2" fmla="*/ 2147483646 w 904"/>
              <a:gd name="T3" fmla="*/ 2147483646 h 448"/>
              <a:gd name="T4" fmla="*/ 2147483646 w 904"/>
              <a:gd name="T5" fmla="*/ 2147483646 h 448"/>
              <a:gd name="T6" fmla="*/ 0 60000 65536"/>
              <a:gd name="T7" fmla="*/ 0 60000 65536"/>
              <a:gd name="T8" fmla="*/ 0 60000 65536"/>
              <a:gd name="T9" fmla="*/ 0 w 904"/>
              <a:gd name="T10" fmla="*/ 0 h 448"/>
              <a:gd name="T11" fmla="*/ 904 w 904"/>
              <a:gd name="T12" fmla="*/ 448 h 4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04" h="448">
                <a:moveTo>
                  <a:pt x="664" y="0"/>
                </a:moveTo>
                <a:cubicBezTo>
                  <a:pt x="332" y="160"/>
                  <a:pt x="0" y="320"/>
                  <a:pt x="40" y="384"/>
                </a:cubicBezTo>
                <a:cubicBezTo>
                  <a:pt x="80" y="448"/>
                  <a:pt x="492" y="416"/>
                  <a:pt x="904" y="38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79" name="Freeform 10">
            <a:extLst>
              <a:ext uri="{FF2B5EF4-FFF2-40B4-BE49-F238E27FC236}">
                <a16:creationId xmlns:a16="http://schemas.microsoft.com/office/drawing/2014/main" id="{F7A5DB05-5B47-4EC5-8AC8-693C45F4BA2A}"/>
              </a:ext>
            </a:extLst>
          </p:cNvPr>
          <p:cNvSpPr>
            <a:spLocks/>
          </p:cNvSpPr>
          <p:nvPr/>
        </p:nvSpPr>
        <p:spPr bwMode="auto">
          <a:xfrm>
            <a:off x="5159376" y="4953000"/>
            <a:ext cx="936625" cy="609600"/>
          </a:xfrm>
          <a:custGeom>
            <a:avLst/>
            <a:gdLst>
              <a:gd name="T0" fmla="*/ 2147483646 w 832"/>
              <a:gd name="T1" fmla="*/ 0 h 384"/>
              <a:gd name="T2" fmla="*/ 2147483646 w 832"/>
              <a:gd name="T3" fmla="*/ 2147483646 h 384"/>
              <a:gd name="T4" fmla="*/ 2147483646 w 832"/>
              <a:gd name="T5" fmla="*/ 2147483646 h 384"/>
              <a:gd name="T6" fmla="*/ 0 60000 65536"/>
              <a:gd name="T7" fmla="*/ 0 60000 65536"/>
              <a:gd name="T8" fmla="*/ 0 60000 65536"/>
              <a:gd name="T9" fmla="*/ 0 w 832"/>
              <a:gd name="T10" fmla="*/ 0 h 384"/>
              <a:gd name="T11" fmla="*/ 832 w 832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32" h="384">
                <a:moveTo>
                  <a:pt x="448" y="0"/>
                </a:moveTo>
                <a:cubicBezTo>
                  <a:pt x="224" y="112"/>
                  <a:pt x="0" y="224"/>
                  <a:pt x="64" y="288"/>
                </a:cubicBezTo>
                <a:cubicBezTo>
                  <a:pt x="128" y="352"/>
                  <a:pt x="480" y="368"/>
                  <a:pt x="832" y="38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0" name="Line 11">
            <a:extLst>
              <a:ext uri="{FF2B5EF4-FFF2-40B4-BE49-F238E27FC236}">
                <a16:creationId xmlns:a16="http://schemas.microsoft.com/office/drawing/2014/main" id="{C2C71900-2C20-4C7D-A540-6122170B60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86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1" name="Line 12">
            <a:extLst>
              <a:ext uri="{FF2B5EF4-FFF2-40B4-BE49-F238E27FC236}">
                <a16:creationId xmlns:a16="http://schemas.microsoft.com/office/drawing/2014/main" id="{CAD8ECF7-216E-44BB-B938-00CC5ECF4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286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2" name="Line 13">
            <a:extLst>
              <a:ext uri="{FF2B5EF4-FFF2-40B4-BE49-F238E27FC236}">
                <a16:creationId xmlns:a16="http://schemas.microsoft.com/office/drawing/2014/main" id="{368DDF15-236D-4A23-9ED5-44978E348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2860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3" name="Line 14">
            <a:extLst>
              <a:ext uri="{FF2B5EF4-FFF2-40B4-BE49-F238E27FC236}">
                <a16:creationId xmlns:a16="http://schemas.microsoft.com/office/drawing/2014/main" id="{23C1D5B9-76ED-47A5-AF8E-FEFBF3D32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7800" y="22860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4" name="Line 15">
            <a:extLst>
              <a:ext uri="{FF2B5EF4-FFF2-40B4-BE49-F238E27FC236}">
                <a16:creationId xmlns:a16="http://schemas.microsoft.com/office/drawing/2014/main" id="{EDF5FC5F-52B5-45C8-92CB-F7BADFD72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5" name="Line 16">
            <a:extLst>
              <a:ext uri="{FF2B5EF4-FFF2-40B4-BE49-F238E27FC236}">
                <a16:creationId xmlns:a16="http://schemas.microsoft.com/office/drawing/2014/main" id="{498FA1A6-BA7D-460B-9BA8-6E30E3D2C3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943600"/>
            <a:ext cx="495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6" name="Line 17">
            <a:extLst>
              <a:ext uri="{FF2B5EF4-FFF2-40B4-BE49-F238E27FC236}">
                <a16:creationId xmlns:a16="http://schemas.microsoft.com/office/drawing/2014/main" id="{033052C1-CAAC-4161-8DD2-C1F349EE61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9718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7" name="Line 18">
            <a:extLst>
              <a:ext uri="{FF2B5EF4-FFF2-40B4-BE49-F238E27FC236}">
                <a16:creationId xmlns:a16="http://schemas.microsoft.com/office/drawing/2014/main" id="{EE01D654-20CA-4771-AC07-A10BC45679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971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188" name="Line 19">
            <a:extLst>
              <a:ext uri="{FF2B5EF4-FFF2-40B4-BE49-F238E27FC236}">
                <a16:creationId xmlns:a16="http://schemas.microsoft.com/office/drawing/2014/main" id="{6DEE8A03-5906-4E58-9AF9-689BE20AA1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43475" y="494188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7189" name="Line 20">
            <a:extLst>
              <a:ext uri="{FF2B5EF4-FFF2-40B4-BE49-F238E27FC236}">
                <a16:creationId xmlns:a16="http://schemas.microsoft.com/office/drawing/2014/main" id="{A67687CF-1DD9-4FDC-AAB0-984DFA995C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16275" y="4005264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AU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40AE81-9CB4-40F9-84F3-2A16C40F0E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altLang="en-US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3</a:t>
            </a:fld>
            <a:endParaRPr lang="en-US" altLang="en-US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C8FF79B4-9EDC-4F8C-8E89-F4CE791DE0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2950" y="1052736"/>
            <a:ext cx="10969674" cy="5472608"/>
          </a:xfrm>
        </p:spPr>
        <p:txBody>
          <a:bodyPr/>
          <a:lstStyle/>
          <a:p>
            <a:r>
              <a:rPr lang="en-AU" altLang="en-US" sz="2400" b="1" dirty="0">
                <a:latin typeface="+mj-lt"/>
              </a:rPr>
              <a:t>THIS WEEK</a:t>
            </a:r>
            <a:endParaRPr lang="en-AU" altLang="en-US" sz="2400" dirty="0">
              <a:latin typeface="+mj-lt"/>
            </a:endParaRPr>
          </a:p>
          <a:p>
            <a:pPr algn="l"/>
            <a:r>
              <a:rPr lang="en-AU" altLang="en-US" sz="2400" dirty="0">
                <a:latin typeface="+mj-lt"/>
              </a:rPr>
              <a:t>Lecture Topic: “Agile Development with User Stories”</a:t>
            </a:r>
          </a:p>
          <a:p>
            <a:pPr lvl="1"/>
            <a:r>
              <a:rPr lang="en-AU" altLang="en-US" sz="2400" b="1" dirty="0">
                <a:latin typeface="+mj-lt"/>
              </a:rPr>
              <a:t>Quiz 7 –  Agile development and User Stories (3.5 marks)</a:t>
            </a:r>
          </a:p>
          <a:p>
            <a:pPr lvl="1"/>
            <a:r>
              <a:rPr lang="en-AU" sz="2400" b="1" dirty="0">
                <a:latin typeface="+mj-lt"/>
              </a:rPr>
              <a:t>Pre-Work for this week</a:t>
            </a:r>
          </a:p>
          <a:p>
            <a:pPr lvl="2"/>
            <a:r>
              <a:rPr lang="en-AU" dirty="0">
                <a:latin typeface="+mj-lt"/>
              </a:rPr>
              <a:t>a) </a:t>
            </a:r>
            <a:r>
              <a:rPr lang="en-AU" b="0" i="0" u="none" strike="noStrike" baseline="0" dirty="0">
                <a:latin typeface="+mj-lt"/>
              </a:rPr>
              <a:t>Read the tute document and </a:t>
            </a:r>
            <a:r>
              <a:rPr lang="en-AU" altLang="en-US" dirty="0">
                <a:solidFill>
                  <a:srgbClr val="000000"/>
                </a:solidFill>
                <a:latin typeface="+mj-lt"/>
              </a:rPr>
              <a:t>prepare for the tute tasks</a:t>
            </a:r>
            <a:r>
              <a:rPr lang="en-AU" b="0" i="0" u="none" strike="noStrike" baseline="0" dirty="0">
                <a:latin typeface="+mj-lt"/>
              </a:rPr>
              <a:t>.</a:t>
            </a:r>
          </a:p>
          <a:p>
            <a:pPr lvl="2"/>
            <a:r>
              <a:rPr lang="en-AU" b="0" i="0" u="none" strike="noStrike" baseline="0" dirty="0">
                <a:latin typeface="+mj-lt"/>
              </a:rPr>
              <a:t>b) Read assessment 3 case study and make detailed notes and identify User Stories.</a:t>
            </a:r>
          </a:p>
          <a:p>
            <a:pPr lvl="2"/>
            <a:r>
              <a:rPr lang="en-AU" dirty="0">
                <a:latin typeface="+mj-lt"/>
              </a:rPr>
              <a:t>c</a:t>
            </a:r>
            <a:r>
              <a:rPr lang="en-AU" b="0" i="0" u="none" strike="noStrike" baseline="0" dirty="0">
                <a:latin typeface="+mj-lt"/>
              </a:rPr>
              <a:t>) </a:t>
            </a:r>
            <a:r>
              <a:rPr lang="en-AU" dirty="0">
                <a:latin typeface="+mj-lt"/>
              </a:rPr>
              <a:t>Watch reference videos</a:t>
            </a:r>
            <a:endParaRPr lang="en-AU" b="0" i="0" u="none" strike="noStrike" baseline="0" dirty="0">
              <a:latin typeface="+mj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2BD0D-1E1D-4669-9ECD-2F56395949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31269 Business Requirements Modelling</a:t>
            </a:r>
          </a:p>
        </p:txBody>
      </p:sp>
      <p:sp>
        <p:nvSpPr>
          <p:cNvPr id="33798" name="Slide Number Placeholder 3">
            <a:extLst>
              <a:ext uri="{FF2B5EF4-FFF2-40B4-BE49-F238E27FC236}">
                <a16:creationId xmlns:a16="http://schemas.microsoft.com/office/drawing/2014/main" id="{8F297012-E690-4F46-B28F-6F838FC56C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0C6595E-8935-4D3C-B9E3-F748C79789C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05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335360" y="96274"/>
            <a:ext cx="10178903" cy="763600"/>
          </a:xfrm>
          <a:prstGeom prst="rect">
            <a:avLst/>
          </a:prstGeom>
        </p:spPr>
        <p:txBody>
          <a:bodyPr spcFirstLastPara="1" vert="horz" wrap="square" lIns="121900" tIns="121900" rIns="121900" bIns="12190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/>
              <a:t>User </a:t>
            </a:r>
            <a:r>
              <a:rPr lang="en-GB" dirty="0">
                <a:solidFill>
                  <a:schemeClr val="tx1"/>
                </a:solidFill>
              </a:rPr>
              <a:t>Stories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880787" y="2450720"/>
            <a:ext cx="7312416" cy="137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667" dirty="0">
                <a:latin typeface="Calibri" panose="020F0502020204030204" pitchFamily="34" charset="0"/>
                <a:cs typeface="Calibri" panose="020F0502020204030204" pitchFamily="34" charset="0"/>
              </a:rPr>
              <a:t>As a &lt;role&gt;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667" dirty="0">
                <a:latin typeface="Calibri" panose="020F0502020204030204" pitchFamily="34" charset="0"/>
                <a:cs typeface="Calibri" panose="020F0502020204030204" pitchFamily="34" charset="0"/>
              </a:rPr>
              <a:t>I want &lt;goal/desire&gt; 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667" dirty="0">
                <a:latin typeface="Calibri" panose="020F0502020204030204" pitchFamily="34" charset="0"/>
                <a:cs typeface="Calibri" panose="020F0502020204030204" pitchFamily="34" charset="0"/>
              </a:rPr>
              <a:t>so that &lt;benefit&gt;</a:t>
            </a:r>
            <a:endParaRPr sz="2667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</a:pPr>
            <a:endParaRPr sz="2667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789" y="948945"/>
            <a:ext cx="10872412" cy="1323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AU" sz="2667" b="1" dirty="0"/>
              <a:t>User stories</a:t>
            </a:r>
            <a:r>
              <a:rPr lang="en-AU" sz="2667" dirty="0"/>
              <a:t> are short descriptions of a feature told from the perspective of the person who desires the new capability, usually a user or customer of the system. They typically follow a simple template:</a:t>
            </a:r>
          </a:p>
        </p:txBody>
      </p:sp>
      <p:pic>
        <p:nvPicPr>
          <p:cNvPr id="8" name="Shape 1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2740" y="3983382"/>
            <a:ext cx="5540925" cy="28207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07368" y="4509120"/>
            <a:ext cx="57547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AU" sz="2000" i="1" dirty="0"/>
              <a:t>User stories are often sticky notes and arranged on walls or tables to facilitate planning and discussion. As such, they strongly shift the focus </a:t>
            </a:r>
            <a:r>
              <a:rPr lang="en-AU" sz="2000" b="1" i="1" u="sng" dirty="0"/>
              <a:t>from writing about features to discussing them</a:t>
            </a:r>
            <a:r>
              <a:rPr lang="en-AU" sz="2000" i="1" dirty="0"/>
              <a:t>. In fact, these discussions are more important than whatever text is written.</a:t>
            </a:r>
          </a:p>
        </p:txBody>
      </p:sp>
    </p:spTree>
    <p:extLst>
      <p:ext uri="{BB962C8B-B14F-4D97-AF65-F5344CB8AC3E}">
        <p14:creationId xmlns:p14="http://schemas.microsoft.com/office/powerpoint/2010/main" val="394918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D9C98D26-DD7B-456A-8DC7-90E66231B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260474"/>
            <a:ext cx="7634803" cy="792262"/>
          </a:xfrm>
        </p:spPr>
        <p:txBody>
          <a:bodyPr/>
          <a:lstStyle/>
          <a:p>
            <a:r>
              <a:rPr lang="en-AU" altLang="en-US" dirty="0"/>
              <a:t>User Story Template and Examples</a:t>
            </a:r>
            <a:endParaRPr lang="en-AU" altLang="en-US" sz="2800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72657491-1E92-43B0-BD66-6CC1AA9AB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124743"/>
            <a:ext cx="10369152" cy="5688807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charset="2"/>
              <a:buChar char="z"/>
              <a:defRPr/>
            </a:pPr>
            <a:r>
              <a:rPr lang="en-US" dirty="0"/>
              <a:t>User Story Template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US" sz="2400" b="1" dirty="0"/>
              <a:t>As a</a:t>
            </a:r>
            <a:r>
              <a:rPr lang="en-US" sz="2400" dirty="0"/>
              <a:t> &lt;type of user&gt;, </a:t>
            </a:r>
            <a:r>
              <a:rPr lang="en-US" sz="2400" b="1" dirty="0"/>
              <a:t>I want</a:t>
            </a:r>
            <a:r>
              <a:rPr lang="en-US" sz="2400" dirty="0"/>
              <a:t>/need/can &lt;some goal&gt; </a:t>
            </a:r>
            <a:r>
              <a:rPr lang="en-US" sz="2400" b="1" dirty="0"/>
              <a:t>so that</a:t>
            </a:r>
            <a:r>
              <a:rPr lang="en-US" sz="2400" dirty="0"/>
              <a:t> &lt;some reason&gt;. 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US" sz="2400" dirty="0"/>
              <a:t>Three parts to a user story: who, what and why</a:t>
            </a:r>
          </a:p>
          <a:p>
            <a:pPr marL="352425" lvl="2" indent="0">
              <a:buNone/>
              <a:defRPr/>
            </a:pPr>
            <a:r>
              <a:rPr lang="en-AU" sz="1600" dirty="0"/>
              <a:t>     (http://www.mountaingoatsoftware.com/topics/user-stories)</a:t>
            </a:r>
          </a:p>
          <a:p>
            <a:pPr>
              <a:buFont typeface="Monotype Sorts" charset="2"/>
              <a:buChar char="z"/>
              <a:defRPr/>
            </a:pPr>
            <a:r>
              <a:rPr lang="en-US" dirty="0"/>
              <a:t>User Story Examples: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US" sz="2400" b="1" dirty="0"/>
              <a:t>As a </a:t>
            </a:r>
            <a:r>
              <a:rPr lang="en-US" sz="2400" dirty="0"/>
              <a:t>student, </a:t>
            </a:r>
            <a:r>
              <a:rPr lang="en-US" sz="2400" b="1" dirty="0"/>
              <a:t>I want </a:t>
            </a:r>
            <a:r>
              <a:rPr lang="en-US" sz="2400" dirty="0"/>
              <a:t>to download BRM subject lecture notes from the </a:t>
            </a:r>
            <a:r>
              <a:rPr lang="en-US" sz="2400" dirty="0" err="1"/>
              <a:t>UTSOnline</a:t>
            </a:r>
            <a:r>
              <a:rPr lang="en-US" sz="2400" dirty="0"/>
              <a:t> System </a:t>
            </a:r>
            <a:r>
              <a:rPr lang="en-US" sz="2400" b="1" dirty="0"/>
              <a:t>so that </a:t>
            </a:r>
            <a:r>
              <a:rPr lang="en-US" sz="2400" dirty="0"/>
              <a:t>I can prepare for the final exam. 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US" sz="2400" b="1" dirty="0"/>
              <a:t>As a</a:t>
            </a:r>
            <a:r>
              <a:rPr lang="en-US" sz="2400" dirty="0"/>
              <a:t> lecturer, </a:t>
            </a:r>
            <a:r>
              <a:rPr lang="en-US" sz="2400" b="1" dirty="0"/>
              <a:t>I want </a:t>
            </a:r>
            <a:r>
              <a:rPr lang="en-US" sz="2400" dirty="0"/>
              <a:t>to upload BRM subject lecture notes on the </a:t>
            </a:r>
            <a:r>
              <a:rPr lang="en-US" sz="2400" dirty="0" err="1"/>
              <a:t>UTSOnline</a:t>
            </a:r>
            <a:r>
              <a:rPr lang="en-US" sz="2400" dirty="0"/>
              <a:t> System </a:t>
            </a:r>
            <a:r>
              <a:rPr lang="en-US" sz="2400" b="1" dirty="0"/>
              <a:t>so that </a:t>
            </a:r>
            <a:r>
              <a:rPr lang="en-US" sz="2400" dirty="0"/>
              <a:t>I can deliver lecture. 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US" sz="2400" b="1" dirty="0"/>
              <a:t>As a</a:t>
            </a:r>
            <a:r>
              <a:rPr lang="en-US" sz="2400" dirty="0"/>
              <a:t> passenger, </a:t>
            </a:r>
            <a:r>
              <a:rPr lang="en-US" sz="2400" b="1" dirty="0"/>
              <a:t>I want </a:t>
            </a:r>
            <a:r>
              <a:rPr lang="en-US" sz="2400" dirty="0"/>
              <a:t>to </a:t>
            </a:r>
            <a:r>
              <a:rPr lang="en-AU" sz="2400" dirty="0"/>
              <a:t>buy a ticket via Online Ticketing System </a:t>
            </a:r>
            <a:r>
              <a:rPr lang="en-AU" sz="2400" b="1" dirty="0"/>
              <a:t>so </a:t>
            </a:r>
            <a:r>
              <a:rPr lang="en-US" sz="2400" b="1" dirty="0"/>
              <a:t>that </a:t>
            </a:r>
            <a:r>
              <a:rPr lang="en-US" sz="2400" dirty="0"/>
              <a:t>I can travel from one city to another city in Australia. </a:t>
            </a:r>
          </a:p>
          <a:p>
            <a:pPr lvl="1">
              <a:buFont typeface="Monotype Sorts" charset="2"/>
              <a:buChar char="y"/>
              <a:defRPr/>
            </a:pPr>
            <a:r>
              <a:rPr lang="en-AU" sz="2400" b="1" dirty="0"/>
              <a:t>As a </a:t>
            </a:r>
            <a:r>
              <a:rPr lang="en-AU" sz="2400" dirty="0"/>
              <a:t>user closing the application, </a:t>
            </a:r>
            <a:r>
              <a:rPr lang="en-AU" sz="2400" b="1" dirty="0"/>
              <a:t>I want </a:t>
            </a:r>
            <a:r>
              <a:rPr lang="en-AU" sz="2400" dirty="0"/>
              <a:t>to be prompted to save anything that has changed since the last save </a:t>
            </a:r>
            <a:r>
              <a:rPr lang="en-AU" sz="2400" b="1" dirty="0"/>
              <a:t>so that </a:t>
            </a:r>
            <a:r>
              <a:rPr lang="en-AU" sz="2400" dirty="0"/>
              <a:t>I can preserve useful work and discard erroneous work.</a:t>
            </a:r>
            <a:endParaRPr lang="en-US" sz="2400" dirty="0"/>
          </a:p>
          <a:p>
            <a:pPr lvl="1">
              <a:buFont typeface="Monotype Sorts" charset="2"/>
              <a:buChar char="y"/>
              <a:defRPr/>
            </a:pPr>
            <a:endParaRPr lang="en-US" sz="2400" dirty="0"/>
          </a:p>
          <a:p>
            <a:pPr lvl="1">
              <a:buFont typeface="Monotype Sorts" charset="2"/>
              <a:buChar char="y"/>
              <a:defRPr/>
            </a:pPr>
            <a:endParaRPr lang="en-US" sz="2000" i="1" dirty="0"/>
          </a:p>
          <a:p>
            <a:pPr>
              <a:buFont typeface="Monotype Sorts" charset="2"/>
              <a:buChar char="z"/>
              <a:defRPr/>
            </a:pPr>
            <a:endParaRPr lang="en-US" sz="2400" i="1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 marL="344487" lvl="1" indent="0">
              <a:buNone/>
              <a:defRPr/>
            </a:pPr>
            <a:endParaRPr lang="en-AU" sz="2000" dirty="0"/>
          </a:p>
          <a:p>
            <a:pPr>
              <a:buFont typeface="Monotype Sorts" charset="2"/>
              <a:buChar char="z"/>
              <a:defRPr/>
            </a:pPr>
            <a:endParaRPr lang="en-AU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EFD0C2B-41C5-4634-A1AE-4621DF529A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426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6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22941" y="1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dirty="0"/>
              <a:t>User stories – who and when 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95942" y="763601"/>
            <a:ext cx="1178923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i="1" u="sng" dirty="0"/>
              <a:t>Anyone can write user stories</a:t>
            </a:r>
            <a:r>
              <a:rPr lang="en-AU" sz="2800" dirty="0"/>
              <a:t>. It's the product owner's responsibility to make sure a product backlog of user stories exists but you expect to have user story examples written by each team member.  </a:t>
            </a:r>
          </a:p>
          <a:p>
            <a:endParaRPr lang="en-AU" sz="2800" dirty="0"/>
          </a:p>
          <a:p>
            <a:r>
              <a:rPr lang="en-AU" sz="2800" i="1" u="sng" dirty="0"/>
              <a:t>User stories are written throughout the agile project. </a:t>
            </a:r>
            <a:r>
              <a:rPr lang="en-AU" sz="2800" dirty="0"/>
              <a:t>Usually a story-writing workshop is held near the start of the agile project. Everyone on the team participates with the goal of creating a product backlog that fully describes the functionality to be added over the course of the project.</a:t>
            </a:r>
          </a:p>
          <a:p>
            <a:endParaRPr lang="en-AU" sz="2800" b="1" dirty="0"/>
          </a:p>
          <a:p>
            <a:pPr marL="186262"/>
            <a:r>
              <a:rPr lang="en-AU" sz="2800" dirty="0"/>
              <a:t>A product backlog can be thought of as a replacement for the requirements document of a traditional project,  but </a:t>
            </a:r>
            <a:r>
              <a:rPr lang="en-AU" sz="2800" i="1" dirty="0"/>
              <a:t>better to think of it as a pointer to the real requirement. </a:t>
            </a:r>
            <a:r>
              <a:rPr lang="en-AU" sz="2800" dirty="0"/>
              <a:t>User stories could point to a diagram depicting </a:t>
            </a:r>
            <a:r>
              <a:rPr lang="en-AU" sz="2800" dirty="0" err="1"/>
              <a:t>e.g</a:t>
            </a:r>
            <a:r>
              <a:rPr lang="en-AU" sz="2800" dirty="0"/>
              <a:t> use cases, etc..  </a:t>
            </a:r>
          </a:p>
        </p:txBody>
      </p:sp>
    </p:spTree>
    <p:extLst>
      <p:ext uri="{BB962C8B-B14F-4D97-AF65-F5344CB8AC3E}">
        <p14:creationId xmlns:p14="http://schemas.microsoft.com/office/powerpoint/2010/main" val="3798803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36" y="34257"/>
            <a:ext cx="10940549" cy="763600"/>
          </a:xfrm>
        </p:spPr>
        <p:txBody>
          <a:bodyPr/>
          <a:lstStyle/>
          <a:p>
            <a:r>
              <a:rPr lang="en-GB" dirty="0"/>
              <a:t>User stories – How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08857" y="643858"/>
            <a:ext cx="12300857" cy="5554705"/>
          </a:xfrm>
        </p:spPr>
        <p:txBody>
          <a:bodyPr>
            <a:noAutofit/>
          </a:bodyPr>
          <a:lstStyle/>
          <a:p>
            <a:pPr marL="152396" indent="0">
              <a:buNone/>
            </a:pPr>
            <a:r>
              <a:rPr lang="en-AU" sz="2667" dirty="0"/>
              <a:t>Detail can be added to user stories in two ways:</a:t>
            </a:r>
          </a:p>
          <a:p>
            <a:pPr marL="152396" indent="0">
              <a:buNone/>
            </a:pPr>
            <a:r>
              <a:rPr lang="en-AU" sz="2667" dirty="0"/>
              <a:t>- By </a:t>
            </a:r>
            <a:r>
              <a:rPr lang="en-AU" sz="2667" b="1" dirty="0"/>
              <a:t>splitting a user story into multiple</a:t>
            </a:r>
            <a:r>
              <a:rPr lang="en-AU" sz="2667" dirty="0"/>
              <a:t>, smaller user stories: User stories will cover large amounts of functionalities. These large user stories are generally known as epics set to later decomposed. Or by adding “conditions of satisfaction.”</a:t>
            </a:r>
          </a:p>
          <a:p>
            <a:endParaRPr lang="en-AU" sz="2667" dirty="0"/>
          </a:p>
          <a:p>
            <a:pPr marL="152396" indent="0">
              <a:buNone/>
            </a:pPr>
            <a:r>
              <a:rPr lang="en-AU" sz="2667" dirty="0"/>
              <a:t>e.g. 1 As a user, I can backup my entire hard drive  </a:t>
            </a:r>
            <a:r>
              <a:rPr lang="en-AU" sz="2667" dirty="0">
                <a:sym typeface="Wingdings" panose="05000000000000000000" pitchFamily="2" charset="2"/>
              </a:rPr>
              <a:t></a:t>
            </a:r>
            <a:endParaRPr lang="en-AU" sz="2667" dirty="0"/>
          </a:p>
          <a:p>
            <a:pPr marL="152396" indent="0">
              <a:buNone/>
            </a:pPr>
            <a:r>
              <a:rPr lang="en-AU" sz="2400" i="1" dirty="0"/>
              <a:t>As a user, </a:t>
            </a:r>
            <a:r>
              <a:rPr lang="en-AU" sz="2400" dirty="0"/>
              <a:t>I can specify files to backup based on file size, date created and date modified.</a:t>
            </a:r>
          </a:p>
          <a:p>
            <a:pPr marL="152396" indent="0">
              <a:buNone/>
            </a:pPr>
            <a:r>
              <a:rPr lang="en-AU" sz="2400" i="1" dirty="0"/>
              <a:t>As a user, </a:t>
            </a:r>
            <a:r>
              <a:rPr lang="en-AU" sz="2400" dirty="0"/>
              <a:t>I can indicate folders not to backup so that my backup drive isn't filled up with things I don't need</a:t>
            </a:r>
          </a:p>
          <a:p>
            <a:pPr marL="152396" indent="0">
              <a:buNone/>
            </a:pPr>
            <a:endParaRPr lang="en-AU" sz="2667" dirty="0"/>
          </a:p>
          <a:p>
            <a:pPr marL="152396" indent="0">
              <a:buNone/>
            </a:pPr>
            <a:r>
              <a:rPr lang="en-AU" sz="2667" dirty="0"/>
              <a:t>As a tourist operator want to select a holiday season to be used when reviewing the performance of past advertising campaigns so that I can identify profitable ones</a:t>
            </a:r>
          </a:p>
          <a:p>
            <a:pPr marL="152396" indent="0">
              <a:buNone/>
            </a:pPr>
            <a:endParaRPr lang="en-AU" sz="2400" dirty="0"/>
          </a:p>
          <a:p>
            <a:pPr marL="152396" indent="0">
              <a:buNone/>
            </a:pPr>
            <a:r>
              <a:rPr lang="en-AU" sz="2400" b="1" dirty="0"/>
              <a:t>Adding condition of satisfaction </a:t>
            </a:r>
            <a:r>
              <a:rPr lang="en-AU" sz="2400" dirty="0"/>
              <a:t>(acceptance test): make sure it works with these holidays: Christmas, Easter, Mother’s Day, and Father’s Day</a:t>
            </a:r>
          </a:p>
          <a:p>
            <a:pPr marL="152396" indent="0">
              <a:buNone/>
            </a:pPr>
            <a:endParaRPr lang="en-AU" sz="1867" dirty="0"/>
          </a:p>
        </p:txBody>
      </p:sp>
    </p:spTree>
    <p:extLst>
      <p:ext uri="{BB962C8B-B14F-4D97-AF65-F5344CB8AC3E}">
        <p14:creationId xmlns:p14="http://schemas.microsoft.com/office/powerpoint/2010/main" val="4130984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0AFF3537-30B6-4C5E-AB03-3ACC20CD5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User stories: Guidelines</a:t>
            </a:r>
            <a:endParaRPr lang="en-AU" altLang="en-US" sz="1400" dirty="0"/>
          </a:p>
        </p:txBody>
      </p:sp>
      <p:sp>
        <p:nvSpPr>
          <p:cNvPr id="48131" name="Content Placeholder 3">
            <a:extLst>
              <a:ext uri="{FF2B5EF4-FFF2-40B4-BE49-F238E27FC236}">
                <a16:creationId xmlns:a16="http://schemas.microsoft.com/office/drawing/2014/main" id="{C82A9FC1-01B3-4247-806C-CCB8D431F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59" y="1181232"/>
            <a:ext cx="11113690" cy="5616623"/>
          </a:xfrm>
        </p:spPr>
        <p:txBody>
          <a:bodyPr>
            <a:normAutofit fontScale="77500" lnSpcReduction="20000"/>
          </a:bodyPr>
          <a:lstStyle/>
          <a:p>
            <a:r>
              <a:rPr lang="en-AU" sz="3100" dirty="0"/>
              <a:t>Write your stories so that they are easy to understand. </a:t>
            </a:r>
          </a:p>
          <a:p>
            <a:r>
              <a:rPr lang="en-AU" sz="3100" dirty="0"/>
              <a:t>Keep them simple and concise. </a:t>
            </a:r>
            <a:r>
              <a:rPr lang="en-AU" sz="3100" b="1" dirty="0"/>
              <a:t>Avoid using multiple sentences </a:t>
            </a:r>
            <a:r>
              <a:rPr lang="en-AU" sz="3100" dirty="0"/>
              <a:t>in each user story (one sentence only). </a:t>
            </a:r>
          </a:p>
          <a:p>
            <a:r>
              <a:rPr lang="en-AU" sz="3100" b="1" dirty="0"/>
              <a:t>Avoid using conjunctions </a:t>
            </a:r>
            <a:r>
              <a:rPr lang="en-AU" sz="3100" dirty="0"/>
              <a:t>such as ‘and’, ‘or’, ‘but’, etc. Also avoid using limiting phrases such as ‘unless’, ‘except’, ‘without’, etc.</a:t>
            </a:r>
          </a:p>
          <a:p>
            <a:r>
              <a:rPr lang="en-AU" sz="3100" dirty="0"/>
              <a:t>Avoid confusing and ambiguous terms, and use active voice.</a:t>
            </a:r>
          </a:p>
          <a:p>
            <a:r>
              <a:rPr lang="en-AU" sz="3100" dirty="0"/>
              <a:t>Keep user stories short and simple with </a:t>
            </a:r>
            <a:r>
              <a:rPr lang="en-AU" sz="3100" b="1" dirty="0"/>
              <a:t>one functionality only – otherwise decompose</a:t>
            </a:r>
            <a:r>
              <a:rPr lang="en-AU" sz="3100" dirty="0"/>
              <a:t>.</a:t>
            </a:r>
          </a:p>
          <a:p>
            <a:r>
              <a:rPr lang="en-AU" sz="3100" dirty="0"/>
              <a:t>User stories </a:t>
            </a:r>
            <a:r>
              <a:rPr lang="en-AU" sz="3100" b="1" dirty="0"/>
              <a:t>should be clear, feasible, and testable </a:t>
            </a:r>
            <a:r>
              <a:rPr lang="en-AU" sz="3100" dirty="0"/>
              <a:t>and comfortably fit into a sprint.</a:t>
            </a:r>
          </a:p>
          <a:p>
            <a:r>
              <a:rPr lang="en-AU" sz="3100" dirty="0"/>
              <a:t>User stories should have </a:t>
            </a:r>
            <a:r>
              <a:rPr lang="en-AU" sz="3100" b="1" dirty="0"/>
              <a:t>acceptance criteria.</a:t>
            </a:r>
            <a:r>
              <a:rPr lang="en-AU" sz="3100" dirty="0"/>
              <a:t> Acceptance criteria for a user story allow analyst to describe the conditions that have to be fulfilled so that the story is </a:t>
            </a:r>
            <a:r>
              <a:rPr lang="en-AU" sz="3100" b="1" dirty="0"/>
              <a:t>done/completed</a:t>
            </a:r>
            <a:r>
              <a:rPr lang="en-AU" sz="3100" dirty="0"/>
              <a:t>. The criteria enrich the story, they make it testable, and they ensure that the story can be demoed or released to the users and other stakeholders.</a:t>
            </a:r>
            <a:br>
              <a:rPr lang="en-AU" altLang="en-US" sz="1600" dirty="0"/>
            </a:br>
            <a:r>
              <a:rPr lang="en-AU" sz="2100" u="sng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https://www.romanpichler.com/blog/10-tips-writing-good-user-stories/</a:t>
            </a:r>
            <a:endParaRPr lang="en-AU" altLang="en-US" sz="2100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2AD5E9F-3402-4B32-88B7-7279BD69D1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08734" y="6448251"/>
            <a:ext cx="840317" cy="365125"/>
          </a:xfrm>
        </p:spPr>
        <p:txBody>
          <a:bodyPr/>
          <a:lstStyle/>
          <a:p>
            <a:pPr defTabSz="457200">
              <a:defRPr/>
            </a:pPr>
            <a:r>
              <a:rPr lang="en-US" altLang="en-US" dirty="0">
                <a:solidFill>
                  <a:srgbClr val="1CADE4"/>
                </a:solidFill>
                <a:ea typeface="+mn-ea"/>
              </a:rPr>
              <a:t>Slide </a:t>
            </a:r>
            <a:fld id="{F47BE3D9-793E-43AF-AE56-9AF17DC25390}" type="slidenum">
              <a:rPr lang="en-US" altLang="en-US" smtClean="0">
                <a:solidFill>
                  <a:srgbClr val="1CADE4"/>
                </a:solidFill>
                <a:ea typeface="+mn-ea"/>
              </a:rPr>
              <a:pPr defTabSz="457200">
                <a:defRPr/>
              </a:pPr>
              <a:t>9</a:t>
            </a:fld>
            <a:endParaRPr lang="en-US" altLang="en-US" dirty="0">
              <a:solidFill>
                <a:srgbClr val="1CADE4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60421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26114</TotalTime>
  <Words>2058</Words>
  <Application>Microsoft Office PowerPoint</Application>
  <PresentationFormat>Widescreen</PresentationFormat>
  <Paragraphs>202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Calibri (Body)</vt:lpstr>
      <vt:lpstr>Monotype Sorts</vt:lpstr>
      <vt:lpstr>Times New Roman</vt:lpstr>
      <vt:lpstr>Wingdings 3</vt:lpstr>
      <vt:lpstr>Facet</vt:lpstr>
      <vt:lpstr>31269: Business Requirements Modeling</vt:lpstr>
      <vt:lpstr>Objectives</vt:lpstr>
      <vt:lpstr>Requirements Process</vt:lpstr>
      <vt:lpstr>PowerPoint Presentation</vt:lpstr>
      <vt:lpstr>User Stories</vt:lpstr>
      <vt:lpstr>User Story Template and Examples</vt:lpstr>
      <vt:lpstr>User stories – who and when </vt:lpstr>
      <vt:lpstr>User stories – How</vt:lpstr>
      <vt:lpstr>User stories: Guidelines</vt:lpstr>
      <vt:lpstr>User stories: Acceptance Tests</vt:lpstr>
      <vt:lpstr>User Stories: Estimation and Prioritisation</vt:lpstr>
      <vt:lpstr>User Stories: Estimation of effort</vt:lpstr>
      <vt:lpstr>Prioritisation of user stories</vt:lpstr>
      <vt:lpstr>User Stories Prioritisation</vt:lpstr>
      <vt:lpstr>User Story Map: Case Study </vt:lpstr>
      <vt:lpstr>Agile Card Wall</vt:lpstr>
      <vt:lpstr>Story maps and backlog</vt:lpstr>
      <vt:lpstr>Tools</vt:lpstr>
      <vt:lpstr>Assessment 4 Template: Template adapted in this subject</vt:lpstr>
      <vt:lpstr>Summary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BRM: SRS</dc:title>
  <dc:creator>Suresh Paryani</dc:creator>
  <cp:lastModifiedBy>Mohamed Mowjoon Atham Bawa</cp:lastModifiedBy>
  <cp:revision>493</cp:revision>
  <dcterms:created xsi:type="dcterms:W3CDTF">2013-09-02T12:00:33Z</dcterms:created>
  <dcterms:modified xsi:type="dcterms:W3CDTF">2022-09-05T22:31:51Z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2021-08-11T04:05:44Z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796b0110-7ef4-4445-b0ed-f25851c9412f</vt:lpwstr>
  </property>
  <property fmtid="{D5CDD505-2E9C-101B-9397-08002B2CF9AE}" pid="8" name="MSIP_Label_51a6c3db-1667-4f49-995a-8b9973972958_ContentBits">
    <vt:lpwstr>0</vt:lpwstr>
  </property>
</Properties>
</file>