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86" r:id="rId2"/>
    <p:sldId id="385" r:id="rId3"/>
    <p:sldId id="386" r:id="rId4"/>
    <p:sldId id="390" r:id="rId5"/>
    <p:sldId id="388" r:id="rId6"/>
    <p:sldId id="389" r:id="rId7"/>
    <p:sldId id="344" r:id="rId8"/>
    <p:sldId id="342" r:id="rId9"/>
    <p:sldId id="366" r:id="rId10"/>
    <p:sldId id="345" r:id="rId11"/>
    <p:sldId id="401" r:id="rId12"/>
    <p:sldId id="349" r:id="rId13"/>
    <p:sldId id="362" r:id="rId14"/>
    <p:sldId id="396" r:id="rId15"/>
    <p:sldId id="367" r:id="rId16"/>
    <p:sldId id="347" r:id="rId17"/>
    <p:sldId id="348" r:id="rId18"/>
    <p:sldId id="397" r:id="rId19"/>
    <p:sldId id="350" r:id="rId20"/>
    <p:sldId id="370" r:id="rId21"/>
    <p:sldId id="395" r:id="rId22"/>
    <p:sldId id="373" r:id="rId23"/>
    <p:sldId id="400" r:id="rId24"/>
    <p:sldId id="371" r:id="rId25"/>
    <p:sldId id="374" r:id="rId26"/>
    <p:sldId id="372" r:id="rId27"/>
    <p:sldId id="364" r:id="rId28"/>
    <p:sldId id="402" r:id="rId29"/>
    <p:sldId id="393" r:id="rId30"/>
    <p:sldId id="311" r:id="rId31"/>
    <p:sldId id="471" r:id="rId32"/>
  </p:sldIdLst>
  <p:sldSz cx="12192000" cy="6858000"/>
  <p:notesSz cx="7315200" cy="96012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83" autoAdjust="0"/>
    <p:restoredTop sz="85902" autoAdjust="0"/>
  </p:normalViewPr>
  <p:slideViewPr>
    <p:cSldViewPr>
      <p:cViewPr varScale="1">
        <p:scale>
          <a:sx n="74" d="100"/>
          <a:sy n="74" d="100"/>
        </p:scale>
        <p:origin x="1147" y="77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4D4A6B25-DA34-41AF-A785-C7D68CEFC5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27CC5C93-A3D9-4DD8-8D6D-CEEA0C3BD51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CDDF1D64-B915-4617-A818-E5FCB295076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9" name="Rectangle 5">
            <a:extLst>
              <a:ext uri="{FF2B5EF4-FFF2-40B4-BE49-F238E27FC236}">
                <a16:creationId xmlns:a16="http://schemas.microsoft.com/office/drawing/2014/main" id="{56A3242F-F236-42FC-99F2-C8B4D7FB1B4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3A1CD92-80AA-4E9C-BC1C-B70C59FAE3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CE138CE1-07DD-4720-9DE4-AFD07A5A966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661FCDA3-9452-40E0-AFC4-02A04E11A04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77B08DC-C3DD-4068-B8C8-4D85059D2B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87777218-3EB8-47A3-906D-3E4A5CD7C2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1318" name="Rectangle 6">
            <a:extLst>
              <a:ext uri="{FF2B5EF4-FFF2-40B4-BE49-F238E27FC236}">
                <a16:creationId xmlns:a16="http://schemas.microsoft.com/office/drawing/2014/main" id="{11F35834-9BF7-4830-8E40-955D02FDEBE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9" name="Rectangle 7">
            <a:extLst>
              <a:ext uri="{FF2B5EF4-FFF2-40B4-BE49-F238E27FC236}">
                <a16:creationId xmlns:a16="http://schemas.microsoft.com/office/drawing/2014/main" id="{B1014113-426A-452E-BE45-ABDD227DF7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5BC620C-0AB7-41F7-9ACC-692190785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84FD47EB-FDF2-476E-A26B-39A6098240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8BBDB4E3-88C5-44A5-B161-A25FA09D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85052F9-B9D1-4D74-8B8C-384AACDEF6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35ED21E9-41B7-4CB9-A588-C5D3D760AD27}" type="slidenum">
              <a:rPr lang="en-AU" altLang="en-US" sz="1200" smtClean="0">
                <a:solidFill>
                  <a:schemeClr val="tx1"/>
                </a:solidFill>
              </a:rPr>
              <a:pPr/>
              <a:t>3</a:t>
            </a:fld>
            <a:endParaRPr lang="en-AU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6A0BED9-683C-4829-92AA-683B19B6A7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6750" y="836613"/>
            <a:ext cx="5983288" cy="3367087"/>
          </a:xfrm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8E42053-4C52-473A-9CD8-489B4C270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Date Placeholder 4">
            <a:extLst>
              <a:ext uri="{FF2B5EF4-FFF2-40B4-BE49-F238E27FC236}">
                <a16:creationId xmlns:a16="http://schemas.microsoft.com/office/drawing/2014/main" id="{1147B219-B6C1-4088-AD85-1655381A42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5B77389A-3A87-4F59-B430-7C639E2425B0}" type="datetime4">
              <a:rPr lang="en-US" altLang="en-US" sz="130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/>
              <a:t>March 15, 2022</a:t>
            </a:fld>
            <a:endParaRPr lang="en-US" altLang="en-US" sz="13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670DBB19-1702-405E-A680-D39E878A8A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BFCBA76E-5F65-427E-9F8F-E4391DC90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3D55145D-908D-472C-80F1-0BC8E21C8C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B473A56-AF1A-4333-AB61-3015A19E7F89}" type="slidenum">
              <a:rPr lang="en-AU" altLang="en-US" sz="1200" smtClean="0">
                <a:solidFill>
                  <a:schemeClr val="tx1"/>
                </a:solidFill>
              </a:rPr>
              <a:pPr/>
              <a:t>5</a:t>
            </a:fld>
            <a:endParaRPr lang="en-AU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BC620C-0AB7-41F7-9ACC-69219078533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301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666609DB-9D41-4918-BEA6-7FF0802664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FA296D5E-765D-4693-B702-D2799DBDC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AU" altLang="en-US"/>
              <a:t>Classification or types of Entities</a:t>
            </a:r>
          </a:p>
          <a:p>
            <a:endParaRPr lang="en-AU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345EA9CB-8A86-4B06-AE12-443AC91908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32B28AA-6D0A-4FC7-99E5-0A54E27ED9EE}" type="slidenum">
              <a:rPr lang="en-US" altLang="en-US" sz="1200" smtClean="0">
                <a:solidFill>
                  <a:schemeClr val="tx1"/>
                </a:solidFill>
              </a:rPr>
              <a:pPr/>
              <a:t>12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8F889644-1665-4960-B068-D11C460E05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1D86B9B-A330-4396-8365-1CBC8A56F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8AEEBDCA-3F77-44EB-A195-18A32C81D6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962F9F-B494-4934-AAFB-78EBACF6A5DA}" type="slidenum">
              <a:rPr lang="en-AU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A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B175F7AF-82E5-49D0-84D0-A7F2C8B37432}"/>
              </a:ext>
            </a:extLst>
          </p:cNvPr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0BF7149-0F1B-4ED2-8D09-F9BA5BD2C7A2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186290B-500E-4519-A294-264BDD0ADF03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C554B18F-C0DB-4530-9C82-B7848F7972D8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9A749D66-E158-4CC3-89FD-F258EB1C7831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95DF6E96-5DD4-415E-A2F9-AA18BF3E5CF9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510446E3-8C8F-43D4-88C7-D52954A3E1AD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9DFABBA4-7AB0-470F-AE67-79AFBE1A98A2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4EEA165F-970C-4C3A-A5D2-291C3D60C816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CD38E479-4AF1-4072-A4E2-ACB3C5098E26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ADA1BC77-F6FA-4C7C-B356-1468316D3FEA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1844824"/>
            <a:ext cx="7768959" cy="1646302"/>
          </a:xfrm>
        </p:spPr>
        <p:txBody>
          <a:bodyPr anchor="b">
            <a:noAutofit/>
          </a:bodyPr>
          <a:lstStyle>
            <a:lvl1pPr algn="l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4DA85FF-EC02-4B47-A84E-F1DB7A73CB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31269 Business Requirements Modelling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BC94EEE-1DA8-474F-A98B-264EF91009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FBA1C6E2-3960-4B93-B7D7-C3332F4C69DE}" type="slidenum">
              <a:rPr lang="en-US" altLang="en-US" smtClean="0">
                <a:solidFill>
                  <a:srgbClr val="1CADE4"/>
                </a:solidFill>
              </a:rPr>
              <a:pPr defTabSz="457200">
                <a:defRPr/>
              </a:pPr>
              <a:t>‹#›</a:t>
            </a:fld>
            <a:endParaRPr lang="en-US" altLang="en-US">
              <a:solidFill>
                <a:srgbClr val="1CADE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871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ntent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6399A56-8F22-4B03-87B0-92DD35F2E9DE}"/>
              </a:ext>
            </a:extLst>
          </p:cNvPr>
          <p:cNvCxnSpPr/>
          <p:nvPr userDrawn="1"/>
        </p:nvCxnSpPr>
        <p:spPr>
          <a:xfrm>
            <a:off x="912284" y="1052736"/>
            <a:ext cx="1046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88641"/>
            <a:ext cx="10755808" cy="72608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12800" y="1124745"/>
            <a:ext cx="10755809" cy="5185666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3200"/>
            </a:lvl2pPr>
            <a:lvl3pPr>
              <a:defRPr sz="2400"/>
            </a:lvl3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1"/>
            <a:r>
              <a:rPr lang="en-US" dirty="0"/>
              <a:t> more text</a:t>
            </a:r>
          </a:p>
          <a:p>
            <a:pPr lvl="2"/>
            <a:r>
              <a:rPr lang="en-US" dirty="0"/>
              <a:t>More text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3D973-0346-444F-8549-65E475034E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800" y="6448426"/>
            <a:ext cx="6163733" cy="365125"/>
          </a:xfrm>
        </p:spPr>
        <p:txBody>
          <a:bodyPr/>
          <a:lstStyle>
            <a:lvl1pPr>
              <a:defRPr sz="1100" b="1" dirty="0"/>
            </a:lvl1pPr>
          </a:lstStyle>
          <a:p>
            <a:pPr defTabSz="4572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31269 Business Requirements Modelling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DAAC8-E096-443B-9809-90058CB55A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426"/>
            <a:ext cx="840317" cy="365125"/>
          </a:xfrm>
        </p:spPr>
        <p:txBody>
          <a:bodyPr/>
          <a:lstStyle>
            <a:lvl1pPr>
              <a:defRPr dirty="0"/>
            </a:lvl1pPr>
          </a:lstStyle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</a:rPr>
              <a:pPr defTabSz="457200">
                <a:defRPr/>
              </a:pPr>
              <a:t>‹#›</a:t>
            </a:fld>
            <a:endParaRPr lang="en-US" altLang="en-US">
              <a:solidFill>
                <a:srgbClr val="1CADE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96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5C303298-88CA-4CB0-B727-6D1BB959A45D}"/>
              </a:ext>
            </a:extLst>
          </p:cNvPr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ACB000B-9C4F-4A03-A0C6-F9CE2E0FE560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D1E8CFB-3C7E-4ACD-8DFB-45FDEE61E1F1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ADE5D95-63DB-4A8C-973D-CA8B5319F53F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D5ECBEB-0DBE-4724-9E67-94E3F7807BC0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31EF450-D2EE-4F53-AC5E-9164C3E06420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28EB6DF-5525-4BA9-BBF0-FD11149A535F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51ECF37-FAD2-4901-8BED-F0B3AFD80528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7ADF73F-5089-4735-A85D-B18DDBE92CEB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B143B8B-9E08-479F-8B31-D99F121DFEB5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769179D-46A5-45BF-91BF-0BCCA5C198E6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3C3DDB12-7320-46BC-8426-D370233959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12801" y="609600"/>
            <a:ext cx="8464551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E70D369C-6636-4904-B895-F22D66132A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1" y="2160589"/>
            <a:ext cx="8464551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4"/>
            <a:r>
              <a:rPr lang="en-US" altLang="en-US" dirty="0"/>
              <a:t>Text</a:t>
            </a:r>
          </a:p>
          <a:p>
            <a:pPr lvl="4"/>
            <a:r>
              <a:rPr lang="en-US" altLang="en-US" dirty="0"/>
              <a:t>Text </a:t>
            </a:r>
          </a:p>
          <a:p>
            <a:pPr lvl="4"/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84E43-CB40-433A-B39F-9573AD460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800" y="6042026"/>
            <a:ext cx="6163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31269 Business Requirements Modelling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85586-8BB3-468D-8FF4-3E7E79C88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667" y="6042026"/>
            <a:ext cx="683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 defTabSz="457200">
              <a:defRPr/>
            </a:pPr>
            <a:fld id="{A36A9270-4C83-4B4B-9091-A6F80FF3B7E1}" type="slidenum">
              <a:rPr lang="en-US" altLang="en-US" smtClean="0">
                <a:solidFill>
                  <a:srgbClr val="1CADE4"/>
                </a:solidFill>
              </a:rPr>
              <a:pPr defTabSz="457200">
                <a:defRPr/>
              </a:pPr>
              <a:t>‹#›</a:t>
            </a:fld>
            <a:endParaRPr lang="en-US" altLang="en-US">
              <a:solidFill>
                <a:srgbClr val="1CADE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28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marL="0" indent="0" algn="l" defTabSz="457200" rtl="0" fontAlgn="base">
        <a:spcBef>
          <a:spcPct val="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171450" indent="-1714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u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0775186-BBC2-4B3B-817A-CA1E500FA2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7409" y="2204864"/>
            <a:ext cx="8509012" cy="864096"/>
          </a:xfrm>
        </p:spPr>
        <p:txBody>
          <a:bodyPr/>
          <a:lstStyle/>
          <a:p>
            <a:r>
              <a:rPr lang="en-AU" altLang="en-US" sz="2800" b="1" dirty="0">
                <a:solidFill>
                  <a:srgbClr val="000000"/>
                </a:solidFill>
              </a:rPr>
              <a:t/>
            </a:r>
            <a:br>
              <a:rPr lang="en-AU" altLang="en-US" sz="2800" b="1" dirty="0">
                <a:solidFill>
                  <a:srgbClr val="000000"/>
                </a:solidFill>
              </a:rPr>
            </a:br>
            <a:r>
              <a:rPr lang="en-AU" altLang="en-US" sz="3600" b="1" dirty="0">
                <a:solidFill>
                  <a:srgbClr val="000000"/>
                </a:solidFill>
              </a:rPr>
              <a:t>31269: Business Requirements Modelling</a:t>
            </a:r>
            <a:endParaRPr lang="en-AU" altLang="en-US" sz="3600" dirty="0">
              <a:solidFill>
                <a:schemeClr val="tx1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240483C-FCDB-45CF-AB9D-3479CFEA585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83432" y="3356992"/>
            <a:ext cx="7632848" cy="3024336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/>
              <a:buNone/>
            </a:pPr>
            <a:endParaRPr lang="en-US" altLang="en-US" sz="2800" b="1" dirty="0"/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en-US" altLang="en-US" sz="2400" b="1" dirty="0"/>
              <a:t>Week 5 </a:t>
            </a:r>
            <a:r>
              <a:rPr lang="en-US" altLang="en-US" sz="2400" b="1" dirty="0" smtClean="0"/>
              <a:t> : Lecture - </a:t>
            </a:r>
            <a:r>
              <a:rPr lang="en-US" altLang="en-US" sz="2400" b="1" dirty="0"/>
              <a:t>Data Modelling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endParaRPr lang="en-US" altLang="en-US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0BD9844-F683-4873-B3FD-4E071BAD1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Example of an ERD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5F29B42-DB04-4BC2-928C-FDA0193210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484784"/>
            <a:ext cx="10369152" cy="2287111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GB" altLang="en-US" sz="2400" dirty="0">
                <a:cs typeface="Times New Roman" panose="02020603050405020304" pitchFamily="18" charset="0"/>
              </a:rPr>
              <a:t>Network structure</a:t>
            </a:r>
          </a:p>
          <a:p>
            <a:pPr>
              <a:lnSpc>
                <a:spcPct val="110000"/>
              </a:lnSpc>
            </a:pPr>
            <a:r>
              <a:rPr lang="en-GB" altLang="en-US" sz="2400" dirty="0">
                <a:cs typeface="Times New Roman" panose="02020603050405020304" pitchFamily="18" charset="0"/>
              </a:rPr>
              <a:t>Entities are located at the nodes of the network </a:t>
            </a:r>
          </a:p>
          <a:p>
            <a:pPr>
              <a:lnSpc>
                <a:spcPct val="110000"/>
              </a:lnSpc>
            </a:pPr>
            <a:r>
              <a:rPr lang="en-GB" altLang="en-US" sz="2400" dirty="0">
                <a:cs typeface="Times New Roman" panose="02020603050405020304" pitchFamily="18" charset="0"/>
              </a:rPr>
              <a:t>Connections between the nodes define the relationships and cardinality</a:t>
            </a:r>
            <a:endParaRPr lang="en-US" altLang="en-US" sz="2400" dirty="0"/>
          </a:p>
          <a:p>
            <a:endParaRPr lang="en-AU" altLang="en-US" sz="2400" b="1" dirty="0">
              <a:cs typeface="Times New Roman" panose="02020603050405020304" pitchFamily="18" charset="0"/>
            </a:endParaRPr>
          </a:p>
          <a:p>
            <a:endParaRPr lang="en-AU" alt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8849F4-A9A6-4440-A472-8399562683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10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126C29A2-32AD-4527-8792-286C7D50B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414" y="5499101"/>
            <a:ext cx="1728787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9" name="AutoShape 6">
            <a:extLst>
              <a:ext uri="{FF2B5EF4-FFF2-40B4-BE49-F238E27FC236}">
                <a16:creationId xmlns:a16="http://schemas.microsoft.com/office/drawing/2014/main" id="{FCE00F3F-1BF0-46A1-9785-2F25FECA6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1" y="5499100"/>
            <a:ext cx="1439863" cy="8636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0" name="Line 7">
            <a:extLst>
              <a:ext uri="{FF2B5EF4-FFF2-40B4-BE49-F238E27FC236}">
                <a16:creationId xmlns:a16="http://schemas.microsoft.com/office/drawing/2014/main" id="{92980D50-BFB6-4962-96AB-67A573010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593090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16391" name="Text Box 9">
            <a:extLst>
              <a:ext uri="{FF2B5EF4-FFF2-40B4-BE49-F238E27FC236}">
                <a16:creationId xmlns:a16="http://schemas.microsoft.com/office/drawing/2014/main" id="{0BD12505-24FC-4931-A3F4-15980372F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4" y="5715001"/>
            <a:ext cx="1387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2" name="Text Box 11">
            <a:extLst>
              <a:ext uri="{FF2B5EF4-FFF2-40B4-BE49-F238E27FC236}">
                <a16:creationId xmlns:a16="http://schemas.microsoft.com/office/drawing/2014/main" id="{E907D3AF-C9EB-43A6-9AE9-78DAEA75A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1714" y="5780089"/>
            <a:ext cx="171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ENROLS IN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3" name="Rectangle 4">
            <a:extLst>
              <a:ext uri="{FF2B5EF4-FFF2-40B4-BE49-F238E27FC236}">
                <a16:creationId xmlns:a16="http://schemas.microsoft.com/office/drawing/2014/main" id="{3D1385A1-165E-4423-AF94-5D4BE0BB2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414" y="4419601"/>
            <a:ext cx="1728787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4" name="Rectangle 5">
            <a:extLst>
              <a:ext uri="{FF2B5EF4-FFF2-40B4-BE49-F238E27FC236}">
                <a16:creationId xmlns:a16="http://schemas.microsoft.com/office/drawing/2014/main" id="{085418E9-A100-4263-8371-38559E250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89" y="4419601"/>
            <a:ext cx="1728787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5" name="AutoShape 6">
            <a:extLst>
              <a:ext uri="{FF2B5EF4-FFF2-40B4-BE49-F238E27FC236}">
                <a16:creationId xmlns:a16="http://schemas.microsoft.com/office/drawing/2014/main" id="{60D1214A-AB71-4BEF-933A-58822D877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1" y="4419600"/>
            <a:ext cx="1439863" cy="8636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6" name="Line 7">
            <a:extLst>
              <a:ext uri="{FF2B5EF4-FFF2-40B4-BE49-F238E27FC236}">
                <a16:creationId xmlns:a16="http://schemas.microsoft.com/office/drawing/2014/main" id="{1C359ADE-39B8-44AF-AF0A-855776FC27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485140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16397" name="Line 8">
            <a:extLst>
              <a:ext uri="{FF2B5EF4-FFF2-40B4-BE49-F238E27FC236}">
                <a16:creationId xmlns:a16="http://schemas.microsoft.com/office/drawing/2014/main" id="{B07E9556-5E35-44C0-9BB8-64B56A80F6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6664" y="4851400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16398" name="Text Box 9">
            <a:extLst>
              <a:ext uri="{FF2B5EF4-FFF2-40B4-BE49-F238E27FC236}">
                <a16:creationId xmlns:a16="http://schemas.microsoft.com/office/drawing/2014/main" id="{A2A3FA9B-F5AF-4662-8AE5-37D0DB50A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4" y="4635501"/>
            <a:ext cx="1373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9" name="Text Box 10">
            <a:extLst>
              <a:ext uri="{FF2B5EF4-FFF2-40B4-BE49-F238E27FC236}">
                <a16:creationId xmlns:a16="http://schemas.microsoft.com/office/drawing/2014/main" id="{3A341C11-AB96-4666-A782-6A940AA7F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6039" y="4654551"/>
            <a:ext cx="1373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SUBJECT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00" name="Text Box 11">
            <a:extLst>
              <a:ext uri="{FF2B5EF4-FFF2-40B4-BE49-F238E27FC236}">
                <a16:creationId xmlns:a16="http://schemas.microsoft.com/office/drawing/2014/main" id="{2CD4C476-24C9-4878-91DF-5B7BC4946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1" y="4635501"/>
            <a:ext cx="1292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OFFERS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401" name="AutoShape 17">
            <a:extLst>
              <a:ext uri="{FF2B5EF4-FFF2-40B4-BE49-F238E27FC236}">
                <a16:creationId xmlns:a16="http://schemas.microsoft.com/office/drawing/2014/main" id="{BF6F524E-8F82-4CB8-AD0F-84345843BFA8}"/>
              </a:ext>
            </a:extLst>
          </p:cNvPr>
          <p:cNvCxnSpPr>
            <a:cxnSpLocks noChangeShapeType="1"/>
            <a:stCxn id="16389" idx="3"/>
            <a:endCxn id="16394" idx="2"/>
          </p:cNvCxnSpPr>
          <p:nvPr/>
        </p:nvCxnSpPr>
        <p:spPr bwMode="auto">
          <a:xfrm flipV="1">
            <a:off x="6316663" y="5356226"/>
            <a:ext cx="2017712" cy="5746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4B8A749-FB8F-408F-B06A-FB95DA61A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Example of an ERD and a Database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FB801-7C53-4782-AD6A-210F7BB027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11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  <p:pic>
        <p:nvPicPr>
          <p:cNvPr id="17411" name="Picture 2">
            <a:extLst>
              <a:ext uri="{FF2B5EF4-FFF2-40B4-BE49-F238E27FC236}">
                <a16:creationId xmlns:a16="http://schemas.microsoft.com/office/drawing/2014/main" id="{8D157129-5DE2-4E1A-8DB3-C9AAE7E35A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1466752"/>
            <a:ext cx="6229350" cy="455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5">
            <a:extLst>
              <a:ext uri="{FF2B5EF4-FFF2-40B4-BE49-F238E27FC236}">
                <a16:creationId xmlns:a16="http://schemas.microsoft.com/office/drawing/2014/main" id="{077DB400-2548-4002-9EA3-DD47C48782A6}"/>
              </a:ext>
            </a:extLst>
          </p:cNvPr>
          <p:cNvGrpSpPr>
            <a:grpSpLocks/>
          </p:cNvGrpSpPr>
          <p:nvPr/>
        </p:nvGrpSpPr>
        <p:grpSpPr bwMode="auto">
          <a:xfrm>
            <a:off x="3935760" y="6132710"/>
            <a:ext cx="6984776" cy="680666"/>
            <a:chOff x="5795847" y="980923"/>
            <a:chExt cx="3096344" cy="975013"/>
          </a:xfrm>
          <a:solidFill>
            <a:srgbClr val="FFFF00"/>
          </a:solidFill>
        </p:grpSpPr>
        <p:sp>
          <p:nvSpPr>
            <p:cNvPr id="6" name="Rounded Rectangle 6">
              <a:extLst>
                <a:ext uri="{FF2B5EF4-FFF2-40B4-BE49-F238E27FC236}">
                  <a16:creationId xmlns:a16="http://schemas.microsoft.com/office/drawing/2014/main" id="{F75DF83D-886D-4D5B-A567-AF9A47F60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5847" y="980923"/>
              <a:ext cx="3096344" cy="975013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z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y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x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DE1A9EE2-F3CA-4255-A1A8-51D8B7A96F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7596" y="1108042"/>
              <a:ext cx="2495348" cy="752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z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y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x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AU" altLang="en-US" sz="1400" dirty="0">
                  <a:latin typeface="Times New Roman" panose="02020603050405020304" pitchFamily="18" charset="0"/>
                </a:rPr>
                <a:t>This is a database showing its tables. It is not an ERD. Your database experts will convert the ERD into these tables in a database.</a:t>
              </a:r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A269D2E-916D-4524-B977-A53AA8ED44A9}"/>
              </a:ext>
            </a:extLst>
          </p:cNvPr>
          <p:cNvCxnSpPr>
            <a:cxnSpLocks/>
          </p:cNvCxnSpPr>
          <p:nvPr/>
        </p:nvCxnSpPr>
        <p:spPr>
          <a:xfrm flipV="1">
            <a:off x="5663952" y="5805267"/>
            <a:ext cx="0" cy="32744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5">
            <a:extLst>
              <a:ext uri="{FF2B5EF4-FFF2-40B4-BE49-F238E27FC236}">
                <a16:creationId xmlns:a16="http://schemas.microsoft.com/office/drawing/2014/main" id="{5B322679-3D36-4615-ABD0-6C286B64892D}"/>
              </a:ext>
            </a:extLst>
          </p:cNvPr>
          <p:cNvGrpSpPr>
            <a:grpSpLocks/>
          </p:cNvGrpSpPr>
          <p:nvPr/>
        </p:nvGrpSpPr>
        <p:grpSpPr bwMode="auto">
          <a:xfrm>
            <a:off x="335360" y="1355330"/>
            <a:ext cx="7745558" cy="633509"/>
            <a:chOff x="5879861" y="991061"/>
            <a:chExt cx="3012330" cy="866396"/>
          </a:xfrm>
          <a:solidFill>
            <a:srgbClr val="FFFF00"/>
          </a:solidFill>
        </p:grpSpPr>
        <p:sp>
          <p:nvSpPr>
            <p:cNvPr id="18" name="Rounded Rectangle 6">
              <a:extLst>
                <a:ext uri="{FF2B5EF4-FFF2-40B4-BE49-F238E27FC236}">
                  <a16:creationId xmlns:a16="http://schemas.microsoft.com/office/drawing/2014/main" id="{8DF0F68D-8524-49AD-9654-53FA32863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9861" y="991061"/>
              <a:ext cx="3012330" cy="866396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z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y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x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9" name="TextBox 7">
              <a:extLst>
                <a:ext uri="{FF2B5EF4-FFF2-40B4-BE49-F238E27FC236}">
                  <a16:creationId xmlns:a16="http://schemas.microsoft.com/office/drawing/2014/main" id="{60747DEF-627F-4EFA-A00D-65790BA458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82696" y="1108041"/>
              <a:ext cx="2856111" cy="715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z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y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x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AU" altLang="en-US" sz="1400" dirty="0">
                  <a:latin typeface="Times New Roman" panose="02020603050405020304" pitchFamily="18" charset="0"/>
                </a:rPr>
                <a:t>This is an example of an ERD. The database experts in your IT development team will convert our ERD into a proper database. We work with them.</a:t>
              </a:r>
            </a:p>
          </p:txBody>
        </p:sp>
      </p:grp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005AB18-1E79-4747-BE95-EBE1821E0CEB}"/>
              </a:ext>
            </a:extLst>
          </p:cNvPr>
          <p:cNvCxnSpPr>
            <a:cxnSpLocks/>
          </p:cNvCxnSpPr>
          <p:nvPr/>
        </p:nvCxnSpPr>
        <p:spPr>
          <a:xfrm>
            <a:off x="2063552" y="1991372"/>
            <a:ext cx="792088" cy="100558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283D334-8F5D-4D85-AE1C-EE8C8E3DC431}"/>
              </a:ext>
            </a:extLst>
          </p:cNvPr>
          <p:cNvCxnSpPr>
            <a:cxnSpLocks/>
          </p:cNvCxnSpPr>
          <p:nvPr/>
        </p:nvCxnSpPr>
        <p:spPr>
          <a:xfrm flipV="1">
            <a:off x="8616280" y="5661248"/>
            <a:ext cx="0" cy="47146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5E0265D-55E2-43EA-B0C8-17D76EBCA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Entity Types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2AA2F06-CE28-49BE-BE3E-963E60F288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83432" y="1196752"/>
            <a:ext cx="10369152" cy="54726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altLang="en-US" sz="2300" dirty="0"/>
              <a:t>An entity is a place, person, thing or an event or a concept about which we wish to record information.</a:t>
            </a:r>
          </a:p>
          <a:p>
            <a:pPr>
              <a:lnSpc>
                <a:spcPct val="90000"/>
              </a:lnSpc>
            </a:pPr>
            <a:r>
              <a:rPr lang="en-AU" altLang="en-US" sz="2300" dirty="0"/>
              <a:t>Entities will become a table in a database, one table for each entity.</a:t>
            </a:r>
          </a:p>
          <a:p>
            <a:pPr>
              <a:lnSpc>
                <a:spcPct val="90000"/>
              </a:lnSpc>
            </a:pPr>
            <a:r>
              <a:rPr lang="en-AU" altLang="en-US" sz="2300" dirty="0"/>
              <a:t>Entities can be classified into different types.</a:t>
            </a:r>
          </a:p>
          <a:p>
            <a:pPr>
              <a:lnSpc>
                <a:spcPct val="90000"/>
              </a:lnSpc>
            </a:pPr>
            <a:r>
              <a:rPr lang="en-AU" altLang="en-US" sz="2300" b="1" dirty="0"/>
              <a:t>Entity Types </a:t>
            </a:r>
            <a:r>
              <a:rPr lang="en-AU" altLang="en-US" sz="2300" dirty="0"/>
              <a:t>classify things about which we want to store data: e.g.</a:t>
            </a:r>
          </a:p>
          <a:p>
            <a:pPr lvl="1">
              <a:lnSpc>
                <a:spcPct val="90000"/>
              </a:lnSpc>
            </a:pPr>
            <a:r>
              <a:rPr lang="en-AU" altLang="en-US" sz="2300" dirty="0"/>
              <a:t>Places – e.g. Country, Park, Shopping Centre</a:t>
            </a:r>
          </a:p>
          <a:p>
            <a:pPr lvl="1">
              <a:lnSpc>
                <a:spcPct val="90000"/>
              </a:lnSpc>
            </a:pPr>
            <a:r>
              <a:rPr lang="en-AU" altLang="en-US" sz="2300" dirty="0"/>
              <a:t>People – e.g. Customer, Student, Employee</a:t>
            </a:r>
          </a:p>
          <a:p>
            <a:pPr lvl="1">
              <a:lnSpc>
                <a:spcPct val="90000"/>
              </a:lnSpc>
            </a:pPr>
            <a:r>
              <a:rPr lang="en-AU" altLang="en-US" sz="2300" dirty="0"/>
              <a:t>Things – e.g. Product, Vehicle, Building</a:t>
            </a:r>
          </a:p>
          <a:p>
            <a:pPr lvl="1">
              <a:lnSpc>
                <a:spcPct val="90000"/>
              </a:lnSpc>
            </a:pPr>
            <a:r>
              <a:rPr lang="en-AU" altLang="en-US" sz="2300" dirty="0"/>
              <a:t>Events – e.g. Purchase, Accident, Treatment</a:t>
            </a:r>
          </a:p>
          <a:p>
            <a:pPr lvl="1">
              <a:lnSpc>
                <a:spcPct val="90000"/>
              </a:lnSpc>
            </a:pPr>
            <a:r>
              <a:rPr lang="en-AU" altLang="en-US" sz="2300" dirty="0"/>
              <a:t>Concepts – e.g. Law, Crime, Tax, Fault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AU" altLang="en-US" sz="2300" b="1" dirty="0"/>
              <a:t>Hint: </a:t>
            </a:r>
            <a:r>
              <a:rPr lang="en-AU" altLang="en-US" sz="2300" dirty="0"/>
              <a:t>Look for </a:t>
            </a:r>
            <a:r>
              <a:rPr lang="en-AU" altLang="en-US" sz="2300" b="1" dirty="0"/>
              <a:t>NOUNS</a:t>
            </a:r>
            <a:r>
              <a:rPr lang="en-AU" altLang="en-US" sz="2300" b="1" dirty="0">
                <a:solidFill>
                  <a:schemeClr val="accent2"/>
                </a:solidFill>
              </a:rPr>
              <a:t> </a:t>
            </a:r>
            <a:r>
              <a:rPr lang="en-AU" altLang="en-US" sz="2300" dirty="0"/>
              <a:t>to identify Entities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AU" altLang="en-US" sz="2300" dirty="0">
                <a:cs typeface="Times New Roman" panose="02020603050405020304" pitchFamily="18" charset="0"/>
              </a:rPr>
              <a:t>	    Identify the entities/nouns in specification, requirements documents, interview           </a:t>
            </a:r>
            <a:br>
              <a:rPr lang="en-AU" altLang="en-US" sz="2300" dirty="0">
                <a:cs typeface="Times New Roman" panose="02020603050405020304" pitchFamily="18" charset="0"/>
              </a:rPr>
            </a:br>
            <a:r>
              <a:rPr lang="en-AU" altLang="en-US" sz="2300" dirty="0">
                <a:cs typeface="Times New Roman" panose="02020603050405020304" pitchFamily="18" charset="0"/>
              </a:rPr>
              <a:t>    transcripts, etc. that are </a:t>
            </a:r>
            <a:r>
              <a:rPr lang="en-AU" altLang="en-US" sz="2300" b="1" dirty="0">
                <a:cs typeface="Times New Roman" panose="02020603050405020304" pitchFamily="18" charset="0"/>
              </a:rPr>
              <a:t>important to the business</a:t>
            </a:r>
            <a:r>
              <a:rPr lang="en-AU" altLang="en-US" sz="2300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3F5B2A-1F46-471D-97EA-8B0388C21B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12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DE3238A-8037-4B38-AB91-84D12BA852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Attributes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C8AEF6F-1104-4F10-8BF6-C0810FFA95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268760"/>
            <a:ext cx="10441160" cy="53022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AU" altLang="en-US" sz="2800" dirty="0"/>
              <a:t>All Entities have attributes (properties) that </a:t>
            </a:r>
            <a:r>
              <a:rPr lang="en-AU" altLang="en-US" sz="2800" b="1" dirty="0"/>
              <a:t>describe the characteristics or are a description</a:t>
            </a:r>
            <a:r>
              <a:rPr lang="en-AU" altLang="en-US" sz="2800" dirty="0"/>
              <a:t> of an entity. For example, a Student entity has Student Id, Name, Address, etc., as its attributes.</a:t>
            </a:r>
          </a:p>
          <a:p>
            <a:pPr>
              <a:defRPr/>
            </a:pPr>
            <a:r>
              <a:rPr lang="en-AU" altLang="en-US" sz="2800" dirty="0"/>
              <a:t>All </a:t>
            </a:r>
            <a:r>
              <a:rPr lang="en-AU" altLang="en-US" sz="2800" b="1" dirty="0"/>
              <a:t>instances</a:t>
            </a:r>
            <a:r>
              <a:rPr lang="en-AU" altLang="en-US" sz="2800" dirty="0"/>
              <a:t> of an Entity type/set have the same attributes. For example, all Students will have student id, name, address , etc attributes.</a:t>
            </a:r>
          </a:p>
          <a:p>
            <a:pPr>
              <a:defRPr/>
            </a:pPr>
            <a:r>
              <a:rPr lang="en-AU" altLang="en-US" sz="2800" dirty="0"/>
              <a:t>However the </a:t>
            </a:r>
            <a:r>
              <a:rPr lang="en-AU" altLang="en-US" sz="2800" u="sng" dirty="0"/>
              <a:t>values</a:t>
            </a:r>
            <a:r>
              <a:rPr lang="en-AU" altLang="en-US" sz="2800" dirty="0"/>
              <a:t> of the Attributes will vary for each instance. For e.g., the student ids and student names will be different for each student instance.</a:t>
            </a:r>
          </a:p>
          <a:p>
            <a:pPr>
              <a:defRPr/>
            </a:pPr>
            <a:r>
              <a:rPr lang="en-AU" altLang="en-US" sz="2800" dirty="0"/>
              <a:t>Attributes will become columns (fields) in a table in a database.</a:t>
            </a:r>
          </a:p>
          <a:p>
            <a:pPr>
              <a:defRPr/>
            </a:pPr>
            <a:endParaRPr lang="en-AU" altLang="en-US" sz="2800" dirty="0"/>
          </a:p>
          <a:p>
            <a:pPr marL="0" indent="0">
              <a:buNone/>
              <a:defRPr/>
            </a:pPr>
            <a:endParaRPr lang="en-AU" altLang="en-US" sz="2800" dirty="0"/>
          </a:p>
          <a:p>
            <a:pPr>
              <a:defRPr/>
            </a:pPr>
            <a:endParaRPr lang="en-AU" alt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6D55D-E9B2-437B-8B0B-F3E74B1D31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13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FCA2A6A-20CB-45DB-9690-254E6A3C47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9881" y="316494"/>
            <a:ext cx="9250575" cy="726083"/>
          </a:xfrm>
        </p:spPr>
        <p:txBody>
          <a:bodyPr/>
          <a:lstStyle/>
          <a:p>
            <a:r>
              <a:rPr lang="en-AU" altLang="en-US" dirty="0"/>
              <a:t>Attributes: examples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9386B2D-7E80-4A34-A767-8EFAC4F1A8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83432" y="1212934"/>
            <a:ext cx="10369152" cy="5518274"/>
          </a:xfrm>
        </p:spPr>
        <p:txBody>
          <a:bodyPr/>
          <a:lstStyle/>
          <a:p>
            <a:pPr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altLang="ja-JP" sz="2400" dirty="0">
                <a:ea typeface="MS PGothic" panose="020B0600070205080204" pitchFamily="34" charset="-128"/>
              </a:rPr>
              <a:t>Examples:</a:t>
            </a:r>
            <a:br>
              <a:rPr lang="en-US" altLang="ja-JP" sz="2400" dirty="0">
                <a:ea typeface="MS PGothic" panose="020B0600070205080204" pitchFamily="34" charset="-128"/>
              </a:rPr>
            </a:br>
            <a:r>
              <a:rPr lang="en-US" altLang="ja-JP" sz="2400" b="1" dirty="0">
                <a:ea typeface="MS PGothic" panose="020B0600070205080204" pitchFamily="34" charset="-128"/>
              </a:rPr>
              <a:t>Student (Entity): </a:t>
            </a:r>
            <a:r>
              <a:rPr lang="en-US" altLang="ja-JP" sz="2400" dirty="0">
                <a:ea typeface="MS PGothic" panose="020B0600070205080204" pitchFamily="34" charset="-128"/>
              </a:rPr>
              <a:t>Student Id, Name, DOB, </a:t>
            </a:r>
            <a:r>
              <a:rPr lang="en-US" altLang="ja-JP" sz="2400" dirty="0" err="1">
                <a:ea typeface="MS PGothic" panose="020B0600070205080204" pitchFamily="34" charset="-128"/>
              </a:rPr>
              <a:t>etc</a:t>
            </a:r>
            <a:endParaRPr lang="en-US" altLang="ja-JP" sz="2400" dirty="0">
              <a:ea typeface="MS PGothic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en-US" altLang="ja-JP" sz="2400" b="1" dirty="0">
                <a:ea typeface="MS PGothic" panose="020B0600070205080204" pitchFamily="34" charset="-128"/>
              </a:rPr>
              <a:t>     Order (Entity): </a:t>
            </a:r>
            <a:r>
              <a:rPr lang="en-US" altLang="ja-JP" sz="2400" dirty="0">
                <a:ea typeface="MS PGothic" panose="020B0600070205080204" pitchFamily="34" charset="-128"/>
              </a:rPr>
              <a:t>Order number, Quantity, Amount, </a:t>
            </a:r>
            <a:r>
              <a:rPr lang="en-US" altLang="ja-JP" sz="2400" dirty="0" err="1">
                <a:ea typeface="MS PGothic" panose="020B0600070205080204" pitchFamily="34" charset="-128"/>
              </a:rPr>
              <a:t>etc</a:t>
            </a:r>
            <a:endParaRPr lang="en-US" altLang="ja-JP" sz="2400" dirty="0">
              <a:ea typeface="MS PGothic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en-US" altLang="ja-JP" sz="2400" b="1" dirty="0">
                <a:ea typeface="MS PGothic" panose="020B0600070205080204" pitchFamily="34" charset="-128"/>
              </a:rPr>
              <a:t>     Staff (Entity): </a:t>
            </a:r>
            <a:r>
              <a:rPr lang="en-US" altLang="ja-JP" sz="2400" dirty="0">
                <a:ea typeface="MS PGothic" panose="020B0600070205080204" pitchFamily="34" charset="-128"/>
              </a:rPr>
              <a:t>Staff Id, Name, Department, </a:t>
            </a:r>
            <a:r>
              <a:rPr lang="en-US" altLang="ja-JP" sz="2400" dirty="0" err="1">
                <a:ea typeface="MS PGothic" panose="020B0600070205080204" pitchFamily="34" charset="-128"/>
              </a:rPr>
              <a:t>etc</a:t>
            </a:r>
            <a:endParaRPr lang="en-US" altLang="ja-JP" sz="2400" dirty="0">
              <a:ea typeface="MS PGothic" panose="020B0600070205080204" pitchFamily="34" charset="-128"/>
            </a:endParaRPr>
          </a:p>
          <a:p>
            <a:pPr eaLnBrk="1" hangingPunct="1">
              <a:buFont typeface="Times New Roman" panose="02020603050405020304" pitchFamily="18" charset="0"/>
              <a:buNone/>
              <a:defRPr/>
            </a:pPr>
            <a:r>
              <a:rPr lang="en-US" altLang="ja-JP" sz="2400" dirty="0">
                <a:ea typeface="MS PGothic" panose="020B0600070205080204" pitchFamily="34" charset="-128"/>
              </a:rPr>
              <a:t> </a:t>
            </a:r>
          </a:p>
          <a:p>
            <a:pPr>
              <a:spcBef>
                <a:spcPts val="0"/>
              </a:spcBef>
              <a:defRPr/>
            </a:pPr>
            <a:r>
              <a:rPr lang="en-US" altLang="ja-JP" sz="2400" dirty="0">
                <a:ea typeface="MS PGothic" panose="020B0600070205080204" pitchFamily="34" charset="-128"/>
              </a:rPr>
              <a:t>Do not make an exhaustive list of attributes for each entity. Instead store only those attributes that are important to the </a:t>
            </a:r>
            <a:r>
              <a:rPr lang="en-US" altLang="ja-JP" sz="2400" dirty="0" err="1">
                <a:ea typeface="MS PGothic" panose="020B0600070205080204" pitchFamily="34" charset="-128"/>
              </a:rPr>
              <a:t>organisation</a:t>
            </a:r>
            <a:r>
              <a:rPr lang="en-US" altLang="ja-JP" sz="2400" dirty="0">
                <a:ea typeface="MS PGothic" panose="020B0600070205080204" pitchFamily="34" charset="-128"/>
              </a:rPr>
              <a:t> and the ones that are in scope of that particular project. </a:t>
            </a:r>
          </a:p>
          <a:p>
            <a:pPr eaLnBrk="1" hangingPunct="1">
              <a:defRPr/>
            </a:pPr>
            <a:r>
              <a:rPr lang="en-AU" altLang="en-US" sz="2400" dirty="0"/>
              <a:t>Each instance of an entity (for example, each individual student instance or each individual order) will become a row or record in a table in a database. </a:t>
            </a:r>
            <a:r>
              <a:rPr lang="en-AU" altLang="en-US" sz="2400" dirty="0">
                <a:latin typeface="Calibri (Body)"/>
              </a:rPr>
              <a:t>So, </a:t>
            </a:r>
            <a:r>
              <a:rPr lang="en-AU" sz="2400" dirty="0">
                <a:latin typeface="Calibri (Body)"/>
              </a:rPr>
              <a:t> in a database, a row/record contains the data for one student (or one order, or one staff member).</a:t>
            </a:r>
            <a:endParaRPr lang="en-US" altLang="ja-JP" sz="2400" dirty="0">
              <a:latin typeface="Calibri (Body)"/>
              <a:ea typeface="MS PGothic" panose="020B0600070205080204" pitchFamily="34" charset="-128"/>
            </a:endParaRPr>
          </a:p>
          <a:p>
            <a:pPr eaLnBrk="1" hangingPunct="1">
              <a:buFont typeface="Times New Roman" panose="02020603050405020304" pitchFamily="18" charset="0"/>
              <a:buNone/>
              <a:defRPr/>
            </a:pPr>
            <a:endParaRPr lang="en-US" altLang="ja-JP" sz="2200" dirty="0">
              <a:ea typeface="MS PGothic" panose="020B0600070205080204" pitchFamily="34" charset="-128"/>
            </a:endParaRPr>
          </a:p>
          <a:p>
            <a:pPr>
              <a:defRPr/>
            </a:pPr>
            <a:endParaRPr lang="en-AU" altLang="en-US" sz="3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E0D877-08CB-4DAC-B0BB-7C27AD5A78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14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6402E01-3FF9-414D-9296-DEBF3FB20E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424" y="326654"/>
            <a:ext cx="8066856" cy="726083"/>
          </a:xfrm>
        </p:spPr>
        <p:txBody>
          <a:bodyPr/>
          <a:lstStyle/>
          <a:p>
            <a:r>
              <a:rPr lang="en-AU" altLang="en-US" dirty="0">
                <a:cs typeface="Times New Roman" panose="02020603050405020304" pitchFamily="18" charset="0"/>
              </a:rPr>
              <a:t>Entity Keys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B5CEE5C-87FB-4B6D-A568-F1D1E9193D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altLang="en-US" sz="2400" dirty="0">
                <a:cs typeface="Times New Roman" panose="02020603050405020304" pitchFamily="18" charset="0"/>
              </a:rPr>
              <a:t>KEYS</a:t>
            </a:r>
            <a:endParaRPr lang="en-AU" altLang="en-US" sz="2400" u="sng" dirty="0"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AU" altLang="en-US" sz="2800" dirty="0">
                <a:cs typeface="Times New Roman" panose="02020603050405020304" pitchFamily="18" charset="0"/>
              </a:rPr>
              <a:t>are the basis of the relationship between entities</a:t>
            </a:r>
          </a:p>
          <a:p>
            <a:pPr lvl="1">
              <a:lnSpc>
                <a:spcPct val="90000"/>
              </a:lnSpc>
            </a:pPr>
            <a:r>
              <a:rPr lang="en-AU" altLang="en-US" sz="2800" dirty="0">
                <a:cs typeface="Times New Roman" panose="02020603050405020304" pitchFamily="18" charset="0"/>
              </a:rPr>
              <a:t>is a logical (and physical) pointer </a:t>
            </a:r>
          </a:p>
          <a:p>
            <a:pPr lvl="1">
              <a:lnSpc>
                <a:spcPct val="90000"/>
              </a:lnSpc>
            </a:pPr>
            <a:r>
              <a:rPr lang="en-AU" altLang="en-US" sz="2800" dirty="0">
                <a:cs typeface="Times New Roman" panose="02020603050405020304" pitchFamily="18" charset="0"/>
              </a:rPr>
              <a:t>is used to identify another entity that the current one wishes to be associated with</a:t>
            </a:r>
          </a:p>
          <a:p>
            <a:pPr lvl="1">
              <a:lnSpc>
                <a:spcPct val="90000"/>
              </a:lnSpc>
            </a:pPr>
            <a:endParaRPr lang="en-AU" altLang="en-US" sz="16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AU" altLang="en-US" sz="2800" dirty="0">
                <a:cs typeface="Times New Roman" panose="02020603050405020304" pitchFamily="18" charset="0"/>
              </a:rPr>
              <a:t>Finding and identifying keys is an important step in understanding requirements for an information system.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7541C2-99D3-4CD0-8A9E-BBC665FFB9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15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05E08F3-2F47-4822-96BE-5DF31240E5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3558" y="326654"/>
            <a:ext cx="9246898" cy="726083"/>
          </a:xfrm>
        </p:spPr>
        <p:txBody>
          <a:bodyPr/>
          <a:lstStyle/>
          <a:p>
            <a:r>
              <a:rPr lang="en-AU" altLang="en-US" dirty="0">
                <a:cs typeface="Times New Roman" panose="02020603050405020304" pitchFamily="18" charset="0"/>
              </a:rPr>
              <a:t>Entity Keys – Primary Key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ABBA303-B965-4D1F-850A-F9E70CDF5F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124744"/>
            <a:ext cx="10441160" cy="5328592"/>
          </a:xfrm>
        </p:spPr>
        <p:txBody>
          <a:bodyPr>
            <a:normAutofit/>
          </a:bodyPr>
          <a:lstStyle/>
          <a:p>
            <a:r>
              <a:rPr lang="en-AU" altLang="en-US" sz="2800" b="1" dirty="0"/>
              <a:t>Primary Key: </a:t>
            </a:r>
            <a:r>
              <a:rPr lang="en-AU" altLang="en-US" sz="2800" dirty="0"/>
              <a:t>an attribute or group of attributes that </a:t>
            </a:r>
            <a:r>
              <a:rPr lang="en-AU" altLang="en-US" sz="2800" b="1" dirty="0"/>
              <a:t>uniquely identifies an instance of an entity</a:t>
            </a:r>
            <a:r>
              <a:rPr lang="en-AU" altLang="en-US" sz="2800" dirty="0"/>
              <a:t>.</a:t>
            </a:r>
          </a:p>
          <a:p>
            <a:pPr lvl="1"/>
            <a:r>
              <a:rPr lang="en-AU" altLang="en-US" sz="2400" dirty="0"/>
              <a:t>For example, </a:t>
            </a:r>
            <a:r>
              <a:rPr lang="en-AU" altLang="en-US" sz="2400" b="1" dirty="0"/>
              <a:t>Student Id</a:t>
            </a:r>
            <a:r>
              <a:rPr lang="en-AU" altLang="en-US" sz="2400" dirty="0"/>
              <a:t> is a primary key since it identifies an individual Student instance.</a:t>
            </a:r>
          </a:p>
          <a:p>
            <a:pPr lvl="1"/>
            <a:r>
              <a:rPr lang="en-AU" altLang="en-US" sz="2400" dirty="0"/>
              <a:t>Another example; an </a:t>
            </a:r>
            <a:r>
              <a:rPr lang="en-AU" altLang="en-US" sz="2400" b="1" dirty="0"/>
              <a:t>Employee Id</a:t>
            </a:r>
            <a:r>
              <a:rPr lang="en-AU" altLang="en-US" sz="2400" dirty="0"/>
              <a:t> is a primary key for the Employee entity as it uniquely identifies each employee.</a:t>
            </a:r>
            <a:br>
              <a:rPr lang="en-AU" altLang="en-US" sz="2400" dirty="0"/>
            </a:br>
            <a:endParaRPr lang="en-AU" altLang="en-US" u="sng" dirty="0">
              <a:cs typeface="Times New Roman" panose="02020603050405020304" pitchFamily="18" charset="0"/>
            </a:endParaRPr>
          </a:p>
          <a:p>
            <a:r>
              <a:rPr lang="en-AU" altLang="en-US" sz="2800" dirty="0"/>
              <a:t>The Primary key must be unique </a:t>
            </a:r>
          </a:p>
          <a:p>
            <a:pPr lvl="1"/>
            <a:r>
              <a:rPr lang="en-AU" altLang="en-US" sz="2400" dirty="0">
                <a:cs typeface="Times New Roman" panose="02020603050405020304" pitchFamily="18" charset="0"/>
              </a:rPr>
              <a:t>absolutely no duplicates</a:t>
            </a:r>
          </a:p>
          <a:p>
            <a:pPr lvl="1"/>
            <a:r>
              <a:rPr lang="en-AU" altLang="en-US" sz="2400" dirty="0">
                <a:cs typeface="Times New Roman" panose="02020603050405020304" pitchFamily="18" charset="0"/>
              </a:rPr>
              <a:t>Very often are numeric</a:t>
            </a:r>
          </a:p>
          <a:p>
            <a:pPr lvl="2"/>
            <a:r>
              <a:rPr lang="en-AU" altLang="en-US" u="sng" dirty="0">
                <a:cs typeface="Times New Roman" panose="02020603050405020304" pitchFamily="18" charset="0"/>
              </a:rPr>
              <a:t>have to be created to be unique</a:t>
            </a:r>
          </a:p>
          <a:p>
            <a:endParaRPr lang="en-AU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E41E09-71A0-4FE6-B077-0D49E54DE5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16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7C11981-FF47-4187-9B47-EBD0BF132D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424" y="332657"/>
            <a:ext cx="8856984" cy="567457"/>
          </a:xfrm>
        </p:spPr>
        <p:txBody>
          <a:bodyPr>
            <a:noAutofit/>
          </a:bodyPr>
          <a:lstStyle/>
          <a:p>
            <a:r>
              <a:rPr lang="en-AU" altLang="en-US" dirty="0">
                <a:cs typeface="Times New Roman" panose="02020603050405020304" pitchFamily="18" charset="0"/>
              </a:rPr>
              <a:t>Entity Keys – Foreign Key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28AF7CF-7118-425C-B0AA-786376C8E9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151656"/>
            <a:ext cx="10441160" cy="55897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altLang="en-US" sz="2000" b="1" dirty="0"/>
              <a:t>Foreign Key: </a:t>
            </a:r>
            <a:r>
              <a:rPr lang="en-AU" altLang="en-US" sz="2000" dirty="0"/>
              <a:t>are attributes that are used to identify an instance of another Entity Type.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When a Primary Key of one entity is used in another Table, it is referred to as a 'Foreign Key'. For </a:t>
            </a:r>
            <a:r>
              <a:rPr lang="en-US" altLang="en-US" sz="2000" dirty="0" err="1"/>
              <a:t>eg</a:t>
            </a:r>
            <a:r>
              <a:rPr lang="en-US" altLang="en-US" sz="2000" dirty="0"/>
              <a:t> the primary key Department Id being used in Employee table</a:t>
            </a:r>
            <a:endParaRPr lang="en-AU" altLang="en-US" sz="20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AU" altLang="en-US" sz="2000" dirty="0">
                <a:cs typeface="Times New Roman" panose="02020603050405020304" pitchFamily="18" charset="0"/>
              </a:rPr>
              <a:t>Employee table </a:t>
            </a:r>
            <a:r>
              <a:rPr lang="en-AU" altLang="en-US" sz="2400" b="1" dirty="0">
                <a:cs typeface="Times New Roman" panose="02020603050405020304" pitchFamily="18" charset="0"/>
              </a:rPr>
              <a:t>		</a:t>
            </a:r>
            <a:endParaRPr lang="en-AU" altLang="en-US" sz="2400" u="sng" dirty="0"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AU" altLang="en-US" sz="2000" dirty="0"/>
              <a:t>Employee Id (Primary key)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AU" altLang="en-US" sz="2000" dirty="0"/>
              <a:t>Name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AU" altLang="en-US" sz="2000" dirty="0"/>
              <a:t>Address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AU" altLang="en-US" sz="2000" dirty="0"/>
              <a:t>Drivers licence 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AU" altLang="en-US" sz="2000" dirty="0"/>
              <a:t>Tax File Number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AU" altLang="en-US" sz="2000" b="1" dirty="0"/>
              <a:t>Department Id (Foreign key)</a:t>
            </a:r>
            <a:endParaRPr lang="en-AU" altLang="en-US" sz="1800" b="1" dirty="0"/>
          </a:p>
          <a:p>
            <a:r>
              <a:rPr lang="en-AU" altLang="en-US" sz="2000" dirty="0"/>
              <a:t>Department table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AU" altLang="en-US" sz="1800" dirty="0"/>
              <a:t>Department Id (Primary key)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AU" altLang="en-US" sz="1800" dirty="0"/>
              <a:t>Department Name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AU" altLang="en-US" sz="1800" dirty="0"/>
              <a:t>Location</a:t>
            </a:r>
            <a:endParaRPr lang="en-AU" altLang="en-US" sz="26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772BB6-FAF0-48CF-82E5-21D545BCFC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17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B1812B2-2DF4-4CD0-AA16-7D36275AC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8466" y="326654"/>
            <a:ext cx="9121990" cy="726083"/>
          </a:xfrm>
        </p:spPr>
        <p:txBody>
          <a:bodyPr/>
          <a:lstStyle/>
          <a:p>
            <a:r>
              <a:rPr lang="en-US" altLang="en-US" dirty="0"/>
              <a:t>Relationship</a:t>
            </a:r>
            <a:endParaRPr lang="en-AU" altLang="en-US" dirty="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EB7271E-775F-418B-BEA9-D327380D93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124744"/>
            <a:ext cx="10441160" cy="5472112"/>
          </a:xfrm>
        </p:spPr>
        <p:txBody>
          <a:bodyPr/>
          <a:lstStyle/>
          <a:p>
            <a:r>
              <a:rPr lang="en-AU" altLang="en-US" sz="2400" dirty="0">
                <a:cs typeface="Times New Roman" panose="02020603050405020304" pitchFamily="18" charset="0"/>
              </a:rPr>
              <a:t>A </a:t>
            </a:r>
            <a:r>
              <a:rPr lang="en-AU" altLang="en-US" sz="2400" b="1" dirty="0">
                <a:cs typeface="Times New Roman" panose="02020603050405020304" pitchFamily="18" charset="0"/>
              </a:rPr>
              <a:t>Relationship</a:t>
            </a:r>
            <a:r>
              <a:rPr lang="en-AU" altLang="en-US" sz="2400" dirty="0">
                <a:cs typeface="Times New Roman" panose="02020603050405020304" pitchFamily="18" charset="0"/>
              </a:rPr>
              <a:t> connects entities to each other. It is </a:t>
            </a:r>
            <a:r>
              <a:rPr lang="en-US" altLang="en-US" sz="2400" dirty="0"/>
              <a:t>an association among two or more entities. A relationship is indicated by </a:t>
            </a:r>
            <a:r>
              <a:rPr lang="en-US" altLang="en-US" sz="2400" b="1" dirty="0"/>
              <a:t>a verb </a:t>
            </a:r>
            <a:r>
              <a:rPr lang="en-US" altLang="en-US" sz="2400" dirty="0"/>
              <a:t>connecting two or more entities. </a:t>
            </a:r>
          </a:p>
          <a:p>
            <a:r>
              <a:rPr lang="en-AU" altLang="en-US" sz="2400" dirty="0">
                <a:cs typeface="Times New Roman" panose="02020603050405020304" pitchFamily="18" charset="0"/>
              </a:rPr>
              <a:t>Relationships are significant business associations between entities. </a:t>
            </a:r>
          </a:p>
          <a:p>
            <a:pPr>
              <a:lnSpc>
                <a:spcPct val="90000"/>
              </a:lnSpc>
            </a:pPr>
            <a:r>
              <a:rPr lang="en-AU" altLang="en-US" sz="2400" dirty="0">
                <a:cs typeface="Times New Roman" panose="02020603050405020304" pitchFamily="18" charset="0"/>
              </a:rPr>
              <a:t>Examples: </a:t>
            </a:r>
          </a:p>
          <a:p>
            <a:pPr lvl="1">
              <a:lnSpc>
                <a:spcPct val="90000"/>
              </a:lnSpc>
            </a:pPr>
            <a:r>
              <a:rPr lang="en-AU" altLang="en-US" sz="2000" dirty="0">
                <a:cs typeface="Times New Roman" panose="02020603050405020304" pitchFamily="18" charset="0"/>
              </a:rPr>
              <a:t>Each faculty </a:t>
            </a:r>
            <a:r>
              <a:rPr lang="en-AU" altLang="en-US" sz="2000" b="1" dirty="0">
                <a:cs typeface="Times New Roman" panose="02020603050405020304" pitchFamily="18" charset="0"/>
              </a:rPr>
              <a:t>offers</a:t>
            </a:r>
            <a:r>
              <a:rPr lang="en-AU" altLang="en-US" sz="2000" dirty="0">
                <a:cs typeface="Times New Roman" panose="02020603050405020304" pitchFamily="18" charset="0"/>
              </a:rPr>
              <a:t> many subjects</a:t>
            </a:r>
          </a:p>
          <a:p>
            <a:pPr lvl="1">
              <a:lnSpc>
                <a:spcPct val="90000"/>
              </a:lnSpc>
            </a:pPr>
            <a:r>
              <a:rPr lang="en-AU" altLang="en-US" sz="2000" dirty="0">
                <a:cs typeface="Times New Roman" panose="02020603050405020304" pitchFamily="18" charset="0"/>
              </a:rPr>
              <a:t>Each student </a:t>
            </a:r>
            <a:r>
              <a:rPr lang="en-AU" altLang="en-US" sz="2000" b="1" dirty="0">
                <a:cs typeface="Times New Roman" panose="02020603050405020304" pitchFamily="18" charset="0"/>
              </a:rPr>
              <a:t>enrols in</a:t>
            </a:r>
            <a:r>
              <a:rPr lang="en-AU" altLang="en-US" sz="2000" dirty="0">
                <a:cs typeface="Times New Roman" panose="02020603050405020304" pitchFamily="18" charset="0"/>
              </a:rPr>
              <a:t> many subjects</a:t>
            </a:r>
            <a:endParaRPr lang="en-AU" altLang="en-US" sz="2000" i="1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AU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AU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AU" alt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F90172-685C-4340-A953-3A469F3215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18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3F8AE13A-B322-43EB-9817-C380DD290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414" y="5661026"/>
            <a:ext cx="1728787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5" name="AutoShape 6">
            <a:extLst>
              <a:ext uri="{FF2B5EF4-FFF2-40B4-BE49-F238E27FC236}">
                <a16:creationId xmlns:a16="http://schemas.microsoft.com/office/drawing/2014/main" id="{79206951-9DCC-4AA8-A2D0-A87D41CBA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1" y="5661025"/>
            <a:ext cx="1439863" cy="8636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6" name="Line 7">
            <a:extLst>
              <a:ext uri="{FF2B5EF4-FFF2-40B4-BE49-F238E27FC236}">
                <a16:creationId xmlns:a16="http://schemas.microsoft.com/office/drawing/2014/main" id="{AA1912A5-37E5-4637-814F-EE2FC5D3C2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60928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5607" name="Text Box 9">
            <a:extLst>
              <a:ext uri="{FF2B5EF4-FFF2-40B4-BE49-F238E27FC236}">
                <a16:creationId xmlns:a16="http://schemas.microsoft.com/office/drawing/2014/main" id="{6AB7BB3B-6DC0-477D-BBC1-8DC48DDFF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4" y="5876926"/>
            <a:ext cx="1387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8" name="Text Box 11">
            <a:extLst>
              <a:ext uri="{FF2B5EF4-FFF2-40B4-BE49-F238E27FC236}">
                <a16:creationId xmlns:a16="http://schemas.microsoft.com/office/drawing/2014/main" id="{F0BD3070-A857-437D-8548-B28AED0AD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500" y="5942014"/>
            <a:ext cx="171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ENROLS IN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9" name="Rectangle 4">
            <a:extLst>
              <a:ext uri="{FF2B5EF4-FFF2-40B4-BE49-F238E27FC236}">
                <a16:creationId xmlns:a16="http://schemas.microsoft.com/office/drawing/2014/main" id="{DB9A1F75-4438-49B4-9F5F-2014220ED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414" y="4581526"/>
            <a:ext cx="1728787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10" name="Rectangle 5">
            <a:extLst>
              <a:ext uri="{FF2B5EF4-FFF2-40B4-BE49-F238E27FC236}">
                <a16:creationId xmlns:a16="http://schemas.microsoft.com/office/drawing/2014/main" id="{447B2453-1B3D-4A0A-8745-B90CACBA4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89" y="4581526"/>
            <a:ext cx="1728787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11" name="AutoShape 6">
            <a:extLst>
              <a:ext uri="{FF2B5EF4-FFF2-40B4-BE49-F238E27FC236}">
                <a16:creationId xmlns:a16="http://schemas.microsoft.com/office/drawing/2014/main" id="{8AEF6BD5-F969-4FFE-B349-753C4DE29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1" y="4581525"/>
            <a:ext cx="1439863" cy="8636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12" name="Line 7">
            <a:extLst>
              <a:ext uri="{FF2B5EF4-FFF2-40B4-BE49-F238E27FC236}">
                <a16:creationId xmlns:a16="http://schemas.microsoft.com/office/drawing/2014/main" id="{7D1703ED-AD3E-4BAB-BF53-04CE1551FF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50133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5613" name="Line 8">
            <a:extLst>
              <a:ext uri="{FF2B5EF4-FFF2-40B4-BE49-F238E27FC236}">
                <a16:creationId xmlns:a16="http://schemas.microsoft.com/office/drawing/2014/main" id="{95DF0BC0-5395-46F3-B1CC-B2FD94876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6664" y="501332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5614" name="Text Box 9">
            <a:extLst>
              <a:ext uri="{FF2B5EF4-FFF2-40B4-BE49-F238E27FC236}">
                <a16:creationId xmlns:a16="http://schemas.microsoft.com/office/drawing/2014/main" id="{32FC048D-7D33-40BC-A5A7-236818049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4" y="4797426"/>
            <a:ext cx="1373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15" name="Text Box 10">
            <a:extLst>
              <a:ext uri="{FF2B5EF4-FFF2-40B4-BE49-F238E27FC236}">
                <a16:creationId xmlns:a16="http://schemas.microsoft.com/office/drawing/2014/main" id="{D8CF53A5-B9EB-430B-BFC8-B4448F60E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6039" y="4816476"/>
            <a:ext cx="1373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SUBJECT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16" name="Text Box 11">
            <a:extLst>
              <a:ext uri="{FF2B5EF4-FFF2-40B4-BE49-F238E27FC236}">
                <a16:creationId xmlns:a16="http://schemas.microsoft.com/office/drawing/2014/main" id="{D151D895-DAEC-47CC-A994-3F16A2EEC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2701" y="4797426"/>
            <a:ext cx="1216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OFFERS</a:t>
            </a:r>
            <a:endParaRPr kumimoji="0"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617" name="AutoShape 17">
            <a:extLst>
              <a:ext uri="{FF2B5EF4-FFF2-40B4-BE49-F238E27FC236}">
                <a16:creationId xmlns:a16="http://schemas.microsoft.com/office/drawing/2014/main" id="{F493EDDA-13D1-464F-97A4-37989702A24F}"/>
              </a:ext>
            </a:extLst>
          </p:cNvPr>
          <p:cNvCxnSpPr>
            <a:cxnSpLocks noChangeShapeType="1"/>
            <a:stCxn id="25605" idx="3"/>
            <a:endCxn id="25610" idx="2"/>
          </p:cNvCxnSpPr>
          <p:nvPr/>
        </p:nvCxnSpPr>
        <p:spPr bwMode="auto">
          <a:xfrm flipV="1">
            <a:off x="6316663" y="5518151"/>
            <a:ext cx="2017712" cy="5746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ACB2AB9-BA97-4B32-B6AE-C9B9FC68F8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1472" y="326654"/>
            <a:ext cx="8066856" cy="726083"/>
          </a:xfrm>
        </p:spPr>
        <p:txBody>
          <a:bodyPr/>
          <a:lstStyle/>
          <a:p>
            <a:r>
              <a:rPr lang="en-US" altLang="en-US" dirty="0"/>
              <a:t>Cardinality</a:t>
            </a:r>
            <a:endParaRPr lang="en-AU" altLang="en-US" dirty="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9F5D65E-F78F-4784-BD82-65C0BC7423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052736"/>
            <a:ext cx="10441159" cy="5544616"/>
          </a:xfrm>
        </p:spPr>
        <p:txBody>
          <a:bodyPr>
            <a:normAutofit/>
          </a:bodyPr>
          <a:lstStyle/>
          <a:p>
            <a:r>
              <a:rPr lang="en-AU" altLang="en-US" dirty="0"/>
              <a:t> </a:t>
            </a:r>
            <a:r>
              <a:rPr lang="en-AU" altLang="en-US" sz="2800" dirty="0"/>
              <a:t>Cardinality is a</a:t>
            </a:r>
          </a:p>
          <a:p>
            <a:pPr lvl="1"/>
            <a:r>
              <a:rPr lang="en-AU" altLang="en-US" sz="2400" dirty="0"/>
              <a:t>business rule to indicate how many entities</a:t>
            </a:r>
            <a:r>
              <a:rPr lang="en-US" altLang="en-US" sz="2400" dirty="0"/>
              <a:t> may participate in the given relationship between entities.</a:t>
            </a:r>
            <a:endParaRPr lang="en-AU" altLang="en-US" sz="2400" dirty="0"/>
          </a:p>
          <a:p>
            <a:pPr lvl="1"/>
            <a:r>
              <a:rPr lang="en-AU" altLang="en-US" sz="2400" dirty="0"/>
              <a:t>way to specify the number of occurrences of one entity in a data model that are linked to a second entity.</a:t>
            </a:r>
          </a:p>
          <a:p>
            <a:pPr lvl="1"/>
            <a:r>
              <a:rPr lang="en-AU" altLang="en-US" sz="2400" dirty="0"/>
              <a:t>way to specify</a:t>
            </a:r>
            <a:r>
              <a:rPr lang="en-AU" altLang="en-US" dirty="0"/>
              <a:t> </a:t>
            </a:r>
            <a:r>
              <a:rPr lang="en-AU" altLang="en-US" sz="2400" dirty="0"/>
              <a:t>how many times one instance of entity type can participate in relationships with the instances of another entity type.</a:t>
            </a:r>
          </a:p>
          <a:p>
            <a:pPr lvl="1">
              <a:lnSpc>
                <a:spcPct val="90000"/>
              </a:lnSpc>
            </a:pPr>
            <a:r>
              <a:rPr lang="en-AU" altLang="en-US" sz="2400" b="1" dirty="0">
                <a:cs typeface="Times New Roman" panose="02020603050405020304" pitchFamily="18" charset="0"/>
              </a:rPr>
              <a:t>Numerical relation</a:t>
            </a:r>
          </a:p>
          <a:p>
            <a:pPr lvl="2">
              <a:lnSpc>
                <a:spcPct val="90000"/>
              </a:lnSpc>
            </a:pPr>
            <a:r>
              <a:rPr lang="en-AU" altLang="en-US" dirty="0">
                <a:cs typeface="Times New Roman" panose="02020603050405020304" pitchFamily="18" charset="0"/>
              </a:rPr>
              <a:t>One department has many employees (1:M)</a:t>
            </a:r>
            <a:endParaRPr lang="en-AU" altLang="en-US" i="1" dirty="0"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AU" altLang="en-US" dirty="0">
                <a:cs typeface="Times New Roman" panose="02020603050405020304" pitchFamily="18" charset="0"/>
              </a:rPr>
              <a:t>One subject has one lecturer (1:1)</a:t>
            </a:r>
            <a:endParaRPr lang="en-AU" altLang="en-US" i="1" dirty="0"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AU" altLang="en-US" dirty="0">
                <a:cs typeface="Times New Roman" panose="02020603050405020304" pitchFamily="18" charset="0"/>
              </a:rPr>
              <a:t>Many tutors teach many subjects (M:N)</a:t>
            </a:r>
            <a:endParaRPr lang="en-AU" altLang="en-US" i="1" dirty="0">
              <a:cs typeface="Times New Roman" panose="02020603050405020304" pitchFamily="18" charset="0"/>
            </a:endParaRPr>
          </a:p>
          <a:p>
            <a:pPr lvl="2"/>
            <a:endParaRPr lang="en-AU" altLang="en-US" b="1" i="1" dirty="0">
              <a:cs typeface="Times New Roman" panose="02020603050405020304" pitchFamily="18" charset="0"/>
            </a:endParaRPr>
          </a:p>
          <a:p>
            <a:pPr>
              <a:buFont typeface="Monotype Sorts"/>
              <a:buNone/>
            </a:pPr>
            <a:endParaRPr lang="en-AU" altLang="en-US" b="1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0E2D80-2E56-4B44-A268-84B6E35BDF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19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>
            <a:extLst>
              <a:ext uri="{FF2B5EF4-FFF2-40B4-BE49-F238E27FC236}">
                <a16:creationId xmlns:a16="http://schemas.microsoft.com/office/drawing/2014/main" id="{726043A8-D40A-4FDE-9800-86CD30702E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Objectives</a:t>
            </a:r>
          </a:p>
        </p:txBody>
      </p:sp>
      <p:sp>
        <p:nvSpPr>
          <p:cNvPr id="5123" name="Rectangle 1027">
            <a:extLst>
              <a:ext uri="{FF2B5EF4-FFF2-40B4-BE49-F238E27FC236}">
                <a16:creationId xmlns:a16="http://schemas.microsoft.com/office/drawing/2014/main" id="{3B124526-4492-4707-80B9-DB17DAA751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484784"/>
            <a:ext cx="10441160" cy="4279900"/>
          </a:xfrm>
        </p:spPr>
        <p:txBody>
          <a:bodyPr>
            <a:normAutofit lnSpcReduction="10000"/>
          </a:bodyPr>
          <a:lstStyle/>
          <a:p>
            <a:r>
              <a:rPr lang="en-AU" altLang="en-US" sz="2800" dirty="0"/>
              <a:t>Appreciate how modelling techniques can help understand the working of business systems</a:t>
            </a:r>
          </a:p>
          <a:p>
            <a:endParaRPr lang="en-AU" altLang="en-US" sz="2800" dirty="0"/>
          </a:p>
          <a:p>
            <a:r>
              <a:rPr lang="en-AU" altLang="en-US" sz="2800" dirty="0"/>
              <a:t>Discover how modelling can be used to specify system and user requirements</a:t>
            </a:r>
          </a:p>
          <a:p>
            <a:endParaRPr lang="en-US" altLang="en-US" sz="2800" dirty="0"/>
          </a:p>
          <a:p>
            <a:r>
              <a:rPr lang="en-AU" altLang="en-US" sz="2800" dirty="0"/>
              <a:t>Discover how Entity Relationship Diagram (ERD) can be used to model, analyse and understand the </a:t>
            </a:r>
            <a:r>
              <a:rPr lang="en-AU" altLang="en-US" sz="2800" b="1" dirty="0"/>
              <a:t>data requirements of an organisation</a:t>
            </a:r>
            <a:endParaRPr lang="en-US" altLang="en-US" sz="2800" b="1" dirty="0"/>
          </a:p>
          <a:p>
            <a:endParaRPr lang="en-US" alt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4558F2-EEEF-42D9-B912-F263FF1ABB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E8C8AFA-4C43-48FD-90FE-22D605029A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8466" y="326654"/>
            <a:ext cx="9121990" cy="726083"/>
          </a:xfrm>
        </p:spPr>
        <p:txBody>
          <a:bodyPr/>
          <a:lstStyle/>
          <a:p>
            <a:r>
              <a:rPr lang="en-GB" altLang="en-US" dirty="0"/>
              <a:t>Cardinality Types</a:t>
            </a:r>
            <a:endParaRPr lang="en-AU" altLang="en-US" dirty="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2204C45-8533-4865-8B4E-A6B7845DBE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340768"/>
            <a:ext cx="10441160" cy="4968552"/>
          </a:xfrm>
        </p:spPr>
        <p:txBody>
          <a:bodyPr/>
          <a:lstStyle/>
          <a:p>
            <a:r>
              <a:rPr lang="en-AU" altLang="en-US" dirty="0"/>
              <a:t>Types :</a:t>
            </a:r>
          </a:p>
          <a:p>
            <a:pPr lvl="1"/>
            <a:r>
              <a:rPr lang="en-AU" altLang="en-US" sz="2400" b="1" dirty="0"/>
              <a:t>1:0</a:t>
            </a:r>
            <a:r>
              <a:rPr lang="en-AU" altLang="en-US" sz="2400" dirty="0"/>
              <a:t>  (Employee : Department) An Employee may or may not be assigned to a Department</a:t>
            </a:r>
          </a:p>
          <a:p>
            <a:pPr lvl="1"/>
            <a:r>
              <a:rPr lang="en-AU" altLang="en-US" sz="2400" b="1" dirty="0"/>
              <a:t>1:1</a:t>
            </a:r>
            <a:r>
              <a:rPr lang="en-AU" altLang="en-US" sz="2400" dirty="0"/>
              <a:t>  (must be one – Manager : Department) Each Manager heads one Department and vice versa</a:t>
            </a:r>
          </a:p>
          <a:p>
            <a:pPr lvl="1"/>
            <a:r>
              <a:rPr lang="en-AU" altLang="en-US" sz="2400" b="1" dirty="0"/>
              <a:t>1:N</a:t>
            </a:r>
            <a:r>
              <a:rPr lang="en-AU" altLang="en-US" sz="2400" dirty="0"/>
              <a:t>  (Company : Addresses) Each company has many addresses</a:t>
            </a:r>
          </a:p>
          <a:p>
            <a:pPr lvl="1"/>
            <a:r>
              <a:rPr lang="en-AU" altLang="en-US" sz="2400" b="1" dirty="0"/>
              <a:t>M:N</a:t>
            </a:r>
            <a:r>
              <a:rPr lang="en-AU" altLang="en-US" sz="2400" dirty="0"/>
              <a:t> (Tutor : Subject) O</a:t>
            </a:r>
            <a:r>
              <a:rPr lang="en-AU" altLang="en-US" sz="2400" dirty="0">
                <a:cs typeface="Times New Roman" panose="02020603050405020304" pitchFamily="18" charset="0"/>
              </a:rPr>
              <a:t>ne Tutor teaches many Subjects, one Subject has many Tutors</a:t>
            </a:r>
            <a:endParaRPr lang="en-AU" altLang="en-US" sz="2400" i="1" dirty="0">
              <a:cs typeface="Times New Roman" panose="02020603050405020304" pitchFamily="18" charset="0"/>
            </a:endParaRPr>
          </a:p>
          <a:p>
            <a:pPr lvl="1"/>
            <a:r>
              <a:rPr lang="en-AU" altLang="en-US" sz="2400" b="1" dirty="0"/>
              <a:t>M:N</a:t>
            </a:r>
            <a:r>
              <a:rPr lang="en-AU" altLang="en-US" sz="2400" dirty="0"/>
              <a:t> (Student : Subject) One Student enrols in many Subjects, one Subject has many Students</a:t>
            </a:r>
          </a:p>
          <a:p>
            <a:pPr lvl="1"/>
            <a:endParaRPr lang="en-AU" altLang="en-US" sz="2400" dirty="0"/>
          </a:p>
          <a:p>
            <a:pPr lvl="1"/>
            <a:endParaRPr lang="en-AU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DC3976-1258-4059-B73C-BB22AB1ED5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20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38C6DB68-0AFE-4251-9C76-988B4AB12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890" y="188641"/>
            <a:ext cx="8760054" cy="881063"/>
          </a:xfrm>
        </p:spPr>
        <p:txBody>
          <a:bodyPr>
            <a:normAutofit/>
          </a:bodyPr>
          <a:lstStyle/>
          <a:p>
            <a:r>
              <a:rPr lang="en-AU" altLang="en-US" dirty="0"/>
              <a:t>M:N Relationships (Associative Entity)</a:t>
            </a:r>
            <a:endParaRPr lang="en-US" altLang="en-US" dirty="0"/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8C4EEA7D-AD24-4DD7-B825-A03112859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432" y="1340768"/>
            <a:ext cx="10441160" cy="5184775"/>
          </a:xfrm>
        </p:spPr>
        <p:txBody>
          <a:bodyPr/>
          <a:lstStyle/>
          <a:p>
            <a:pPr>
              <a:buFont typeface="Monotype Sorts" charset="2"/>
              <a:buChar char="z"/>
              <a:defRPr/>
            </a:pPr>
            <a:r>
              <a:rPr lang="en-AU" sz="2600" dirty="0"/>
              <a:t>If you have a M:N (many to many) relationship you will need to create a new entity called </a:t>
            </a:r>
            <a:r>
              <a:rPr lang="en-AU" sz="2600" b="1" dirty="0"/>
              <a:t>Associative Entity (ENROLMENT) </a:t>
            </a:r>
            <a:r>
              <a:rPr lang="en-AU" sz="2600" dirty="0"/>
              <a:t>between the two entities that have M:N relationship.</a:t>
            </a:r>
            <a:r>
              <a:rPr lang="en-A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AU" sz="2600" dirty="0"/>
          </a:p>
          <a:p>
            <a:pPr marL="0" indent="0">
              <a:buNone/>
              <a:defRPr/>
            </a:pPr>
            <a:r>
              <a:rPr lang="en-AU" dirty="0"/>
              <a:t>               </a:t>
            </a:r>
            <a:r>
              <a:rPr lang="en-AU" sz="1200" dirty="0"/>
              <a:t>                                                     </a:t>
            </a:r>
          </a:p>
          <a:p>
            <a:pPr marL="0" indent="0">
              <a:buNone/>
              <a:defRPr/>
            </a:pPr>
            <a:r>
              <a:rPr lang="en-AU" sz="1200" dirty="0"/>
              <a:t>                                                                                     </a:t>
            </a:r>
            <a:r>
              <a:rPr lang="en-AU" sz="1400" dirty="0"/>
              <a:t>M</a:t>
            </a:r>
            <a:r>
              <a:rPr lang="en-AU" sz="1000" dirty="0"/>
              <a:t>						</a:t>
            </a:r>
            <a:r>
              <a:rPr lang="en-AU" sz="1400" dirty="0"/>
              <a:t>N</a:t>
            </a:r>
          </a:p>
          <a:p>
            <a:pPr>
              <a:buFont typeface="Monotype Sorts" charset="2"/>
              <a:buChar char="z"/>
              <a:defRPr/>
            </a:pPr>
            <a:endParaRPr lang="en-AU" sz="2600" dirty="0"/>
          </a:p>
          <a:p>
            <a:pPr>
              <a:buFont typeface="Monotype Sorts" charset="2"/>
              <a:buChar char="z"/>
              <a:defRPr/>
            </a:pPr>
            <a:r>
              <a:rPr lang="en-AU" sz="2600" dirty="0"/>
              <a:t>The new Associative entity (bridge entity) in most cases will have a </a:t>
            </a:r>
            <a:r>
              <a:rPr lang="en-AU" sz="2600" b="1" dirty="0"/>
              <a:t>composite primary key. </a:t>
            </a:r>
            <a:r>
              <a:rPr lang="en-A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A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A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</a:t>
            </a:r>
            <a:r>
              <a:rPr lang="en-AU" sz="2000" b="1" dirty="0"/>
              <a:t>ENROLMENT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</a:t>
            </a:r>
            <a:b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	                              1            M                         	    M          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8A936D-6C70-420B-A289-590B97F8A3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91166" y="6351664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21</a:t>
            </a:fld>
            <a:endParaRPr lang="en-US" altLang="en-US" dirty="0">
              <a:solidFill>
                <a:srgbClr val="1CADE4"/>
              </a:solidFill>
              <a:latin typeface="Calibri" panose="020F0502020204030204"/>
            </a:endParaRP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B3351286-D605-4ABB-9F88-26E9512AD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8308" y="5415039"/>
            <a:ext cx="1728788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7" name="TextBox 1">
            <a:extLst>
              <a:ext uri="{FF2B5EF4-FFF2-40B4-BE49-F238E27FC236}">
                <a16:creationId xmlns:a16="http://schemas.microsoft.com/office/drawing/2014/main" id="{6A2B205F-F80F-4C32-93A2-D1B44949D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721" y="5701451"/>
            <a:ext cx="12239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endParaRPr kumimoji="0" lang="en-US" alt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8" name="Rectangle 4">
            <a:extLst>
              <a:ext uri="{FF2B5EF4-FFF2-40B4-BE49-F238E27FC236}">
                <a16:creationId xmlns:a16="http://schemas.microsoft.com/office/drawing/2014/main" id="{5444FA87-B29B-4369-A981-8AC11A02B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883" y="5481714"/>
            <a:ext cx="1728788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9" name="TextBox 6">
            <a:extLst>
              <a:ext uri="{FF2B5EF4-FFF2-40B4-BE49-F238E27FC236}">
                <a16:creationId xmlns:a16="http://schemas.microsoft.com/office/drawing/2014/main" id="{B1AC57ED-6B34-4EB3-8147-FFDEF9777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3408" y="5673801"/>
            <a:ext cx="1225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SUBJECT</a:t>
            </a:r>
            <a:endParaRPr kumimoji="0" lang="en-US" alt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80" name="Line 10">
            <a:extLst>
              <a:ext uri="{FF2B5EF4-FFF2-40B4-BE49-F238E27FC236}">
                <a16:creationId xmlns:a16="http://schemas.microsoft.com/office/drawing/2014/main" id="{2577086C-B702-4E77-8B45-1B60528B0B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9797" y="5850013"/>
            <a:ext cx="1050925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8681" name="Freeform 15">
            <a:extLst>
              <a:ext uri="{FF2B5EF4-FFF2-40B4-BE49-F238E27FC236}">
                <a16:creationId xmlns:a16="http://schemas.microsoft.com/office/drawing/2014/main" id="{D62181A8-A1B5-4B1F-9846-C14B7F367F0A}"/>
              </a:ext>
            </a:extLst>
          </p:cNvPr>
          <p:cNvSpPr>
            <a:spLocks/>
          </p:cNvSpPr>
          <p:nvPr/>
        </p:nvSpPr>
        <p:spPr bwMode="auto">
          <a:xfrm>
            <a:off x="5001196" y="5372175"/>
            <a:ext cx="1155700" cy="927100"/>
          </a:xfrm>
          <a:custGeom>
            <a:avLst/>
            <a:gdLst>
              <a:gd name="T0" fmla="*/ 2147483646 w 728"/>
              <a:gd name="T1" fmla="*/ 0 h 473"/>
              <a:gd name="T2" fmla="*/ 2147483646 w 728"/>
              <a:gd name="T3" fmla="*/ 2147483646 h 473"/>
              <a:gd name="T4" fmla="*/ 2147483646 w 728"/>
              <a:gd name="T5" fmla="*/ 2147483646 h 473"/>
              <a:gd name="T6" fmla="*/ 0 w 728"/>
              <a:gd name="T7" fmla="*/ 2147483646 h 473"/>
              <a:gd name="T8" fmla="*/ 2147483646 w 728"/>
              <a:gd name="T9" fmla="*/ 0 h 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8"/>
              <a:gd name="T16" fmla="*/ 0 h 473"/>
              <a:gd name="T17" fmla="*/ 728 w 728"/>
              <a:gd name="T18" fmla="*/ 473 h 4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8" h="473">
                <a:moveTo>
                  <a:pt x="364" y="0"/>
                </a:moveTo>
                <a:lnTo>
                  <a:pt x="728" y="237"/>
                </a:lnTo>
                <a:lnTo>
                  <a:pt x="364" y="473"/>
                </a:lnTo>
                <a:lnTo>
                  <a:pt x="0" y="237"/>
                </a:lnTo>
                <a:lnTo>
                  <a:pt x="364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95045337-1FE7-483A-8827-E54E4BC39B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60071" y="5838901"/>
            <a:ext cx="1039812" cy="11113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8683" name="Rectangle 4">
            <a:extLst>
              <a:ext uri="{FF2B5EF4-FFF2-40B4-BE49-F238E27FC236}">
                <a16:creationId xmlns:a16="http://schemas.microsoft.com/office/drawing/2014/main" id="{FF9624CE-FA67-410F-890D-465D021EE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1196" y="5372176"/>
            <a:ext cx="1155700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84" name="Rectangle 4">
            <a:extLst>
              <a:ext uri="{FF2B5EF4-FFF2-40B4-BE49-F238E27FC236}">
                <a16:creationId xmlns:a16="http://schemas.microsoft.com/office/drawing/2014/main" id="{871DCCA1-C820-44A2-8C5B-531DC665C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2322" y="3357638"/>
            <a:ext cx="1368425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85" name="Rectangle 4">
            <a:extLst>
              <a:ext uri="{FF2B5EF4-FFF2-40B4-BE49-F238E27FC236}">
                <a16:creationId xmlns:a16="http://schemas.microsoft.com/office/drawing/2014/main" id="{89896A38-3D7F-4FC1-8108-AECEBC47D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734" y="3357638"/>
            <a:ext cx="1368425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86" name="Line 10">
            <a:extLst>
              <a:ext uri="{FF2B5EF4-FFF2-40B4-BE49-F238E27FC236}">
                <a16:creationId xmlns:a16="http://schemas.microsoft.com/office/drawing/2014/main" id="{605548CE-1A4A-4432-A7BE-3890E068CB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0747" y="3610050"/>
            <a:ext cx="1050925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8687" name="Diamond 22">
            <a:extLst>
              <a:ext uri="{FF2B5EF4-FFF2-40B4-BE49-F238E27FC236}">
                <a16:creationId xmlns:a16="http://schemas.microsoft.com/office/drawing/2014/main" id="{A630D3CA-BCA4-4219-BD4B-1BC420043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6908" y="2708350"/>
            <a:ext cx="749300" cy="433388"/>
          </a:xfrm>
          <a:prstGeom prst="diamond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8688" name="Diamond 28">
            <a:extLst>
              <a:ext uri="{FF2B5EF4-FFF2-40B4-BE49-F238E27FC236}">
                <a16:creationId xmlns:a16="http://schemas.microsoft.com/office/drawing/2014/main" id="{9D652AC1-7476-4519-A019-15B861433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1196" y="3285184"/>
            <a:ext cx="1141412" cy="647625"/>
          </a:xfrm>
          <a:prstGeom prst="diamond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AU" altLang="en-US" sz="1200" dirty="0">
                <a:latin typeface="Times New Roman" panose="02020603050405020304" pitchFamily="18" charset="0"/>
              </a:rPr>
              <a:t>enrol in</a:t>
            </a:r>
          </a:p>
        </p:txBody>
      </p:sp>
      <p:sp>
        <p:nvSpPr>
          <p:cNvPr id="28689" name="Line 10">
            <a:extLst>
              <a:ext uri="{FF2B5EF4-FFF2-40B4-BE49-F238E27FC236}">
                <a16:creationId xmlns:a16="http://schemas.microsoft.com/office/drawing/2014/main" id="{A445332F-AB3C-4382-B744-AF81C200E0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2609" y="3617989"/>
            <a:ext cx="746125" cy="3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8690" name="TextBox 32">
            <a:extLst>
              <a:ext uri="{FF2B5EF4-FFF2-40B4-BE49-F238E27FC236}">
                <a16:creationId xmlns:a16="http://schemas.microsoft.com/office/drawing/2014/main" id="{026487B1-134D-4B43-BA5D-08B977167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3446" y="3562426"/>
            <a:ext cx="12239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endParaRPr kumimoji="0" lang="en-US" alt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91" name="TextBox 33">
            <a:extLst>
              <a:ext uri="{FF2B5EF4-FFF2-40B4-BE49-F238E27FC236}">
                <a16:creationId xmlns:a16="http://schemas.microsoft.com/office/drawing/2014/main" id="{407CFFF3-2C85-4FFC-B74E-651E93DED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171" y="3429076"/>
            <a:ext cx="1223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   SUBJECT</a:t>
            </a:r>
            <a:endParaRPr kumimoji="0" lang="en-US" alt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92" name="TextBox 2">
            <a:extLst>
              <a:ext uri="{FF2B5EF4-FFF2-40B4-BE49-F238E27FC236}">
                <a16:creationId xmlns:a16="http://schemas.microsoft.com/office/drawing/2014/main" id="{F948588B-372E-4D83-9BA1-AB5D5010F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4858" y="5673801"/>
            <a:ext cx="11493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AU" altLang="en-US" sz="1200">
                <a:latin typeface="Times New Roman" panose="02020603050405020304" pitchFamily="18" charset="0"/>
              </a:rPr>
              <a:t>   enrol in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97301E8-997C-4602-B99D-A20E421FE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Composite Primary Keys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51DB838-66F7-43FA-8F0D-5DCA84C590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124745"/>
            <a:ext cx="10441160" cy="5544615"/>
          </a:xfrm>
        </p:spPr>
        <p:txBody>
          <a:bodyPr/>
          <a:lstStyle/>
          <a:p>
            <a:r>
              <a:rPr lang="en-AU" altLang="en-US" sz="2800" dirty="0"/>
              <a:t>Mainly used for M:N (many to many) relations</a:t>
            </a:r>
          </a:p>
          <a:p>
            <a:r>
              <a:rPr lang="en-AU" altLang="en-US" sz="2800" dirty="0"/>
              <a:t>A composite primary key uniquely identifies Student Subject attributes</a:t>
            </a:r>
          </a:p>
          <a:p>
            <a:r>
              <a:rPr lang="en-AU" altLang="en-US" sz="2800" dirty="0"/>
              <a:t>Student Subject Relationship (</a:t>
            </a:r>
            <a:r>
              <a:rPr lang="en-AU" altLang="en-US" sz="2800" b="1" u="sng" dirty="0"/>
              <a:t>is called “Enrolment” – Associative Entity)</a:t>
            </a:r>
          </a:p>
          <a:p>
            <a:pPr lvl="1"/>
            <a:r>
              <a:rPr lang="en-AU" altLang="en-US" sz="2400" dirty="0"/>
              <a:t>Student ID (part of Composite Primary Key)</a:t>
            </a:r>
          </a:p>
          <a:p>
            <a:pPr lvl="1"/>
            <a:r>
              <a:rPr lang="en-AU" altLang="en-US" sz="2400" dirty="0"/>
              <a:t>Subject ID (part of Composite Primary key)</a:t>
            </a:r>
          </a:p>
          <a:p>
            <a:pPr lvl="1"/>
            <a:r>
              <a:rPr lang="en-AU" altLang="en-US" sz="2400" dirty="0"/>
              <a:t>Semester </a:t>
            </a:r>
          </a:p>
          <a:p>
            <a:pPr lvl="1"/>
            <a:r>
              <a:rPr lang="en-AU" altLang="en-US" sz="2400" dirty="0"/>
              <a:t>Mark </a:t>
            </a:r>
          </a:p>
          <a:p>
            <a:pPr lvl="1"/>
            <a:r>
              <a:rPr lang="en-AU" altLang="en-US" sz="2400" dirty="0"/>
              <a:t>Grade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278237-832B-4275-BFE7-C35456C6E5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22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3BA6096-D763-45EF-84B0-57D59DD43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Chen and Crows Foot Notations for ERD</a:t>
            </a:r>
            <a:endParaRPr lang="en-AU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6D43E8-5930-4FA2-A35A-8BEE078846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23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  <p:pic>
        <p:nvPicPr>
          <p:cNvPr id="31747" name="Picture 2">
            <a:extLst>
              <a:ext uri="{FF2B5EF4-FFF2-40B4-BE49-F238E27FC236}">
                <a16:creationId xmlns:a16="http://schemas.microsoft.com/office/drawing/2014/main" id="{4D66B3DD-F00B-4DFA-89A6-788A0AA924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480" y="1196752"/>
            <a:ext cx="7848872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81109C9-C139-4BFF-B20E-BD1BE005AF92}"/>
              </a:ext>
            </a:extLst>
          </p:cNvPr>
          <p:cNvSpPr/>
          <p:nvPr/>
        </p:nvSpPr>
        <p:spPr>
          <a:xfrm>
            <a:off x="911424" y="5812833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altLang="en-US" dirty="0">
                <a:solidFill>
                  <a:schemeClr val="tx1"/>
                </a:solidFill>
                <a:latin typeface="+mj-lt"/>
              </a:rPr>
              <a:t>Note: You can use either notation, but be consistent and do not use both notation styles in the same diagram.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21F49877-8958-498A-9AEB-6553B1DED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An ERD Example (first draft)</a:t>
            </a:r>
            <a:endParaRPr lang="en-AU" alt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9A4FE81-5803-4289-BE98-6324C8E762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5791200"/>
            <a:ext cx="9248576" cy="6286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700" b="1" dirty="0">
                <a:latin typeface="Times New Roman" panose="02020603050405020304" pitchFamily="18" charset="0"/>
              </a:rPr>
              <a:t>ERD often contains many entities and relationship sets</a:t>
            </a:r>
            <a:endParaRPr lang="en-AU" altLang="en-US" sz="2700" b="1" dirty="0">
              <a:latin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5949E04-63FF-43FC-9E1B-327276DAC1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24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B18B7FA8-9129-4C0F-BC67-1DFDF03B8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3964" y="1716088"/>
            <a:ext cx="1519237" cy="341312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2F886AB1-24D2-4993-AA5D-B74B1238F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1757363"/>
            <a:ext cx="1377950" cy="379412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981D3726-B3A5-455C-A2B2-01FA129B4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489" y="1751014"/>
            <a:ext cx="9366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PERSON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CF4B4082-6AB6-4210-9CD4-E68E764B7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0639" y="3297239"/>
            <a:ext cx="3905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has 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28" name="Line 9">
            <a:extLst>
              <a:ext uri="{FF2B5EF4-FFF2-40B4-BE49-F238E27FC236}">
                <a16:creationId xmlns:a16="http://schemas.microsoft.com/office/drawing/2014/main" id="{9B96E52C-2FC2-461C-9DB4-3BBE7084D9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36850" y="2124076"/>
            <a:ext cx="577850" cy="9366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29" name="Line 10">
            <a:extLst>
              <a:ext uri="{FF2B5EF4-FFF2-40B4-BE49-F238E27FC236}">
                <a16:creationId xmlns:a16="http://schemas.microsoft.com/office/drawing/2014/main" id="{F83725B6-58B1-4CB4-835C-B90C8760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6850" y="3811588"/>
            <a:ext cx="1588" cy="112395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30" name="Rectangle 11">
            <a:extLst>
              <a:ext uri="{FF2B5EF4-FFF2-40B4-BE49-F238E27FC236}">
                <a16:creationId xmlns:a16="http://schemas.microsoft.com/office/drawing/2014/main" id="{4567B489-2A9A-47B1-A981-CF6ACD67C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4964114"/>
            <a:ext cx="1525587" cy="358775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1" name="Rectangle 12">
            <a:extLst>
              <a:ext uri="{FF2B5EF4-FFF2-40B4-BE49-F238E27FC236}">
                <a16:creationId xmlns:a16="http://schemas.microsoft.com/office/drawing/2014/main" id="{31542AA5-4DD6-4592-83CD-1892F05ED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1" y="4956176"/>
            <a:ext cx="10779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PROJECT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32" name="Rectangle 13">
            <a:extLst>
              <a:ext uri="{FF2B5EF4-FFF2-40B4-BE49-F238E27FC236}">
                <a16:creationId xmlns:a16="http://schemas.microsoft.com/office/drawing/2014/main" id="{27446C02-7975-4A68-AD04-7DAF0A921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989" y="3284539"/>
            <a:ext cx="769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manage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33" name="Freeform 15">
            <a:extLst>
              <a:ext uri="{FF2B5EF4-FFF2-40B4-BE49-F238E27FC236}">
                <a16:creationId xmlns:a16="http://schemas.microsoft.com/office/drawing/2014/main" id="{ACDD87BF-1F85-4A24-B549-87687346B89E}"/>
              </a:ext>
            </a:extLst>
          </p:cNvPr>
          <p:cNvSpPr>
            <a:spLocks/>
          </p:cNvSpPr>
          <p:nvPr/>
        </p:nvSpPr>
        <p:spPr bwMode="auto">
          <a:xfrm>
            <a:off x="2159000" y="3060700"/>
            <a:ext cx="1155700" cy="750888"/>
          </a:xfrm>
          <a:custGeom>
            <a:avLst/>
            <a:gdLst>
              <a:gd name="T0" fmla="*/ 2147483646 w 728"/>
              <a:gd name="T1" fmla="*/ 0 h 473"/>
              <a:gd name="T2" fmla="*/ 2147483646 w 728"/>
              <a:gd name="T3" fmla="*/ 2147483646 h 473"/>
              <a:gd name="T4" fmla="*/ 2147483646 w 728"/>
              <a:gd name="T5" fmla="*/ 2147483646 h 473"/>
              <a:gd name="T6" fmla="*/ 0 w 728"/>
              <a:gd name="T7" fmla="*/ 2147483646 h 473"/>
              <a:gd name="T8" fmla="*/ 2147483646 w 728"/>
              <a:gd name="T9" fmla="*/ 0 h 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8"/>
              <a:gd name="T16" fmla="*/ 0 h 473"/>
              <a:gd name="T17" fmla="*/ 728 w 728"/>
              <a:gd name="T18" fmla="*/ 473 h 4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8" h="473">
                <a:moveTo>
                  <a:pt x="364" y="0"/>
                </a:moveTo>
                <a:lnTo>
                  <a:pt x="728" y="237"/>
                </a:lnTo>
                <a:lnTo>
                  <a:pt x="364" y="473"/>
                </a:lnTo>
                <a:lnTo>
                  <a:pt x="0" y="237"/>
                </a:lnTo>
                <a:lnTo>
                  <a:pt x="364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34" name="Freeform 16">
            <a:extLst>
              <a:ext uri="{FF2B5EF4-FFF2-40B4-BE49-F238E27FC236}">
                <a16:creationId xmlns:a16="http://schemas.microsoft.com/office/drawing/2014/main" id="{1D4F85D7-C347-4637-B655-3A8FAD78A25E}"/>
              </a:ext>
            </a:extLst>
          </p:cNvPr>
          <p:cNvSpPr>
            <a:spLocks/>
          </p:cNvSpPr>
          <p:nvPr/>
        </p:nvSpPr>
        <p:spPr bwMode="auto">
          <a:xfrm>
            <a:off x="4037013" y="3082925"/>
            <a:ext cx="1155700" cy="749300"/>
          </a:xfrm>
          <a:custGeom>
            <a:avLst/>
            <a:gdLst>
              <a:gd name="T0" fmla="*/ 2147483646 w 728"/>
              <a:gd name="T1" fmla="*/ 0 h 472"/>
              <a:gd name="T2" fmla="*/ 2147483646 w 728"/>
              <a:gd name="T3" fmla="*/ 2147483646 h 472"/>
              <a:gd name="T4" fmla="*/ 2147483646 w 728"/>
              <a:gd name="T5" fmla="*/ 2147483646 h 472"/>
              <a:gd name="T6" fmla="*/ 0 w 728"/>
              <a:gd name="T7" fmla="*/ 2147483646 h 472"/>
              <a:gd name="T8" fmla="*/ 2147483646 w 728"/>
              <a:gd name="T9" fmla="*/ 0 h 4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8"/>
              <a:gd name="T16" fmla="*/ 0 h 472"/>
              <a:gd name="T17" fmla="*/ 728 w 728"/>
              <a:gd name="T18" fmla="*/ 472 h 4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8" h="472">
                <a:moveTo>
                  <a:pt x="364" y="0"/>
                </a:moveTo>
                <a:lnTo>
                  <a:pt x="728" y="236"/>
                </a:lnTo>
                <a:lnTo>
                  <a:pt x="364" y="472"/>
                </a:lnTo>
                <a:lnTo>
                  <a:pt x="0" y="236"/>
                </a:lnTo>
                <a:lnTo>
                  <a:pt x="364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35" name="Line 17">
            <a:extLst>
              <a:ext uri="{FF2B5EF4-FFF2-40B4-BE49-F238E27FC236}">
                <a16:creationId xmlns:a16="http://schemas.microsoft.com/office/drawing/2014/main" id="{8375C247-4F55-403D-8CAD-8A42D1547F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8089" y="2124076"/>
            <a:ext cx="866775" cy="9366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36" name="Line 18">
            <a:extLst>
              <a:ext uri="{FF2B5EF4-FFF2-40B4-BE49-F238E27FC236}">
                <a16:creationId xmlns:a16="http://schemas.microsoft.com/office/drawing/2014/main" id="{662B7B0B-4F6E-4719-BA9C-FDDF775029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4864" y="3811588"/>
            <a:ext cx="1587" cy="112395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37" name="Rectangle 19">
            <a:extLst>
              <a:ext uri="{FF2B5EF4-FFF2-40B4-BE49-F238E27FC236}">
                <a16:creationId xmlns:a16="http://schemas.microsoft.com/office/drawing/2014/main" id="{5BE7921A-93BD-4C67-833C-8EC51A7BF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7738" y="3270250"/>
            <a:ext cx="444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USE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38" name="Freeform 20">
            <a:extLst>
              <a:ext uri="{FF2B5EF4-FFF2-40B4-BE49-F238E27FC236}">
                <a16:creationId xmlns:a16="http://schemas.microsoft.com/office/drawing/2014/main" id="{EDA1EE1A-58FD-47C3-8FAD-A7DF8EA47C33}"/>
              </a:ext>
            </a:extLst>
          </p:cNvPr>
          <p:cNvSpPr>
            <a:spLocks/>
          </p:cNvSpPr>
          <p:nvPr/>
        </p:nvSpPr>
        <p:spPr bwMode="auto">
          <a:xfrm>
            <a:off x="5626100" y="3082925"/>
            <a:ext cx="1155700" cy="749300"/>
          </a:xfrm>
          <a:custGeom>
            <a:avLst/>
            <a:gdLst>
              <a:gd name="T0" fmla="*/ 2147483646 w 728"/>
              <a:gd name="T1" fmla="*/ 0 h 472"/>
              <a:gd name="T2" fmla="*/ 2147483646 w 728"/>
              <a:gd name="T3" fmla="*/ 2147483646 h 472"/>
              <a:gd name="T4" fmla="*/ 2147483646 w 728"/>
              <a:gd name="T5" fmla="*/ 2147483646 h 472"/>
              <a:gd name="T6" fmla="*/ 0 w 728"/>
              <a:gd name="T7" fmla="*/ 2147483646 h 472"/>
              <a:gd name="T8" fmla="*/ 2147483646 w 728"/>
              <a:gd name="T9" fmla="*/ 0 h 4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8"/>
              <a:gd name="T16" fmla="*/ 0 h 472"/>
              <a:gd name="T17" fmla="*/ 728 w 728"/>
              <a:gd name="T18" fmla="*/ 472 h 4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8" h="472">
                <a:moveTo>
                  <a:pt x="364" y="0"/>
                </a:moveTo>
                <a:lnTo>
                  <a:pt x="728" y="236"/>
                </a:lnTo>
                <a:lnTo>
                  <a:pt x="364" y="472"/>
                </a:lnTo>
                <a:lnTo>
                  <a:pt x="0" y="236"/>
                </a:lnTo>
                <a:lnTo>
                  <a:pt x="364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39" name="Freeform 21">
            <a:extLst>
              <a:ext uri="{FF2B5EF4-FFF2-40B4-BE49-F238E27FC236}">
                <a16:creationId xmlns:a16="http://schemas.microsoft.com/office/drawing/2014/main" id="{C853529C-2CC1-46B6-8AF9-09B165AF5EC1}"/>
              </a:ext>
            </a:extLst>
          </p:cNvPr>
          <p:cNvSpPr>
            <a:spLocks/>
          </p:cNvSpPr>
          <p:nvPr/>
        </p:nvSpPr>
        <p:spPr bwMode="auto">
          <a:xfrm>
            <a:off x="5048250" y="4748214"/>
            <a:ext cx="1155700" cy="187325"/>
          </a:xfrm>
          <a:custGeom>
            <a:avLst/>
            <a:gdLst>
              <a:gd name="T0" fmla="*/ 0 w 728"/>
              <a:gd name="T1" fmla="*/ 2147483646 h 118"/>
              <a:gd name="T2" fmla="*/ 0 w 728"/>
              <a:gd name="T3" fmla="*/ 0 h 118"/>
              <a:gd name="T4" fmla="*/ 2147483646 w 728"/>
              <a:gd name="T5" fmla="*/ 0 h 118"/>
              <a:gd name="T6" fmla="*/ 0 60000 65536"/>
              <a:gd name="T7" fmla="*/ 0 60000 65536"/>
              <a:gd name="T8" fmla="*/ 0 60000 65536"/>
              <a:gd name="T9" fmla="*/ 0 w 728"/>
              <a:gd name="T10" fmla="*/ 0 h 118"/>
              <a:gd name="T11" fmla="*/ 728 w 728"/>
              <a:gd name="T12" fmla="*/ 118 h 1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28" h="118">
                <a:moveTo>
                  <a:pt x="0" y="118"/>
                </a:moveTo>
                <a:lnTo>
                  <a:pt x="0" y="0"/>
                </a:lnTo>
                <a:lnTo>
                  <a:pt x="728" y="0"/>
                </a:lnTo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40" name="Line 22">
            <a:extLst>
              <a:ext uri="{FF2B5EF4-FFF2-40B4-BE49-F238E27FC236}">
                <a16:creationId xmlns:a16="http://schemas.microsoft.com/office/drawing/2014/main" id="{5869740C-7FA3-451A-8DBB-06702A25C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3950" y="3811589"/>
            <a:ext cx="1588" cy="9366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41" name="Rectangle 23">
            <a:extLst>
              <a:ext uri="{FF2B5EF4-FFF2-40B4-BE49-F238E27FC236}">
                <a16:creationId xmlns:a16="http://schemas.microsoft.com/office/drawing/2014/main" id="{08DF2E29-6F65-461D-ADBE-C1AD060A8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076" y="1757363"/>
            <a:ext cx="1300163" cy="379412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2" name="Rectangle 24">
            <a:extLst>
              <a:ext uri="{FF2B5EF4-FFF2-40B4-BE49-F238E27FC236}">
                <a16:creationId xmlns:a16="http://schemas.microsoft.com/office/drawing/2014/main" id="{C5256F11-56F6-4775-8BF5-924230040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0900" y="1751014"/>
            <a:ext cx="6032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PART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43" name="Line 25">
            <a:extLst>
              <a:ext uri="{FF2B5EF4-FFF2-40B4-BE49-F238E27FC236}">
                <a16:creationId xmlns:a16="http://schemas.microsoft.com/office/drawing/2014/main" id="{36C16FAC-47FA-4FF8-A7A8-523097C8C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3950" y="2124075"/>
            <a:ext cx="1588" cy="95885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44" name="Rectangle 26">
            <a:extLst>
              <a:ext uri="{FF2B5EF4-FFF2-40B4-BE49-F238E27FC236}">
                <a16:creationId xmlns:a16="http://schemas.microsoft.com/office/drawing/2014/main" id="{E4C77321-6476-45F4-874C-D9861C2F8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5064" y="1825626"/>
            <a:ext cx="7953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supplies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45" name="Freeform 27">
            <a:extLst>
              <a:ext uri="{FF2B5EF4-FFF2-40B4-BE49-F238E27FC236}">
                <a16:creationId xmlns:a16="http://schemas.microsoft.com/office/drawing/2014/main" id="{4A3A1F82-3DDF-4502-B892-A655ACE2658F}"/>
              </a:ext>
            </a:extLst>
          </p:cNvPr>
          <p:cNvSpPr>
            <a:spLocks/>
          </p:cNvSpPr>
          <p:nvPr/>
        </p:nvSpPr>
        <p:spPr bwMode="auto">
          <a:xfrm>
            <a:off x="7343775" y="1541463"/>
            <a:ext cx="1155700" cy="749300"/>
          </a:xfrm>
          <a:custGeom>
            <a:avLst/>
            <a:gdLst>
              <a:gd name="T0" fmla="*/ 2147483646 w 728"/>
              <a:gd name="T1" fmla="*/ 0 h 472"/>
              <a:gd name="T2" fmla="*/ 2147483646 w 728"/>
              <a:gd name="T3" fmla="*/ 2147483646 h 472"/>
              <a:gd name="T4" fmla="*/ 2147483646 w 728"/>
              <a:gd name="T5" fmla="*/ 2147483646 h 472"/>
              <a:gd name="T6" fmla="*/ 0 w 728"/>
              <a:gd name="T7" fmla="*/ 2147483646 h 472"/>
              <a:gd name="T8" fmla="*/ 2147483646 w 728"/>
              <a:gd name="T9" fmla="*/ 0 h 4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8"/>
              <a:gd name="T16" fmla="*/ 0 h 472"/>
              <a:gd name="T17" fmla="*/ 728 w 728"/>
              <a:gd name="T18" fmla="*/ 472 h 4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8" h="472">
                <a:moveTo>
                  <a:pt x="364" y="0"/>
                </a:moveTo>
                <a:lnTo>
                  <a:pt x="728" y="236"/>
                </a:lnTo>
                <a:lnTo>
                  <a:pt x="364" y="472"/>
                </a:lnTo>
                <a:lnTo>
                  <a:pt x="0" y="236"/>
                </a:lnTo>
                <a:lnTo>
                  <a:pt x="364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46" name="Rectangle 28">
            <a:extLst>
              <a:ext uri="{FF2B5EF4-FFF2-40B4-BE49-F238E27FC236}">
                <a16:creationId xmlns:a16="http://schemas.microsoft.com/office/drawing/2014/main" id="{EDF38D0E-8994-4E87-93FE-46BA6F18D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863" y="2895601"/>
            <a:ext cx="8620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stored in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47" name="Freeform 29">
            <a:extLst>
              <a:ext uri="{FF2B5EF4-FFF2-40B4-BE49-F238E27FC236}">
                <a16:creationId xmlns:a16="http://schemas.microsoft.com/office/drawing/2014/main" id="{D607BDE7-0D23-4B5B-83A9-26D2DCE39A2F}"/>
              </a:ext>
            </a:extLst>
          </p:cNvPr>
          <p:cNvSpPr>
            <a:spLocks/>
          </p:cNvSpPr>
          <p:nvPr/>
        </p:nvSpPr>
        <p:spPr bwMode="auto">
          <a:xfrm>
            <a:off x="7359650" y="2708275"/>
            <a:ext cx="1155700" cy="749300"/>
          </a:xfrm>
          <a:custGeom>
            <a:avLst/>
            <a:gdLst>
              <a:gd name="T0" fmla="*/ 2147483646 w 728"/>
              <a:gd name="T1" fmla="*/ 0 h 472"/>
              <a:gd name="T2" fmla="*/ 2147483646 w 728"/>
              <a:gd name="T3" fmla="*/ 2147483646 h 472"/>
              <a:gd name="T4" fmla="*/ 2147483646 w 728"/>
              <a:gd name="T5" fmla="*/ 2147483646 h 472"/>
              <a:gd name="T6" fmla="*/ 0 w 728"/>
              <a:gd name="T7" fmla="*/ 2147483646 h 472"/>
              <a:gd name="T8" fmla="*/ 2147483646 w 728"/>
              <a:gd name="T9" fmla="*/ 0 h 4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8"/>
              <a:gd name="T16" fmla="*/ 0 h 472"/>
              <a:gd name="T17" fmla="*/ 728 w 728"/>
              <a:gd name="T18" fmla="*/ 472 h 4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8" h="472">
                <a:moveTo>
                  <a:pt x="364" y="0"/>
                </a:moveTo>
                <a:lnTo>
                  <a:pt x="728" y="236"/>
                </a:lnTo>
                <a:lnTo>
                  <a:pt x="364" y="472"/>
                </a:lnTo>
                <a:lnTo>
                  <a:pt x="0" y="236"/>
                </a:lnTo>
                <a:lnTo>
                  <a:pt x="364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48" name="Line 30">
            <a:extLst>
              <a:ext uri="{FF2B5EF4-FFF2-40B4-BE49-F238E27FC236}">
                <a16:creationId xmlns:a16="http://schemas.microsoft.com/office/drawing/2014/main" id="{DEA715B2-6741-4D5C-82A8-7768BF1AD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5301" y="1936750"/>
            <a:ext cx="498475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49" name="Line 31">
            <a:extLst>
              <a:ext uri="{FF2B5EF4-FFF2-40B4-BE49-F238E27FC236}">
                <a16:creationId xmlns:a16="http://schemas.microsoft.com/office/drawing/2014/main" id="{72D2C5A2-96C1-4490-847D-A188ACBE1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124076"/>
            <a:ext cx="1588" cy="10001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50" name="Line 32">
            <a:extLst>
              <a:ext uri="{FF2B5EF4-FFF2-40B4-BE49-F238E27FC236}">
                <a16:creationId xmlns:a16="http://schemas.microsoft.com/office/drawing/2014/main" id="{5FA56B58-B9F0-4567-89E8-DE2571CF390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1" y="3124200"/>
            <a:ext cx="898525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51" name="Rectangle 33">
            <a:extLst>
              <a:ext uri="{FF2B5EF4-FFF2-40B4-BE49-F238E27FC236}">
                <a16:creationId xmlns:a16="http://schemas.microsoft.com/office/drawing/2014/main" id="{CECBC7FE-2D09-457A-85BF-AF1601A9B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2238" y="1730376"/>
            <a:ext cx="11414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SUPPLIER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52" name="Rectangle 34">
            <a:extLst>
              <a:ext uri="{FF2B5EF4-FFF2-40B4-BE49-F238E27FC236}">
                <a16:creationId xmlns:a16="http://schemas.microsoft.com/office/drawing/2014/main" id="{98D2ABCF-2270-456D-A56A-2629B0E51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250" y="4381500"/>
            <a:ext cx="1860550" cy="419100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3" name="Rectangle 35">
            <a:extLst>
              <a:ext uri="{FF2B5EF4-FFF2-40B4-BE49-F238E27FC236}">
                <a16:creationId xmlns:a16="http://schemas.microsoft.com/office/drawing/2014/main" id="{7622EE6C-794B-4D24-81EB-3122B1AF9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0439" y="4373564"/>
            <a:ext cx="1500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WAREHOUSE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54" name="Line 36">
            <a:extLst>
              <a:ext uri="{FF2B5EF4-FFF2-40B4-BE49-F238E27FC236}">
                <a16:creationId xmlns:a16="http://schemas.microsoft.com/office/drawing/2014/main" id="{1A4C0A71-9E9F-4A38-8553-4C3F6F43C93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3478213"/>
            <a:ext cx="1588" cy="874712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55" name="Line 37">
            <a:extLst>
              <a:ext uri="{FF2B5EF4-FFF2-40B4-BE49-F238E27FC236}">
                <a16:creationId xmlns:a16="http://schemas.microsoft.com/office/drawing/2014/main" id="{AD0E25A0-9678-4D71-887B-E255D2ABD74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9475" y="1916114"/>
            <a:ext cx="304800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30756" name="Rectangle 38">
            <a:extLst>
              <a:ext uri="{FF2B5EF4-FFF2-40B4-BE49-F238E27FC236}">
                <a16:creationId xmlns:a16="http://schemas.microsoft.com/office/drawing/2014/main" id="{3A2C75FE-EC4D-484D-9B7A-75BB5D030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264" y="4949826"/>
            <a:ext cx="1887537" cy="307975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7" name="Rectangle 39">
            <a:extLst>
              <a:ext uri="{FF2B5EF4-FFF2-40B4-BE49-F238E27FC236}">
                <a16:creationId xmlns:a16="http://schemas.microsoft.com/office/drawing/2014/main" id="{B66D7055-9810-4D2B-933F-8989819B5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2464" y="4949826"/>
            <a:ext cx="1616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DEPARTMENT</a:t>
            </a:r>
            <a:endParaRPr kumimoji="0"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30758" name="TextBox 1">
            <a:extLst>
              <a:ext uri="{FF2B5EF4-FFF2-40B4-BE49-F238E27FC236}">
                <a16:creationId xmlns:a16="http://schemas.microsoft.com/office/drawing/2014/main" id="{417241B8-D57D-4164-95FE-2A7FB3F9D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2162176"/>
            <a:ext cx="4651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30759" name="TextBox 42">
            <a:extLst>
              <a:ext uri="{FF2B5EF4-FFF2-40B4-BE49-F238E27FC236}">
                <a16:creationId xmlns:a16="http://schemas.microsoft.com/office/drawing/2014/main" id="{61CDDBAA-3DEB-471B-989B-CB38DD1CC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064" y="4610101"/>
            <a:ext cx="4651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 1</a:t>
            </a:r>
          </a:p>
        </p:txBody>
      </p:sp>
      <p:sp>
        <p:nvSpPr>
          <p:cNvPr id="30760" name="TextBox 43">
            <a:extLst>
              <a:ext uri="{FF2B5EF4-FFF2-40B4-BE49-F238E27FC236}">
                <a16:creationId xmlns:a16="http://schemas.microsoft.com/office/drawing/2014/main" id="{DF1510FD-C4F2-4082-8AF7-5528CE6A7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539" y="4570414"/>
            <a:ext cx="4651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M</a:t>
            </a:r>
          </a:p>
        </p:txBody>
      </p:sp>
      <p:sp>
        <p:nvSpPr>
          <p:cNvPr id="30761" name="TextBox 44">
            <a:extLst>
              <a:ext uri="{FF2B5EF4-FFF2-40B4-BE49-F238E27FC236}">
                <a16:creationId xmlns:a16="http://schemas.microsoft.com/office/drawing/2014/main" id="{53A3D453-7C10-4798-B5D7-BEB8CADE7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2300288"/>
            <a:ext cx="4651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N</a:t>
            </a:r>
          </a:p>
        </p:txBody>
      </p:sp>
      <p:sp>
        <p:nvSpPr>
          <p:cNvPr id="30762" name="TextBox 45">
            <a:extLst>
              <a:ext uri="{FF2B5EF4-FFF2-40B4-BE49-F238E27FC236}">
                <a16:creationId xmlns:a16="http://schemas.microsoft.com/office/drawing/2014/main" id="{9A269036-15DA-4CE8-BADD-12ED7707B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4452939"/>
            <a:ext cx="4651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30763" name="TextBox 46">
            <a:extLst>
              <a:ext uri="{FF2B5EF4-FFF2-40B4-BE49-F238E27FC236}">
                <a16:creationId xmlns:a16="http://schemas.microsoft.com/office/drawing/2014/main" id="{D9162495-C601-4FA2-BF3D-B6505A207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2162176"/>
            <a:ext cx="4635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 N</a:t>
            </a:r>
          </a:p>
        </p:txBody>
      </p:sp>
      <p:sp>
        <p:nvSpPr>
          <p:cNvPr id="30764" name="TextBox 47">
            <a:extLst>
              <a:ext uri="{FF2B5EF4-FFF2-40B4-BE49-F238E27FC236}">
                <a16:creationId xmlns:a16="http://schemas.microsoft.com/office/drawing/2014/main" id="{4C2B38F9-A87E-422D-B14D-CE869F434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9825" y="4141789"/>
            <a:ext cx="4651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 1</a:t>
            </a:r>
          </a:p>
        </p:txBody>
      </p:sp>
      <p:sp>
        <p:nvSpPr>
          <p:cNvPr id="30765" name="TextBox 48">
            <a:extLst>
              <a:ext uri="{FF2B5EF4-FFF2-40B4-BE49-F238E27FC236}">
                <a16:creationId xmlns:a16="http://schemas.microsoft.com/office/drawing/2014/main" id="{1F7ED389-14C1-4B29-9B17-265326277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0" y="2176464"/>
            <a:ext cx="4651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30766" name="TextBox 49">
            <a:extLst>
              <a:ext uri="{FF2B5EF4-FFF2-40B4-BE49-F238E27FC236}">
                <a16:creationId xmlns:a16="http://schemas.microsoft.com/office/drawing/2014/main" id="{6E96EF84-F4C2-4447-BF36-FFEDEFC6C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1616076"/>
            <a:ext cx="4651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30767" name="TextBox 50">
            <a:extLst>
              <a:ext uri="{FF2B5EF4-FFF2-40B4-BE49-F238E27FC236}">
                <a16:creationId xmlns:a16="http://schemas.microsoft.com/office/drawing/2014/main" id="{B3106DE6-2A96-4272-AF62-20A09863F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1577976"/>
            <a:ext cx="4651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  1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7C040B5-2BC4-4E78-8C9F-1E2F0B20E3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Associative Entity and Composite Keys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C6A364-F399-49DA-9D21-8F6BD99EB5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25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  <p:sp>
        <p:nvSpPr>
          <p:cNvPr id="32771" name="Rectangle 18">
            <a:extLst>
              <a:ext uri="{FF2B5EF4-FFF2-40B4-BE49-F238E27FC236}">
                <a16:creationId xmlns:a16="http://schemas.microsoft.com/office/drawing/2014/main" id="{ED0B198C-FEA7-4203-A859-78ED838BB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41538"/>
            <a:ext cx="11303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chemeClr val="tx2"/>
                </a:solidFill>
                <a:latin typeface="Times New Roman" panose="02020603050405020304" pitchFamily="18" charset="0"/>
              </a:rPr>
              <a:t>PERSON</a:t>
            </a:r>
          </a:p>
        </p:txBody>
      </p:sp>
      <p:sp>
        <p:nvSpPr>
          <p:cNvPr id="32772" name="Rectangle 19">
            <a:extLst>
              <a:ext uri="{FF2B5EF4-FFF2-40B4-BE49-F238E27FC236}">
                <a16:creationId xmlns:a16="http://schemas.microsoft.com/office/drawing/2014/main" id="{6D6A077A-0931-4356-924A-AB827E0A4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32338"/>
            <a:ext cx="11303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chemeClr val="tx2"/>
                </a:solidFill>
                <a:latin typeface="Times New Roman" panose="02020603050405020304" pitchFamily="18" charset="0"/>
              </a:rPr>
              <a:t>PROJECT</a:t>
            </a:r>
          </a:p>
        </p:txBody>
      </p:sp>
      <p:grpSp>
        <p:nvGrpSpPr>
          <p:cNvPr id="32773" name="Group 20">
            <a:extLst>
              <a:ext uri="{FF2B5EF4-FFF2-40B4-BE49-F238E27FC236}">
                <a16:creationId xmlns:a16="http://schemas.microsoft.com/office/drawing/2014/main" id="{AB5EE1B0-CAEB-40BB-A2A4-DDC87E6875F1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348038"/>
            <a:ext cx="1054100" cy="622300"/>
            <a:chOff x="1684" y="1772"/>
            <a:chExt cx="664" cy="392"/>
          </a:xfrm>
        </p:grpSpPr>
        <p:sp>
          <p:nvSpPr>
            <p:cNvPr id="32798" name="Line 21">
              <a:extLst>
                <a:ext uri="{FF2B5EF4-FFF2-40B4-BE49-F238E27FC236}">
                  <a16:creationId xmlns:a16="http://schemas.microsoft.com/office/drawing/2014/main" id="{69BB85FC-6A53-4EC7-BD16-767DD93697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4" y="1772"/>
              <a:ext cx="328" cy="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2799" name="Line 22">
              <a:extLst>
                <a:ext uri="{FF2B5EF4-FFF2-40B4-BE49-F238E27FC236}">
                  <a16:creationId xmlns:a16="http://schemas.microsoft.com/office/drawing/2014/main" id="{23F345C7-8E7F-4BCE-B4D6-E4C5C3AFF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0" y="1780"/>
              <a:ext cx="328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2800" name="Line 23">
              <a:extLst>
                <a:ext uri="{FF2B5EF4-FFF2-40B4-BE49-F238E27FC236}">
                  <a16:creationId xmlns:a16="http://schemas.microsoft.com/office/drawing/2014/main" id="{C7EB6EC1-62C9-4053-9595-5AD16084DA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4" y="1972"/>
              <a:ext cx="328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2801" name="Line 24">
              <a:extLst>
                <a:ext uri="{FF2B5EF4-FFF2-40B4-BE49-F238E27FC236}">
                  <a16:creationId xmlns:a16="http://schemas.microsoft.com/office/drawing/2014/main" id="{FD3A68D3-DEF7-41E2-A679-6D5371B767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20" y="1964"/>
              <a:ext cx="328" cy="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</p:grpSp>
      <p:sp>
        <p:nvSpPr>
          <p:cNvPr id="32774" name="Rectangle 25">
            <a:extLst>
              <a:ext uri="{FF2B5EF4-FFF2-40B4-BE49-F238E27FC236}">
                <a16:creationId xmlns:a16="http://schemas.microsoft.com/office/drawing/2014/main" id="{05BEBF07-188C-4184-A535-1AF3AD7D4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5639" y="3508375"/>
            <a:ext cx="9112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CC0000"/>
                </a:solidFill>
                <a:latin typeface="Times New Roman" panose="02020603050405020304" pitchFamily="18" charset="0"/>
              </a:rPr>
              <a:t>WORK</a:t>
            </a:r>
          </a:p>
        </p:txBody>
      </p:sp>
      <p:sp>
        <p:nvSpPr>
          <p:cNvPr id="32775" name="Line 26">
            <a:extLst>
              <a:ext uri="{FF2B5EF4-FFF2-40B4-BE49-F238E27FC236}">
                <a16:creationId xmlns:a16="http://schemas.microsoft.com/office/drawing/2014/main" id="{7DC7245B-8EC0-4E84-911C-DB21B4519C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1250" y="2662238"/>
            <a:ext cx="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32776" name="Line 27">
            <a:extLst>
              <a:ext uri="{FF2B5EF4-FFF2-40B4-BE49-F238E27FC236}">
                <a16:creationId xmlns:a16="http://schemas.microsoft.com/office/drawing/2014/main" id="{E74E527B-F196-4E91-BAFB-5A9FEE2922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1250" y="3970338"/>
            <a:ext cx="0" cy="74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32777" name="Rectangle 28">
            <a:extLst>
              <a:ext uri="{FF2B5EF4-FFF2-40B4-BE49-F238E27FC236}">
                <a16:creationId xmlns:a16="http://schemas.microsoft.com/office/drawing/2014/main" id="{7FFC7BAF-8F1F-4875-93B5-6192B7D40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2439" y="1908176"/>
            <a:ext cx="1444625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800" u="sng">
                <a:latin typeface="Times New Roman" panose="02020603050405020304" pitchFamily="18" charset="0"/>
              </a:rPr>
              <a:t>PERSON-ID</a:t>
            </a:r>
            <a:r>
              <a:rPr kumimoji="0" lang="en-US" altLang="en-US" sz="1800">
                <a:latin typeface="Times New Roman" panose="02020603050405020304" pitchFamily="18" charset="0"/>
              </a:rPr>
              <a:t> NAME ADDRESS</a:t>
            </a:r>
          </a:p>
        </p:txBody>
      </p:sp>
      <p:sp>
        <p:nvSpPr>
          <p:cNvPr id="32778" name="Rectangle 29">
            <a:extLst>
              <a:ext uri="{FF2B5EF4-FFF2-40B4-BE49-F238E27FC236}">
                <a16:creationId xmlns:a16="http://schemas.microsoft.com/office/drawing/2014/main" id="{8F1AF6E5-FD37-48D0-9F26-2BA81125C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638" y="3279776"/>
            <a:ext cx="1674812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800" u="sng">
                <a:latin typeface="Times New Roman" panose="02020603050405020304" pitchFamily="18" charset="0"/>
              </a:rPr>
              <a:t>PERSON-ID PROJECT-ID </a:t>
            </a:r>
            <a:r>
              <a:rPr kumimoji="0" lang="en-US" altLang="en-US" sz="1800">
                <a:latin typeface="Times New Roman" panose="02020603050405020304" pitchFamily="18" charset="0"/>
              </a:rPr>
              <a:t>TIME-SPENT</a:t>
            </a:r>
          </a:p>
        </p:txBody>
      </p:sp>
      <p:sp>
        <p:nvSpPr>
          <p:cNvPr id="32779" name="Rectangle 30">
            <a:extLst>
              <a:ext uri="{FF2B5EF4-FFF2-40B4-BE49-F238E27FC236}">
                <a16:creationId xmlns:a16="http://schemas.microsoft.com/office/drawing/2014/main" id="{33A9C9E0-696D-4081-8F83-7742BA6E9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639" y="4651376"/>
            <a:ext cx="1749425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800" u="sng">
                <a:latin typeface="Times New Roman" panose="02020603050405020304" pitchFamily="18" charset="0"/>
              </a:rPr>
              <a:t>PROJECT-ID</a:t>
            </a:r>
            <a:r>
              <a:rPr kumimoji="0" lang="en-US" altLang="en-US" sz="1800">
                <a:latin typeface="Times New Roman" panose="02020603050405020304" pitchFamily="18" charset="0"/>
              </a:rPr>
              <a:t> START-DATE BUDGET</a:t>
            </a:r>
          </a:p>
        </p:txBody>
      </p:sp>
      <p:sp>
        <p:nvSpPr>
          <p:cNvPr id="32780" name="Line 31">
            <a:extLst>
              <a:ext uri="{FF2B5EF4-FFF2-40B4-BE49-F238E27FC236}">
                <a16:creationId xmlns:a16="http://schemas.microsoft.com/office/drawing/2014/main" id="{2822FA7E-3126-459D-952A-24EE418864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3119438"/>
            <a:ext cx="105410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32781" name="Line 32">
            <a:extLst>
              <a:ext uri="{FF2B5EF4-FFF2-40B4-BE49-F238E27FC236}">
                <a16:creationId xmlns:a16="http://schemas.microsoft.com/office/drawing/2014/main" id="{0555F345-CD0D-4DC2-BD45-392E089C0F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3119438"/>
            <a:ext cx="9779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32782" name="Rectangle 33">
            <a:extLst>
              <a:ext uri="{FF2B5EF4-FFF2-40B4-BE49-F238E27FC236}">
                <a16:creationId xmlns:a16="http://schemas.microsoft.com/office/drawing/2014/main" id="{B60198D1-DC73-4F90-A7BC-F0F65BFCA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2971801"/>
            <a:ext cx="174942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800" b="1">
                <a:latin typeface="Times New Roman" panose="02020603050405020304" pitchFamily="18" charset="0"/>
              </a:rPr>
              <a:t>Composite Primary key</a:t>
            </a:r>
          </a:p>
        </p:txBody>
      </p:sp>
      <p:sp>
        <p:nvSpPr>
          <p:cNvPr id="32783" name="Line 34">
            <a:extLst>
              <a:ext uri="{FF2B5EF4-FFF2-40B4-BE49-F238E27FC236}">
                <a16:creationId xmlns:a16="http://schemas.microsoft.com/office/drawing/2014/main" id="{1AC4E6CC-BDA1-4489-AF37-134A90B530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1050" y="3963988"/>
            <a:ext cx="1136650" cy="222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32784" name="Rectangle 35">
            <a:extLst>
              <a:ext uri="{FF2B5EF4-FFF2-40B4-BE49-F238E27FC236}">
                <a16:creationId xmlns:a16="http://schemas.microsoft.com/office/drawing/2014/main" id="{7A5CD330-A8C2-444D-958C-145ACE563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4239" y="3965576"/>
            <a:ext cx="1749425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800" b="1">
                <a:latin typeface="Times New Roman" panose="02020603050405020304" pitchFamily="18" charset="0"/>
              </a:rPr>
              <a:t>Attributes specific to the relationship</a:t>
            </a:r>
          </a:p>
        </p:txBody>
      </p:sp>
      <p:sp>
        <p:nvSpPr>
          <p:cNvPr id="32785" name="Rectangle 36">
            <a:extLst>
              <a:ext uri="{FF2B5EF4-FFF2-40B4-BE49-F238E27FC236}">
                <a16:creationId xmlns:a16="http://schemas.microsoft.com/office/drawing/2014/main" id="{B0DEE93B-124D-412B-AFA3-E4B6653FD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6851" y="4954588"/>
            <a:ext cx="1749425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800" dirty="0">
                <a:latin typeface="Times New Roman" panose="02020603050405020304" pitchFamily="18" charset="0"/>
              </a:rPr>
              <a:t>Attributes specific to the Project entity</a:t>
            </a:r>
          </a:p>
        </p:txBody>
      </p:sp>
      <p:sp>
        <p:nvSpPr>
          <p:cNvPr id="32786" name="Rectangle 37">
            <a:extLst>
              <a:ext uri="{FF2B5EF4-FFF2-40B4-BE49-F238E27FC236}">
                <a16:creationId xmlns:a16="http://schemas.microsoft.com/office/drawing/2014/main" id="{F5B17053-9F61-4448-98B6-D8EC23010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0239" y="1831976"/>
            <a:ext cx="1749425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800" dirty="0">
                <a:latin typeface="Times New Roman" panose="02020603050405020304" pitchFamily="18" charset="0"/>
              </a:rPr>
              <a:t>Attributes specific to the Person entity</a:t>
            </a:r>
          </a:p>
        </p:txBody>
      </p:sp>
      <p:sp>
        <p:nvSpPr>
          <p:cNvPr id="32787" name="Line 38">
            <a:extLst>
              <a:ext uri="{FF2B5EF4-FFF2-40B4-BE49-F238E27FC236}">
                <a16:creationId xmlns:a16="http://schemas.microsoft.com/office/drawing/2014/main" id="{B03F34FB-3545-46F4-A620-BAFB13CD2A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2205038"/>
            <a:ext cx="673100" cy="8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32788" name="Line 39">
            <a:extLst>
              <a:ext uri="{FF2B5EF4-FFF2-40B4-BE49-F238E27FC236}">
                <a16:creationId xmlns:a16="http://schemas.microsoft.com/office/drawing/2014/main" id="{DEAA1327-EB84-4D54-B6EB-FF187A560B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2205038"/>
            <a:ext cx="444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32789" name="Line 40">
            <a:extLst>
              <a:ext uri="{FF2B5EF4-FFF2-40B4-BE49-F238E27FC236}">
                <a16:creationId xmlns:a16="http://schemas.microsoft.com/office/drawing/2014/main" id="{DF426160-13A7-4741-8361-B579C24B13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8213" y="5105400"/>
            <a:ext cx="520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32790" name="Line 41">
            <a:extLst>
              <a:ext uri="{FF2B5EF4-FFF2-40B4-BE49-F238E27FC236}">
                <a16:creationId xmlns:a16="http://schemas.microsoft.com/office/drawing/2014/main" id="{57A2E8E2-FDD4-451F-8C77-0D9374AAF8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7213" y="5099050"/>
            <a:ext cx="9779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32791" name="TextBox 26">
            <a:extLst>
              <a:ext uri="{FF2B5EF4-FFF2-40B4-BE49-F238E27FC236}">
                <a16:creationId xmlns:a16="http://schemas.microsoft.com/office/drawing/2014/main" id="{F8EFA0CD-386A-4090-A052-90A3F177F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970339"/>
            <a:ext cx="4651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M</a:t>
            </a:r>
          </a:p>
        </p:txBody>
      </p:sp>
      <p:sp>
        <p:nvSpPr>
          <p:cNvPr id="32792" name="TextBox 27">
            <a:extLst>
              <a:ext uri="{FF2B5EF4-FFF2-40B4-BE49-F238E27FC236}">
                <a16:creationId xmlns:a16="http://schemas.microsoft.com/office/drawing/2014/main" id="{C6664ED1-A993-48AD-B930-73DB6B6A2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9" y="3071814"/>
            <a:ext cx="4651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M</a:t>
            </a:r>
          </a:p>
        </p:txBody>
      </p:sp>
      <p:sp>
        <p:nvSpPr>
          <p:cNvPr id="32793" name="TextBox 28">
            <a:extLst>
              <a:ext uri="{FF2B5EF4-FFF2-40B4-BE49-F238E27FC236}">
                <a16:creationId xmlns:a16="http://schemas.microsoft.com/office/drawing/2014/main" id="{F4F1E8A4-A0DC-456C-8150-64634F191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764" y="4452938"/>
            <a:ext cx="4651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 1</a:t>
            </a:r>
          </a:p>
        </p:txBody>
      </p:sp>
      <p:sp>
        <p:nvSpPr>
          <p:cNvPr id="32794" name="TextBox 29">
            <a:extLst>
              <a:ext uri="{FF2B5EF4-FFF2-40B4-BE49-F238E27FC236}">
                <a16:creationId xmlns:a16="http://schemas.microsoft.com/office/drawing/2014/main" id="{71F3BB71-6506-4847-AB3B-12B12561F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764" y="2662239"/>
            <a:ext cx="4651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>
                <a:latin typeface="Times New Roman" panose="02020603050405020304" pitchFamily="18" charset="0"/>
              </a:rPr>
              <a:t>   1</a:t>
            </a:r>
          </a:p>
        </p:txBody>
      </p:sp>
      <p:sp>
        <p:nvSpPr>
          <p:cNvPr id="32795" name="Rectangle 1">
            <a:extLst>
              <a:ext uri="{FF2B5EF4-FFF2-40B4-BE49-F238E27FC236}">
                <a16:creationId xmlns:a16="http://schemas.microsoft.com/office/drawing/2014/main" id="{AAFA137C-CEF5-4D7B-935C-A1242F7C8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0" y="3360738"/>
            <a:ext cx="1411288" cy="609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AU" altLang="en-US" sz="1400">
                <a:latin typeface="Times New Roman" panose="02020603050405020304" pitchFamily="18" charset="0"/>
              </a:rPr>
              <a:t>Works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AU" altLang="en-US" sz="1400">
                <a:latin typeface="Times New Roman" panose="02020603050405020304" pitchFamily="18" charset="0"/>
              </a:rPr>
              <a:t>For </a:t>
            </a:r>
          </a:p>
        </p:txBody>
      </p:sp>
      <p:sp>
        <p:nvSpPr>
          <p:cNvPr id="32796" name="Diamond 2">
            <a:extLst>
              <a:ext uri="{FF2B5EF4-FFF2-40B4-BE49-F238E27FC236}">
                <a16:creationId xmlns:a16="http://schemas.microsoft.com/office/drawing/2014/main" id="{FE993AF9-CB5A-47E9-9C39-74B8655D1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0" y="3360738"/>
            <a:ext cx="1335088" cy="609600"/>
          </a:xfrm>
          <a:prstGeom prst="diamond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2797" name="TextBox 4">
            <a:extLst>
              <a:ext uri="{FF2B5EF4-FFF2-40B4-BE49-F238E27FC236}">
                <a16:creationId xmlns:a16="http://schemas.microsoft.com/office/drawing/2014/main" id="{1BE89944-363B-4ED5-8E14-4E2598C97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458" y="3508376"/>
            <a:ext cx="17278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AU" altLang="en-US" sz="1600" b="1" dirty="0">
                <a:latin typeface="Times New Roman" panose="02020603050405020304" pitchFamily="18" charset="0"/>
              </a:rPr>
              <a:t>ASSIGNMENT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465BBE9-41C8-4048-B454-DFF514A625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0825" y="182638"/>
            <a:ext cx="9499671" cy="1086123"/>
          </a:xfrm>
        </p:spPr>
        <p:txBody>
          <a:bodyPr>
            <a:normAutofit/>
          </a:bodyPr>
          <a:lstStyle/>
          <a:p>
            <a:r>
              <a:rPr lang="en-AU" altLang="en-US" dirty="0">
                <a:cs typeface="Times New Roman" panose="02020603050405020304" pitchFamily="18" charset="0"/>
              </a:rPr>
              <a:t>Steps for Drawing Entity Relationship Diagram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07772DD-325E-4428-B53D-1CBB1ABF19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196752"/>
            <a:ext cx="10513167" cy="511256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AU" sz="2800" dirty="0">
                <a:cs typeface="Times New Roman" pitchFamily="18" charset="0"/>
              </a:rPr>
              <a:t>Identify the </a:t>
            </a:r>
            <a:r>
              <a:rPr lang="en-AU" sz="2800" b="1" dirty="0">
                <a:cs typeface="Times New Roman" pitchFamily="18" charset="0"/>
              </a:rPr>
              <a:t>entities</a:t>
            </a:r>
            <a:r>
              <a:rPr lang="en-AU" sz="2800" dirty="0">
                <a:cs typeface="Times New Roman" pitchFamily="18" charset="0"/>
              </a:rPr>
              <a:t>/nouns in specification, requirements documents, interview transcripts, etc</a:t>
            </a:r>
          </a:p>
          <a:p>
            <a:pPr>
              <a:lnSpc>
                <a:spcPct val="90000"/>
              </a:lnSpc>
              <a:defRPr/>
            </a:pPr>
            <a:r>
              <a:rPr lang="en-AU" sz="2800" dirty="0">
                <a:cs typeface="Times New Roman" pitchFamily="18" charset="0"/>
              </a:rPr>
              <a:t>Identify the </a:t>
            </a:r>
            <a:r>
              <a:rPr lang="en-AU" sz="2800" b="1" dirty="0">
                <a:cs typeface="Times New Roman" pitchFamily="18" charset="0"/>
              </a:rPr>
              <a:t>attributes</a:t>
            </a:r>
            <a:r>
              <a:rPr lang="en-AU" sz="2800" dirty="0">
                <a:cs typeface="Times New Roman" pitchFamily="18" charset="0"/>
              </a:rPr>
              <a:t> for each entity</a:t>
            </a:r>
          </a:p>
          <a:p>
            <a:pPr>
              <a:lnSpc>
                <a:spcPct val="90000"/>
              </a:lnSpc>
              <a:defRPr/>
            </a:pPr>
            <a:r>
              <a:rPr lang="en-AU" sz="2800" dirty="0">
                <a:cs typeface="Times New Roman" pitchFamily="18" charset="0"/>
              </a:rPr>
              <a:t>Identify the </a:t>
            </a:r>
            <a:r>
              <a:rPr lang="en-AU" sz="2800" b="1" dirty="0">
                <a:cs typeface="Times New Roman" pitchFamily="18" charset="0"/>
              </a:rPr>
              <a:t>relationship</a:t>
            </a:r>
            <a:r>
              <a:rPr lang="en-AU" sz="2800" dirty="0">
                <a:cs typeface="Times New Roman" pitchFamily="18" charset="0"/>
              </a:rPr>
              <a:t> between entities</a:t>
            </a:r>
          </a:p>
          <a:p>
            <a:pPr lvl="1">
              <a:lnSpc>
                <a:spcPct val="90000"/>
              </a:lnSpc>
              <a:defRPr/>
            </a:pPr>
            <a:r>
              <a:rPr lang="en-AU" sz="2400" dirty="0">
                <a:cs typeface="Times New Roman" pitchFamily="18" charset="0"/>
              </a:rPr>
              <a:t>Name with a verb such that the diagram reads in simple sentences</a:t>
            </a:r>
          </a:p>
          <a:p>
            <a:pPr>
              <a:lnSpc>
                <a:spcPct val="90000"/>
              </a:lnSpc>
              <a:buClr>
                <a:srgbClr val="1CADE4"/>
              </a:buClr>
              <a:defRPr/>
            </a:pPr>
            <a:r>
              <a:rPr lang="en-AU" sz="2800" dirty="0">
                <a:cs typeface="Times New Roman" pitchFamily="18" charset="0"/>
              </a:rPr>
              <a:t>Identify </a:t>
            </a:r>
            <a:r>
              <a:rPr lang="en-AU" sz="2800" b="1" dirty="0">
                <a:cs typeface="Times New Roman" pitchFamily="18" charset="0"/>
              </a:rPr>
              <a:t>cardinality</a:t>
            </a:r>
            <a:r>
              <a:rPr lang="en-AU" sz="2800" dirty="0">
                <a:cs typeface="Times New Roman" pitchFamily="18" charset="0"/>
              </a:rPr>
              <a:t> for each relationship between entities as 1:1, 1:M, M:N, 0:1, 0:N</a:t>
            </a:r>
          </a:p>
          <a:p>
            <a:pPr>
              <a:lnSpc>
                <a:spcPct val="90000"/>
              </a:lnSpc>
              <a:defRPr/>
            </a:pPr>
            <a:r>
              <a:rPr lang="en-AU" sz="2800" dirty="0">
                <a:cs typeface="Times New Roman" pitchFamily="18" charset="0"/>
              </a:rPr>
              <a:t>Identify </a:t>
            </a:r>
            <a:r>
              <a:rPr lang="en-AU" sz="2800" b="1" dirty="0">
                <a:cs typeface="Times New Roman" pitchFamily="18" charset="0"/>
              </a:rPr>
              <a:t>keys</a:t>
            </a:r>
            <a:r>
              <a:rPr lang="en-AU" sz="2800" dirty="0">
                <a:cs typeface="Times New Roman" pitchFamily="18" charset="0"/>
              </a:rPr>
              <a:t> (primary and foreign keys) for each entity</a:t>
            </a:r>
          </a:p>
          <a:p>
            <a:pPr lvl="1">
              <a:lnSpc>
                <a:spcPct val="90000"/>
              </a:lnSpc>
              <a:defRPr/>
            </a:pPr>
            <a:r>
              <a:rPr lang="en-AU" sz="2400" dirty="0">
                <a:cs typeface="Times New Roman" pitchFamily="18" charset="0"/>
              </a:rPr>
              <a:t>Identify the attributes -The attributes(s) that uniquely identifies the entity</a:t>
            </a:r>
          </a:p>
          <a:p>
            <a:pPr lvl="1">
              <a:lnSpc>
                <a:spcPct val="90000"/>
              </a:lnSpc>
              <a:defRPr/>
            </a:pPr>
            <a:r>
              <a:rPr lang="en-AU" sz="2400" dirty="0">
                <a:cs typeface="Times New Roman" pitchFamily="18" charset="0"/>
              </a:rPr>
              <a:t>Identify the composite primary keys, if any associative entities exist</a:t>
            </a:r>
            <a:endParaRPr lang="en-AU" sz="1600" dirty="0">
              <a:cs typeface="Times New Roman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F65AD36-9ED3-4347-9108-D4E0C9CFFF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26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8EEFA4F-CC01-48BD-BC5A-232E563607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Data Dictionary</a:t>
            </a:r>
            <a:endParaRPr lang="en-AU" alt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83B72876-FC00-4849-9280-4C314671F4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268760"/>
            <a:ext cx="10441159" cy="45319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AU" altLang="en-US" sz="2800" dirty="0"/>
              <a:t>Is a centralized repository of information about data such as meaning, relationships to other data, origin, usage, and format.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AU" altLang="en-US" sz="2800" dirty="0"/>
              <a:t>A file that defines the basic organization of a database.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AU" altLang="en-US" sz="2800" dirty="0"/>
              <a:t>A data dictionary contains a list of all files in the database, the number of records in each file, and the names and types of each field.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AU" altLang="en-US" sz="2800" dirty="0"/>
              <a:t>Contains a </a:t>
            </a:r>
            <a:r>
              <a:rPr lang="en-AU" altLang="en-US" sz="2800" b="1" dirty="0"/>
              <a:t>read-only</a:t>
            </a:r>
            <a:r>
              <a:rPr lang="en-AU" altLang="en-US" sz="2800" dirty="0"/>
              <a:t> set of tables that provides information about the database.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 marL="457200" lvl="1" indent="0">
              <a:lnSpc>
                <a:spcPct val="90000"/>
              </a:lnSpc>
              <a:buNone/>
            </a:pPr>
            <a:endParaRPr lang="en-US" alt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3A9EB8-7E48-4087-BA1F-6BAF15D14C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27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64" name="Title 1">
            <a:extLst>
              <a:ext uri="{FF2B5EF4-FFF2-40B4-BE49-F238E27FC236}">
                <a16:creationId xmlns:a16="http://schemas.microsoft.com/office/drawing/2014/main" id="{BBE022AA-E3D6-469E-AFC5-4092829EA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32" y="219075"/>
            <a:ext cx="8229600" cy="850900"/>
          </a:xfrm>
        </p:spPr>
        <p:txBody>
          <a:bodyPr/>
          <a:lstStyle/>
          <a:p>
            <a:pPr eaLnBrk="1" hangingPunct="1"/>
            <a:r>
              <a:rPr lang="en-AU" altLang="en-US" dirty="0"/>
              <a:t>Data Dictionary Example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1DB86BD-80EA-474B-9032-7D20489D04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891943"/>
              </p:ext>
            </p:extLst>
          </p:nvPr>
        </p:nvGraphicFramePr>
        <p:xfrm>
          <a:off x="911425" y="1052512"/>
          <a:ext cx="9793089" cy="5689602"/>
        </p:xfrm>
        <a:graphic>
          <a:graphicData uri="http://schemas.openxmlformats.org/drawingml/2006/table">
            <a:tbl>
              <a:tblPr/>
              <a:tblGrid>
                <a:gridCol w="1058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9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6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60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0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Ref.</a:t>
                      </a:r>
                      <a:endParaRPr kumimoji="0" lang="en-AU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Data Element 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Format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Length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Description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89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01. Department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4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DE-1001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Department ID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Number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Primary Key, Mandatory data field,  must be numeric and must not be less than 3 digits i.e. 101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1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DE-1002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Department Name 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Varchar 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20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Name of the department. Sales, Marketing, Procurement Management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89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02. Staff </a:t>
                      </a: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9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DE-2001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Staff ID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Numeric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6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Primary Key, Mandatory data field,  must be numeric and must not be less than 6 digits i.e. 100001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DE-2002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Staff Name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Varchar 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50 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Name of the Staff as Last Name, First Name i.e. Smith, John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DE-2003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Department ID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Numeric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Foreign Key, Refer to the Department ID attribute in the Department entity/table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689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03. Item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5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DE-3001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Item ID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Varchar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Primary Key, Mandatory data field,  must be alpha-numeric and must not be less than 10 digits i.e. COM-000001, LAT-000002</a:t>
                      </a:r>
                      <a:endParaRPr kumimoji="0" lang="en-AU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6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 DE-3002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Item Name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Varchar  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30 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Name of the Item as Computer, Laptop etc.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204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04. Purchase Request (PR)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66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DE-4001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PR ID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Varchar 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10 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Primary Key, Mandatory data field,  must be alpha-numeric and must not be less than 10 alpha-digits i.e. PR-0000001</a:t>
                      </a:r>
                      <a:endParaRPr kumimoji="0" lang="en-AU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7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85775" algn="l"/>
                        </a:tabLst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DE-4002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PR Date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Date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8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Mandatory field, must be in the following format 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dd/mm/</a:t>
                      </a:r>
                      <a:r>
                        <a:rPr kumimoji="0" lang="en-A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yy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7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85775" algn="l"/>
                        </a:tabLst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DE-4003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Staff ID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Numeric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6 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Foreign Key, Refer to the Staff ID attribute in the Staff entity/table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204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85775" algn="l"/>
                        </a:tabLst>
                      </a:pPr>
                      <a:r>
                        <a:rPr kumimoji="0" lang="en-A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05. PR</a:t>
                      </a:r>
                      <a:r>
                        <a:rPr kumimoji="0" lang="en-A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Detail</a:t>
                      </a:r>
                      <a:r>
                        <a:rPr kumimoji="0" lang="en-A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en-AU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7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85775" algn="l"/>
                        </a:tabLst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DE-5001</a:t>
                      </a:r>
                      <a:endParaRPr kumimoji="0" lang="en-AU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 ID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Varchar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10</a:t>
                      </a:r>
                      <a:endParaRPr kumimoji="0" lang="en-AU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Composite Key (part of a composite key), Refer to PR ID in the PR entity/table    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7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85775" algn="l"/>
                        </a:tabLst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DE-5002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Item ID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Varchar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Composite Key (part of a composite key), Refer to Item ID in the Item entity/table </a:t>
                      </a:r>
                      <a:endParaRPr kumimoji="0" lang="en-A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17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85775" algn="l"/>
                        </a:tabLst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De-5003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Quantity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Numeric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r>
                        <a:rPr kumimoji="0" lang="en-A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Mandatory data field,  must be numeric and must not be less than 0</a:t>
                      </a:r>
                      <a:endParaRPr kumimoji="0" lang="en-AU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6D1AFB-3219-4BF3-966C-1626D3D63F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28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  <p:cxnSp>
        <p:nvCxnSpPr>
          <p:cNvPr id="35965" name="Straight Arrow Connector 13">
            <a:extLst>
              <a:ext uri="{FF2B5EF4-FFF2-40B4-BE49-F238E27FC236}">
                <a16:creationId xmlns:a16="http://schemas.microsoft.com/office/drawing/2014/main" id="{C53C4F6D-DBED-4C8B-AAE0-9A03EEA43C7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951538" y="552451"/>
            <a:ext cx="3816350" cy="12922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5966" name="Group 5">
            <a:extLst>
              <a:ext uri="{FF2B5EF4-FFF2-40B4-BE49-F238E27FC236}">
                <a16:creationId xmlns:a16="http://schemas.microsoft.com/office/drawing/2014/main" id="{2C6FA91C-6073-46B4-9D97-791872416389}"/>
              </a:ext>
            </a:extLst>
          </p:cNvPr>
          <p:cNvGrpSpPr>
            <a:grpSpLocks/>
          </p:cNvGrpSpPr>
          <p:nvPr/>
        </p:nvGrpSpPr>
        <p:grpSpPr bwMode="auto">
          <a:xfrm>
            <a:off x="7392145" y="115887"/>
            <a:ext cx="3240931" cy="1066700"/>
            <a:chOff x="5652120" y="1052736"/>
            <a:chExt cx="3096344" cy="1505021"/>
          </a:xfrm>
        </p:grpSpPr>
        <p:sp>
          <p:nvSpPr>
            <p:cNvPr id="35967" name="Rounded Rectangle 6">
              <a:extLst>
                <a:ext uri="{FF2B5EF4-FFF2-40B4-BE49-F238E27FC236}">
                  <a16:creationId xmlns:a16="http://schemas.microsoft.com/office/drawing/2014/main" id="{CF73EED8-BE3E-42E2-AF4C-F19AE23F8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2120" y="1052736"/>
              <a:ext cx="3096344" cy="975013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z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y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x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kumimoji="0"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5968" name="TextBox 7">
              <a:extLst>
                <a:ext uri="{FF2B5EF4-FFF2-40B4-BE49-F238E27FC236}">
                  <a16:creationId xmlns:a16="http://schemas.microsoft.com/office/drawing/2014/main" id="{C7A6DEBC-B9EC-450E-8E09-4E152117F6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6136" y="1124745"/>
              <a:ext cx="2839864" cy="1433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z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y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x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AU" altLang="en-US" sz="1800" dirty="0">
                  <a:latin typeface="Times New Roman" panose="02020603050405020304" pitchFamily="18" charset="0"/>
                  <a:cs typeface="Arial" panose="020B0604020202020204" pitchFamily="34" charset="0"/>
                </a:rPr>
                <a:t>Can hold letters and numbers (alpha numeric)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endParaRPr kumimoji="0" lang="en-AU" altLang="en-US" sz="2400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02F49BE-8D8F-4584-BC6A-D5D3CA7E4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Database Design</a:t>
            </a:r>
            <a:endParaRPr lang="en-AU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CE15018-AF1D-4615-9DD0-988BFF6A07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268761"/>
            <a:ext cx="10369152" cy="482453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altLang="en-US" sz="2800" dirty="0"/>
              <a:t>Direct database design</a:t>
            </a:r>
          </a:p>
          <a:p>
            <a:pPr lvl="1">
              <a:lnSpc>
                <a:spcPct val="90000"/>
              </a:lnSpc>
            </a:pPr>
            <a:r>
              <a:rPr lang="en-AU" altLang="en-US" sz="2800" dirty="0" smtClean="0"/>
              <a:t>Entities </a:t>
            </a:r>
            <a:r>
              <a:rPr lang="en-AU" altLang="en-US" sz="2800" dirty="0"/>
              <a:t>are implemented as relational tables. For example, an Employee table.</a:t>
            </a:r>
          </a:p>
          <a:p>
            <a:pPr lvl="1">
              <a:lnSpc>
                <a:spcPct val="90000"/>
              </a:lnSpc>
            </a:pPr>
            <a:r>
              <a:rPr lang="en-AU" altLang="en-US" sz="2800" dirty="0"/>
              <a:t>Properties of Entities are implemented as 	columns (attributes) in the relational tables. For example, Employee Id, Name, Designation, etc.</a:t>
            </a:r>
          </a:p>
          <a:p>
            <a:pPr lvl="1">
              <a:lnSpc>
                <a:spcPct val="90000"/>
              </a:lnSpc>
            </a:pPr>
            <a:r>
              <a:rPr lang="en-AU" altLang="en-US" sz="2800" dirty="0"/>
              <a:t>Composite primary key of an associative entity is a primary key of a new relational table, primary key is also a foreign key here.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11177A-6126-4990-8C56-604EA99287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29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A43FA97A-751C-4E37-992F-3DE98283CD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Topic</a:t>
            </a:r>
          </a:p>
        </p:txBody>
      </p:sp>
      <p:sp>
        <p:nvSpPr>
          <p:cNvPr id="6147" name="Rectangle 1027">
            <a:extLst>
              <a:ext uri="{FF2B5EF4-FFF2-40B4-BE49-F238E27FC236}">
                <a16:creationId xmlns:a16="http://schemas.microsoft.com/office/drawing/2014/main" id="{0E4672CF-F247-497A-AF11-0AE16BC5D1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/>
              <a:t>Requirements Analysis &amp; Modelling</a:t>
            </a:r>
          </a:p>
          <a:p>
            <a:pPr lvl="1">
              <a:lnSpc>
                <a:spcPct val="150000"/>
              </a:lnSpc>
            </a:pPr>
            <a:r>
              <a:rPr lang="en-US" altLang="en-US"/>
              <a:t>Data Modelling using ERD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1697B2-97A1-4242-B5F6-38741B1C41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3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9F6127D9-C9F1-4C5B-97A5-B8E0C7AE4C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Summary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721535C0-5903-47D8-8134-13E930C34B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339678"/>
            <a:ext cx="10369152" cy="5185666"/>
          </a:xfrm>
        </p:spPr>
        <p:txBody>
          <a:bodyPr/>
          <a:lstStyle/>
          <a:p>
            <a:pPr>
              <a:defRPr/>
            </a:pPr>
            <a:r>
              <a:rPr lang="en-AU" sz="2800" dirty="0">
                <a:cs typeface="Times New Roman" pitchFamily="18" charset="0"/>
              </a:rPr>
              <a:t>ERDs are the basis for the database design</a:t>
            </a:r>
          </a:p>
          <a:p>
            <a:pPr>
              <a:defRPr/>
            </a:pPr>
            <a:endParaRPr lang="en-AU" sz="2800" dirty="0">
              <a:cs typeface="Times New Roman" pitchFamily="18" charset="0"/>
            </a:endParaRPr>
          </a:p>
          <a:p>
            <a:pPr>
              <a:defRPr/>
            </a:pPr>
            <a:r>
              <a:rPr lang="en-AU" sz="2800" dirty="0">
                <a:cs typeface="Times New Roman" pitchFamily="18" charset="0"/>
              </a:rPr>
              <a:t>ERDs capture the data requirements of the system </a:t>
            </a:r>
          </a:p>
          <a:p>
            <a:pPr>
              <a:defRPr/>
            </a:pPr>
            <a:endParaRPr lang="en-AU" sz="2000" i="1" dirty="0">
              <a:cs typeface="Times New Roman" pitchFamily="18" charset="0"/>
            </a:endParaRPr>
          </a:p>
          <a:p>
            <a:pPr>
              <a:defRPr/>
            </a:pPr>
            <a:r>
              <a:rPr lang="en-AU" sz="2800" dirty="0">
                <a:cs typeface="Times New Roman" pitchFamily="18" charset="0"/>
              </a:rPr>
              <a:t>ERDs are structured around unique keys</a:t>
            </a:r>
          </a:p>
          <a:p>
            <a:pPr marL="0" indent="0">
              <a:buNone/>
              <a:defRPr/>
            </a:pPr>
            <a:endParaRPr lang="en-AU" sz="2800" dirty="0">
              <a:cs typeface="Times New Roman" pitchFamily="18" charset="0"/>
            </a:endParaRPr>
          </a:p>
          <a:p>
            <a:pPr marL="0" indent="0">
              <a:buNone/>
              <a:defRPr/>
            </a:pPr>
            <a:endParaRPr lang="en-AU" sz="2800" b="1" dirty="0">
              <a:cs typeface="Times New Roman" pitchFamily="18" charset="0"/>
            </a:endParaRPr>
          </a:p>
          <a:p>
            <a:pPr>
              <a:defRPr/>
            </a:pPr>
            <a:endParaRPr lang="en-AU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A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152F32-0D57-4FB7-ACDD-93F20A7FCE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30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BE0BC09-557D-4D8A-863C-E2B5267C5A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Conclusion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8FF79B4-9EDC-4F8C-8E89-F4CE791DE0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124744"/>
            <a:ext cx="11161240" cy="5616624"/>
          </a:xfrm>
        </p:spPr>
        <p:txBody>
          <a:bodyPr/>
          <a:lstStyle/>
          <a:p>
            <a:r>
              <a:rPr lang="en-AU" altLang="en-US" sz="2400" b="1" dirty="0">
                <a:latin typeface="+mj-lt"/>
              </a:rPr>
              <a:t>THIS WEEK</a:t>
            </a:r>
            <a:endParaRPr lang="en-AU" altLang="en-US" sz="2400" dirty="0">
              <a:latin typeface="+mj-lt"/>
            </a:endParaRPr>
          </a:p>
          <a:p>
            <a:pPr lvl="1"/>
            <a:r>
              <a:rPr lang="en-AU" altLang="en-US" sz="2400">
                <a:latin typeface="+mj-lt"/>
              </a:rPr>
              <a:t>Topic</a:t>
            </a:r>
            <a:r>
              <a:rPr lang="en-AU" altLang="en-US" sz="2400" dirty="0">
                <a:latin typeface="+mj-lt"/>
              </a:rPr>
              <a:t>: “Data Modelling”</a:t>
            </a:r>
          </a:p>
          <a:p>
            <a:pPr lvl="1"/>
            <a:r>
              <a:rPr lang="en-AU" altLang="en-US" sz="2400" dirty="0">
                <a:latin typeface="+mj-lt"/>
              </a:rPr>
              <a:t>Quiz 5 – Data Modelling (3.5 marks)</a:t>
            </a:r>
          </a:p>
          <a:p>
            <a:r>
              <a:rPr lang="en-AU" altLang="en-US" sz="2300" b="1" dirty="0"/>
              <a:t>NEXT WEEK</a:t>
            </a:r>
            <a:endParaRPr lang="en-AU" altLang="en-US" sz="2300" dirty="0"/>
          </a:p>
          <a:p>
            <a:r>
              <a:rPr lang="en-AU" altLang="en-US" sz="2300" dirty="0"/>
              <a:t>Topic: “</a:t>
            </a:r>
            <a:r>
              <a:rPr lang="en-AU" sz="2300" dirty="0"/>
              <a:t>Software Requirement Specification (SRS) and Agile Development</a:t>
            </a:r>
            <a:r>
              <a:rPr lang="en-AU" altLang="en-US" sz="2300" dirty="0"/>
              <a:t>”</a:t>
            </a:r>
          </a:p>
          <a:p>
            <a:pPr lvl="1"/>
            <a:r>
              <a:rPr lang="en-AU" altLang="en-US" sz="2300" dirty="0"/>
              <a:t>Quiz 6 – Requirements Specification (3.5 marks)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2BD0D-1E1D-4669-9ECD-2F56395949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31269 Business Requirements Modelling</a:t>
            </a:r>
          </a:p>
        </p:txBody>
      </p:sp>
      <p:sp>
        <p:nvSpPr>
          <p:cNvPr id="33798" name="Slide Number Placeholder 3">
            <a:extLst>
              <a:ext uri="{FF2B5EF4-FFF2-40B4-BE49-F238E27FC236}">
                <a16:creationId xmlns:a16="http://schemas.microsoft.com/office/drawing/2014/main" id="{8F297012-E690-4F46-B28F-6F838FC56C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0C6595E-8935-4D3C-B9E3-F748C79789CB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182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94C3BDD-67A8-4934-A1C4-9AF6D383C9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424" y="152400"/>
            <a:ext cx="9237464" cy="914400"/>
          </a:xfrm>
        </p:spPr>
        <p:txBody>
          <a:bodyPr/>
          <a:lstStyle/>
          <a:p>
            <a:pPr eaLnBrk="1" hangingPunct="1"/>
            <a:r>
              <a:rPr lang="en-AU" altLang="en-US" dirty="0"/>
              <a:t>Requirements Process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2B1D8A-B35E-48AB-9E85-A483D167DC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4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91F2F9F-F27B-42F3-8DAB-84BA149E0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0480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AU" altLang="en-US" sz="2400" b="1">
                <a:latin typeface="Times New Roman" panose="02020603050405020304" pitchFamily="18" charset="0"/>
              </a:rPr>
              <a:t>Planning &amp; Elicitation</a:t>
            </a:r>
            <a:endParaRPr kumimoji="0" lang="en-AU" altLang="en-US" sz="1600">
              <a:latin typeface="Times New Roman" panose="02020603050405020304" pitchFamily="18" charset="0"/>
            </a:endParaRP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3F1676B6-6533-4BFD-A1B9-56F946730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4" y="3505200"/>
            <a:ext cx="3011487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AU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Modelling</a:t>
            </a:r>
            <a:r>
              <a:rPr kumimoji="0" lang="en-AU" altLang="en-US" sz="2400" b="1">
                <a:latin typeface="Times New Roman" panose="02020603050405020304" pitchFamily="18" charset="0"/>
              </a:rPr>
              <a:t> </a:t>
            </a:r>
            <a:r>
              <a:rPr kumimoji="0" lang="en-AU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&amp; Analysis</a:t>
            </a:r>
            <a:endParaRPr kumimoji="0" lang="en-AU" altLang="en-US" sz="16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68F4B02B-180A-4DAF-BE28-2587FF92C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343400"/>
            <a:ext cx="41910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AU" altLang="en-US" sz="2400" b="1">
                <a:latin typeface="Times New Roman" panose="02020603050405020304" pitchFamily="18" charset="0"/>
              </a:rPr>
              <a:t>Specification &amp; Documentation</a:t>
            </a:r>
            <a:endParaRPr kumimoji="0" lang="en-AU" altLang="en-US" sz="2000">
              <a:latin typeface="Times New Roman" panose="02020603050405020304" pitchFamily="18" charset="0"/>
            </a:endParaRP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29F1A801-D7A5-4D64-BAA5-F154121D6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5257800"/>
            <a:ext cx="3313113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AU" altLang="en-US" sz="2400" b="1">
                <a:latin typeface="Times New Roman" panose="02020603050405020304" pitchFamily="18" charset="0"/>
              </a:rPr>
              <a:t>Validation &amp; Inspection</a:t>
            </a:r>
            <a:endParaRPr kumimoji="0" lang="en-AU" altLang="en-US" sz="1600">
              <a:latin typeface="Times New Roman" panose="02020603050405020304" pitchFamily="18" charset="0"/>
            </a:endParaRPr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8B2EA3AA-FDB6-49D9-B2B4-E5F8667AD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676400"/>
            <a:ext cx="8353425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AU" altLang="en-US" b="1">
                <a:latin typeface="Times New Roman" panose="02020603050405020304" pitchFamily="18" charset="0"/>
              </a:rPr>
              <a:t>Negotiation, Prioritising &amp; Management</a:t>
            </a:r>
          </a:p>
        </p:txBody>
      </p:sp>
      <p:sp>
        <p:nvSpPr>
          <p:cNvPr id="8200" name="Freeform 8">
            <a:extLst>
              <a:ext uri="{FF2B5EF4-FFF2-40B4-BE49-F238E27FC236}">
                <a16:creationId xmlns:a16="http://schemas.microsoft.com/office/drawing/2014/main" id="{7D9F4D6E-60AC-4AC7-BE65-67974F4318CA}"/>
              </a:ext>
            </a:extLst>
          </p:cNvPr>
          <p:cNvSpPr>
            <a:spLocks/>
          </p:cNvSpPr>
          <p:nvPr/>
        </p:nvSpPr>
        <p:spPr bwMode="auto">
          <a:xfrm>
            <a:off x="2438401" y="3200400"/>
            <a:ext cx="417513" cy="660400"/>
          </a:xfrm>
          <a:custGeom>
            <a:avLst/>
            <a:gdLst>
              <a:gd name="T0" fmla="*/ 2147483646 w 680"/>
              <a:gd name="T1" fmla="*/ 0 h 344"/>
              <a:gd name="T2" fmla="*/ 2147483646 w 680"/>
              <a:gd name="T3" fmla="*/ 2147483646 h 344"/>
              <a:gd name="T4" fmla="*/ 2147483646 w 680"/>
              <a:gd name="T5" fmla="*/ 2147483646 h 344"/>
              <a:gd name="T6" fmla="*/ 0 60000 65536"/>
              <a:gd name="T7" fmla="*/ 0 60000 65536"/>
              <a:gd name="T8" fmla="*/ 0 60000 65536"/>
              <a:gd name="T9" fmla="*/ 0 w 680"/>
              <a:gd name="T10" fmla="*/ 0 h 344"/>
              <a:gd name="T11" fmla="*/ 680 w 680"/>
              <a:gd name="T12" fmla="*/ 344 h 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80" h="344">
                <a:moveTo>
                  <a:pt x="344" y="0"/>
                </a:moveTo>
                <a:cubicBezTo>
                  <a:pt x="172" y="116"/>
                  <a:pt x="0" y="232"/>
                  <a:pt x="56" y="288"/>
                </a:cubicBezTo>
                <a:cubicBezTo>
                  <a:pt x="112" y="344"/>
                  <a:pt x="576" y="328"/>
                  <a:pt x="680" y="33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01" name="Freeform 9">
            <a:extLst>
              <a:ext uri="{FF2B5EF4-FFF2-40B4-BE49-F238E27FC236}">
                <a16:creationId xmlns:a16="http://schemas.microsoft.com/office/drawing/2014/main" id="{31D2D1FD-4F81-4A69-8304-8B55CD8DF8EA}"/>
              </a:ext>
            </a:extLst>
          </p:cNvPr>
          <p:cNvSpPr>
            <a:spLocks/>
          </p:cNvSpPr>
          <p:nvPr/>
        </p:nvSpPr>
        <p:spPr bwMode="auto">
          <a:xfrm>
            <a:off x="3657600" y="4038600"/>
            <a:ext cx="1066800" cy="762000"/>
          </a:xfrm>
          <a:custGeom>
            <a:avLst/>
            <a:gdLst>
              <a:gd name="T0" fmla="*/ 2147483646 w 904"/>
              <a:gd name="T1" fmla="*/ 0 h 448"/>
              <a:gd name="T2" fmla="*/ 2147483646 w 904"/>
              <a:gd name="T3" fmla="*/ 2147483646 h 448"/>
              <a:gd name="T4" fmla="*/ 2147483646 w 904"/>
              <a:gd name="T5" fmla="*/ 2147483646 h 448"/>
              <a:gd name="T6" fmla="*/ 0 60000 65536"/>
              <a:gd name="T7" fmla="*/ 0 60000 65536"/>
              <a:gd name="T8" fmla="*/ 0 60000 65536"/>
              <a:gd name="T9" fmla="*/ 0 w 904"/>
              <a:gd name="T10" fmla="*/ 0 h 448"/>
              <a:gd name="T11" fmla="*/ 904 w 904"/>
              <a:gd name="T12" fmla="*/ 448 h 4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04" h="448">
                <a:moveTo>
                  <a:pt x="664" y="0"/>
                </a:moveTo>
                <a:cubicBezTo>
                  <a:pt x="332" y="160"/>
                  <a:pt x="0" y="320"/>
                  <a:pt x="40" y="384"/>
                </a:cubicBezTo>
                <a:cubicBezTo>
                  <a:pt x="80" y="448"/>
                  <a:pt x="492" y="416"/>
                  <a:pt x="904" y="384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02" name="Freeform 10">
            <a:extLst>
              <a:ext uri="{FF2B5EF4-FFF2-40B4-BE49-F238E27FC236}">
                <a16:creationId xmlns:a16="http://schemas.microsoft.com/office/drawing/2014/main" id="{489C35C1-D17E-4D19-8194-FC0442EEFC33}"/>
              </a:ext>
            </a:extLst>
          </p:cNvPr>
          <p:cNvSpPr>
            <a:spLocks/>
          </p:cNvSpPr>
          <p:nvPr/>
        </p:nvSpPr>
        <p:spPr bwMode="auto">
          <a:xfrm>
            <a:off x="5159376" y="4953000"/>
            <a:ext cx="936625" cy="609600"/>
          </a:xfrm>
          <a:custGeom>
            <a:avLst/>
            <a:gdLst>
              <a:gd name="T0" fmla="*/ 2147483646 w 832"/>
              <a:gd name="T1" fmla="*/ 0 h 384"/>
              <a:gd name="T2" fmla="*/ 2147483646 w 832"/>
              <a:gd name="T3" fmla="*/ 2147483646 h 384"/>
              <a:gd name="T4" fmla="*/ 2147483646 w 832"/>
              <a:gd name="T5" fmla="*/ 2147483646 h 384"/>
              <a:gd name="T6" fmla="*/ 0 60000 65536"/>
              <a:gd name="T7" fmla="*/ 0 60000 65536"/>
              <a:gd name="T8" fmla="*/ 0 60000 65536"/>
              <a:gd name="T9" fmla="*/ 0 w 832"/>
              <a:gd name="T10" fmla="*/ 0 h 384"/>
              <a:gd name="T11" fmla="*/ 832 w 832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32" h="384">
                <a:moveTo>
                  <a:pt x="448" y="0"/>
                </a:moveTo>
                <a:cubicBezTo>
                  <a:pt x="224" y="112"/>
                  <a:pt x="0" y="224"/>
                  <a:pt x="64" y="288"/>
                </a:cubicBezTo>
                <a:cubicBezTo>
                  <a:pt x="128" y="352"/>
                  <a:pt x="480" y="368"/>
                  <a:pt x="832" y="384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03" name="Line 11">
            <a:extLst>
              <a:ext uri="{FF2B5EF4-FFF2-40B4-BE49-F238E27FC236}">
                <a16:creationId xmlns:a16="http://schemas.microsoft.com/office/drawing/2014/main" id="{845392D8-7B85-4EA6-B42C-8CBCB2A7B0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286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04" name="Line 12">
            <a:extLst>
              <a:ext uri="{FF2B5EF4-FFF2-40B4-BE49-F238E27FC236}">
                <a16:creationId xmlns:a16="http://schemas.microsoft.com/office/drawing/2014/main" id="{B5CA84E2-2324-4C17-A979-D177CB05F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2860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05" name="Line 13">
            <a:extLst>
              <a:ext uri="{FF2B5EF4-FFF2-40B4-BE49-F238E27FC236}">
                <a16:creationId xmlns:a16="http://schemas.microsoft.com/office/drawing/2014/main" id="{9F7E598A-23B6-42F4-9263-D3FA10D2D5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2860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06" name="Line 14">
            <a:extLst>
              <a:ext uri="{FF2B5EF4-FFF2-40B4-BE49-F238E27FC236}">
                <a16:creationId xmlns:a16="http://schemas.microsoft.com/office/drawing/2014/main" id="{AE8712AA-180B-4632-9E07-ADE08F93CD7B}"/>
              </a:ext>
            </a:extLst>
          </p:cNvPr>
          <p:cNvSpPr>
            <a:spLocks noChangeShapeType="1"/>
          </p:cNvSpPr>
          <p:nvPr/>
        </p:nvSpPr>
        <p:spPr bwMode="auto">
          <a:xfrm>
            <a:off x="9067800" y="2286000"/>
            <a:ext cx="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07" name="Line 15">
            <a:extLst>
              <a:ext uri="{FF2B5EF4-FFF2-40B4-BE49-F238E27FC236}">
                <a16:creationId xmlns:a16="http://schemas.microsoft.com/office/drawing/2014/main" id="{01C677CA-2BCE-4EAB-B0D0-B88B5E15EC9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08" name="Line 16">
            <a:extLst>
              <a:ext uri="{FF2B5EF4-FFF2-40B4-BE49-F238E27FC236}">
                <a16:creationId xmlns:a16="http://schemas.microsoft.com/office/drawing/2014/main" id="{00B40F36-F6A4-4CB9-94A2-7E4A5B0F15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5943600"/>
            <a:ext cx="495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09" name="Line 17">
            <a:extLst>
              <a:ext uri="{FF2B5EF4-FFF2-40B4-BE49-F238E27FC236}">
                <a16:creationId xmlns:a16="http://schemas.microsoft.com/office/drawing/2014/main" id="{D95CFF77-DD58-4679-B4D9-7ABCCDAE41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971800"/>
            <a:ext cx="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10" name="Line 18">
            <a:extLst>
              <a:ext uri="{FF2B5EF4-FFF2-40B4-BE49-F238E27FC236}">
                <a16:creationId xmlns:a16="http://schemas.microsoft.com/office/drawing/2014/main" id="{7936C1B9-3E99-43ED-B8D2-0DD3D35D0C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971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8211" name="Line 19">
            <a:extLst>
              <a:ext uri="{FF2B5EF4-FFF2-40B4-BE49-F238E27FC236}">
                <a16:creationId xmlns:a16="http://schemas.microsoft.com/office/drawing/2014/main" id="{E2FA9EAB-23FE-40EB-A540-25C7A064AA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43475" y="494188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8212" name="Line 20">
            <a:extLst>
              <a:ext uri="{FF2B5EF4-FFF2-40B4-BE49-F238E27FC236}">
                <a16:creationId xmlns:a16="http://schemas.microsoft.com/office/drawing/2014/main" id="{45777746-C68B-4C07-843C-3F05C6041B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16275" y="4005264"/>
            <a:ext cx="0" cy="19446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A8777E6A-0584-4289-BE7D-953A2CF78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Requirements Analysis </a:t>
            </a:r>
          </a:p>
        </p:txBody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AE6222B3-3CA2-4A12-B64F-DBC3E787C2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/>
              <a:t>Previously - How</a:t>
            </a:r>
            <a:r>
              <a:rPr lang="en-US" altLang="en-US" dirty="0"/>
              <a:t> are the requirements collected?</a:t>
            </a:r>
          </a:p>
          <a:p>
            <a:pPr lvl="1"/>
            <a:r>
              <a:rPr lang="en-US" altLang="en-US" sz="2800" dirty="0"/>
              <a:t>Interviews, workshops,  prototypes, surveys, observation, document review, etc.</a:t>
            </a:r>
          </a:p>
          <a:p>
            <a:pPr lvl="1"/>
            <a:endParaRPr lang="en-US" altLang="en-US" dirty="0"/>
          </a:p>
          <a:p>
            <a:r>
              <a:rPr lang="en-US" altLang="en-US" u="sng" dirty="0"/>
              <a:t>This Week - How</a:t>
            </a:r>
            <a:r>
              <a:rPr lang="en-US" altLang="en-US" dirty="0"/>
              <a:t> do we </a:t>
            </a:r>
            <a:r>
              <a:rPr lang="en-US" altLang="en-US" dirty="0" err="1"/>
              <a:t>analyse</a:t>
            </a:r>
            <a:r>
              <a:rPr lang="en-US" altLang="en-US" dirty="0"/>
              <a:t> and model  these requirements collected so far?</a:t>
            </a:r>
          </a:p>
          <a:p>
            <a:pPr lvl="1"/>
            <a:r>
              <a:rPr lang="en-US" altLang="en-US" sz="2800" dirty="0"/>
              <a:t>Data Modelling (Entity Relationship Diagram)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C2ACD7-45A4-4F3C-AB60-AA7AF9D7C1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5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3736E9D-8577-4095-8CEF-ED4E8F7FE9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3195" y="218440"/>
            <a:ext cx="9633277" cy="896938"/>
          </a:xfrm>
        </p:spPr>
        <p:txBody>
          <a:bodyPr/>
          <a:lstStyle/>
          <a:p>
            <a:r>
              <a:rPr lang="en-US" altLang="en-US" dirty="0"/>
              <a:t>Data Model</a:t>
            </a:r>
            <a:endParaRPr lang="en-AU" altLang="en-US" dirty="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30927B7-4DEF-48DD-83D3-AD6CD12189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152103"/>
            <a:ext cx="10441160" cy="522922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altLang="en-US" sz="2400" b="1" dirty="0">
                <a:cs typeface="Times New Roman" panose="02020603050405020304" pitchFamily="18" charset="0"/>
              </a:rPr>
              <a:t>A data model:</a:t>
            </a:r>
          </a:p>
          <a:p>
            <a:pPr lvl="1">
              <a:lnSpc>
                <a:spcPct val="120000"/>
              </a:lnSpc>
            </a:pPr>
            <a:r>
              <a:rPr lang="en-GB" altLang="en-US" sz="2400" dirty="0">
                <a:cs typeface="Times New Roman" panose="02020603050405020304" pitchFamily="18" charset="0"/>
              </a:rPr>
              <a:t>identifies the </a:t>
            </a:r>
            <a:r>
              <a:rPr lang="en-GB" altLang="en-US" sz="2400" b="1" dirty="0">
                <a:cs typeface="Times New Roman" panose="02020603050405020304" pitchFamily="18" charset="0"/>
              </a:rPr>
              <a:t>entities or objects that the organisation will need to hold data about.</a:t>
            </a:r>
          </a:p>
          <a:p>
            <a:pPr lvl="1">
              <a:lnSpc>
                <a:spcPct val="120000"/>
              </a:lnSpc>
            </a:pPr>
            <a:r>
              <a:rPr lang="en-AU" altLang="en-US" sz="2400" dirty="0"/>
              <a:t>identifies the data that must be captured, stored and retrieved.</a:t>
            </a:r>
            <a:endParaRPr lang="en-GB" altLang="en-US" sz="2400" dirty="0"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en-GB" altLang="en-US" sz="2400" dirty="0">
                <a:cs typeface="Times New Roman" panose="02020603050405020304" pitchFamily="18" charset="0"/>
              </a:rPr>
              <a:t>describes the data in a logical (conceptual) manner.</a:t>
            </a:r>
          </a:p>
          <a:p>
            <a:pPr lvl="1">
              <a:lnSpc>
                <a:spcPct val="120000"/>
              </a:lnSpc>
            </a:pPr>
            <a:r>
              <a:rPr lang="en-AU" altLang="en-US" sz="2400" dirty="0"/>
              <a:t>creates a graphical representation of the entities, and the relationships between entities.</a:t>
            </a:r>
          </a:p>
          <a:p>
            <a:pPr lvl="1">
              <a:lnSpc>
                <a:spcPct val="120000"/>
              </a:lnSpc>
            </a:pPr>
            <a:r>
              <a:rPr lang="en-AU" altLang="en-US" sz="2400" dirty="0"/>
              <a:t>Focuses on </a:t>
            </a:r>
            <a:r>
              <a:rPr lang="en-AU" altLang="en-US" sz="2400" b="1" dirty="0"/>
              <a:t>what data is required and how it should be organised.</a:t>
            </a:r>
          </a:p>
          <a:p>
            <a:pPr lvl="1">
              <a:lnSpc>
                <a:spcPct val="120000"/>
              </a:lnSpc>
            </a:pPr>
            <a:r>
              <a:rPr lang="en-AU" altLang="en-US" sz="2400" dirty="0"/>
              <a:t>is a </a:t>
            </a:r>
            <a:r>
              <a:rPr lang="en-AU" altLang="en-US" sz="2400" b="1" dirty="0"/>
              <a:t>plan for building a database</a:t>
            </a:r>
            <a:r>
              <a:rPr lang="en-AU" altLang="en-US" sz="2400" dirty="0"/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9ADEF3-D7AB-4904-B0BA-11D7F24330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6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>
            <a:extLst>
              <a:ext uri="{FF2B5EF4-FFF2-40B4-BE49-F238E27FC236}">
                <a16:creationId xmlns:a16="http://schemas.microsoft.com/office/drawing/2014/main" id="{0818FACE-306C-4AAA-8997-162C8C26B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424" y="254645"/>
            <a:ext cx="9289032" cy="726083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Entity Relationship Diagram (ERD) as a Data Model</a:t>
            </a:r>
            <a:endParaRPr lang="en-AU" altLang="en-US" dirty="0"/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AD4193E3-85CF-43C0-848F-0B1F6FCAF2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42949" y="1052735"/>
            <a:ext cx="11113691" cy="5760815"/>
          </a:xfrm>
        </p:spPr>
        <p:txBody>
          <a:bodyPr>
            <a:noAutofit/>
          </a:bodyPr>
          <a:lstStyle/>
          <a:p>
            <a:r>
              <a:rPr lang="en-GB" altLang="en-US" sz="1700" dirty="0">
                <a:cs typeface="Times New Roman" panose="02020603050405020304" pitchFamily="18" charset="0"/>
              </a:rPr>
              <a:t>ERD as a “Data Model” is</a:t>
            </a:r>
          </a:p>
          <a:p>
            <a:pPr lvl="1"/>
            <a:r>
              <a:rPr lang="en-GB" altLang="en-US" sz="1700" dirty="0">
                <a:cs typeface="Times New Roman" panose="02020603050405020304" pitchFamily="18" charset="0"/>
              </a:rPr>
              <a:t>an abstraction of the data the organisation works with </a:t>
            </a:r>
          </a:p>
          <a:p>
            <a:pPr lvl="1"/>
            <a:r>
              <a:rPr lang="en-GB" altLang="en-US" sz="1700" dirty="0">
                <a:cs typeface="Times New Roman" panose="02020603050405020304" pitchFamily="18" charset="0"/>
              </a:rPr>
              <a:t>a way to organise the data of interest into a standardised structure</a:t>
            </a:r>
          </a:p>
          <a:p>
            <a:r>
              <a:rPr lang="en-AU" altLang="en-US" sz="1700" dirty="0"/>
              <a:t>ERD is a </a:t>
            </a:r>
            <a:r>
              <a:rPr lang="en-AU" altLang="en-US" sz="1700" b="1" dirty="0"/>
              <a:t>graphical representation of the data requirements </a:t>
            </a:r>
            <a:r>
              <a:rPr lang="en-AU" altLang="en-US" sz="1700" dirty="0"/>
              <a:t>for a database.</a:t>
            </a:r>
          </a:p>
          <a:p>
            <a:r>
              <a:rPr lang="en-AU" altLang="en-US" sz="1700" dirty="0"/>
              <a:t>ERD  is a graphical representation of the entities relevant to a chosen problem domain, the relationships between them, and their attributes.</a:t>
            </a:r>
          </a:p>
          <a:p>
            <a:r>
              <a:rPr lang="en-US" altLang="en-US" sz="1700" dirty="0"/>
              <a:t>The Entity-Relationship Model is a conceptual data model that views the real world as consisting of entities and relationships. </a:t>
            </a:r>
          </a:p>
          <a:p>
            <a:r>
              <a:rPr lang="en-US" altLang="en-US" sz="1700" dirty="0"/>
              <a:t>The basic constructs/parts of an ERD are:</a:t>
            </a:r>
            <a:endParaRPr lang="en-GB" altLang="en-US" sz="1700" dirty="0"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en-GB" altLang="en-US" sz="1700" b="1" dirty="0">
                <a:cs typeface="Times New Roman" panose="02020603050405020304" pitchFamily="18" charset="0"/>
              </a:rPr>
              <a:t>Entities</a:t>
            </a:r>
            <a:r>
              <a:rPr lang="en-GB" altLang="en-US" sz="1700" dirty="0">
                <a:cs typeface="Times New Roman" panose="02020603050405020304" pitchFamily="18" charset="0"/>
              </a:rPr>
              <a:t> are anything about whom you want to </a:t>
            </a:r>
            <a:r>
              <a:rPr lang="en-GB" altLang="en-US" sz="1700" b="1" u="sng" dirty="0">
                <a:cs typeface="Times New Roman" panose="02020603050405020304" pitchFamily="18" charset="0"/>
              </a:rPr>
              <a:t>record or store data; </a:t>
            </a:r>
            <a:r>
              <a:rPr lang="en-US" altLang="en-US" sz="1700" dirty="0"/>
              <a:t>concepts, real or abstract, about which information is collected.</a:t>
            </a:r>
            <a:endParaRPr lang="en-GB" altLang="en-US" sz="1700" dirty="0"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en-GB" altLang="en-US" sz="1700" b="1" dirty="0">
                <a:cs typeface="Times New Roman" panose="02020603050405020304" pitchFamily="18" charset="0"/>
              </a:rPr>
              <a:t>Relationships</a:t>
            </a:r>
            <a:r>
              <a:rPr lang="en-GB" altLang="en-US" sz="1700" dirty="0">
                <a:cs typeface="Times New Roman" panose="02020603050405020304" pitchFamily="18" charset="0"/>
              </a:rPr>
              <a:t> are associations between the entities.</a:t>
            </a:r>
          </a:p>
          <a:p>
            <a:pPr lvl="1">
              <a:lnSpc>
                <a:spcPct val="110000"/>
              </a:lnSpc>
            </a:pPr>
            <a:r>
              <a:rPr lang="en-US" altLang="en-US" sz="1700" b="1" dirty="0"/>
              <a:t>Attributes</a:t>
            </a:r>
            <a:r>
              <a:rPr lang="en-US" altLang="en-US" sz="1700" dirty="0"/>
              <a:t> are properties which describe the entities.</a:t>
            </a:r>
            <a:endParaRPr lang="en-GB" altLang="en-US" sz="1700" dirty="0"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en-GB" altLang="en-US" sz="1700" b="1" dirty="0">
                <a:cs typeface="Times New Roman" panose="02020603050405020304" pitchFamily="18" charset="0"/>
              </a:rPr>
              <a:t>Cardinality </a:t>
            </a:r>
            <a:r>
              <a:rPr lang="en-GB" altLang="en-US" sz="1700" dirty="0">
                <a:cs typeface="Times New Roman" panose="02020603050405020304" pitchFamily="18" charset="0"/>
              </a:rPr>
              <a:t>is a numerical relationship between two entities.</a:t>
            </a:r>
          </a:p>
          <a:p>
            <a:pPr lvl="1">
              <a:lnSpc>
                <a:spcPct val="110000"/>
              </a:lnSpc>
            </a:pPr>
            <a:r>
              <a:rPr lang="en-AU" altLang="en-US" sz="1700" b="1" dirty="0">
                <a:cs typeface="Times New Roman" panose="02020603050405020304" pitchFamily="18" charset="0"/>
              </a:rPr>
              <a:t>Keys</a:t>
            </a:r>
            <a:r>
              <a:rPr lang="en-AU" altLang="en-US" sz="1700" dirty="0">
                <a:cs typeface="Times New Roman" panose="02020603050405020304" pitchFamily="18" charset="0"/>
              </a:rPr>
              <a:t> are the basis of the relationship between entities and are used to identify another entity that the current one wishes to be associated with.</a:t>
            </a:r>
            <a:endParaRPr lang="en-GB" altLang="en-US" sz="1700" b="1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659F72-D964-43C0-8081-1D6F78FB3F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7</a:t>
            </a:fld>
            <a:endParaRPr lang="en-US" altLang="en-US" dirty="0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08F5ABA-2868-431D-A682-B60DD779F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Why ERD?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2384DF3-5AE3-42EE-9C7B-A51678A4B7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556792"/>
            <a:ext cx="10441160" cy="4638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altLang="en-US" sz="2800" dirty="0"/>
              <a:t>Describe data requirements of the business</a:t>
            </a:r>
          </a:p>
          <a:p>
            <a:pPr>
              <a:lnSpc>
                <a:spcPct val="110000"/>
              </a:lnSpc>
            </a:pPr>
            <a:r>
              <a:rPr lang="en-AU" altLang="en-US" sz="2800" dirty="0"/>
              <a:t>Represent the business rules that apply to an organizations data</a:t>
            </a:r>
          </a:p>
          <a:p>
            <a:pPr>
              <a:lnSpc>
                <a:spcPct val="110000"/>
              </a:lnSpc>
            </a:pPr>
            <a:r>
              <a:rPr lang="en-AU" altLang="en-US" sz="2800" dirty="0"/>
              <a:t>Confirm business and data requirements and provide direction to the architecture and design team as they move forward with database design</a:t>
            </a:r>
            <a:br>
              <a:rPr lang="en-AU" altLang="en-US" sz="2800" dirty="0"/>
            </a:br>
            <a:endParaRPr lang="en-AU" altLang="en-US" sz="2800" dirty="0"/>
          </a:p>
          <a:p>
            <a:pPr>
              <a:lnSpc>
                <a:spcPct val="110000"/>
              </a:lnSpc>
            </a:pPr>
            <a:endParaRPr lang="en-GB" altLang="en-US" sz="28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AU" altLang="en-US" sz="2800" dirty="0"/>
          </a:p>
          <a:p>
            <a:endParaRPr lang="en-AU" alt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6B6737-8146-4812-B90F-9B9E3B5F68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8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7DE456F-CCAB-46AC-A3ED-4285FB613D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ERD vs Process Model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0D2264A-AD1B-414C-BDD6-F78D2B0CA0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381168"/>
            <a:ext cx="10441160" cy="5216184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charset="2"/>
              <a:buChar char="z"/>
              <a:defRPr/>
            </a:pPr>
            <a:r>
              <a:rPr lang="en-AU" sz="2800" dirty="0">
                <a:cs typeface="Times New Roman" pitchFamily="18" charset="0"/>
              </a:rPr>
              <a:t>Focus of ERDs is to capture the important data in the organisation, whereas the focus of Process Models is to capture the business processes in an organisation.</a:t>
            </a:r>
          </a:p>
          <a:p>
            <a:pPr>
              <a:lnSpc>
                <a:spcPct val="90000"/>
              </a:lnSpc>
              <a:buFont typeface="Monotype Sorts" charset="2"/>
              <a:buChar char="z"/>
              <a:defRPr/>
            </a:pPr>
            <a:endParaRPr lang="en-AU" sz="28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Monotype Sorts" charset="2"/>
              <a:buChar char="z"/>
              <a:defRPr/>
            </a:pPr>
            <a:r>
              <a:rPr lang="en-AU" sz="2800" dirty="0">
                <a:cs typeface="Times New Roman" pitchFamily="18" charset="0"/>
              </a:rPr>
              <a:t>ERDs focus on the data to be stored and retrieved in an efficient manner. It shows the relationship between the data. Whereas a process model shows the business processes so that the processes can be analysed and improved.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AU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Monotype Sorts" charset="2"/>
              <a:buChar char="z"/>
              <a:defRPr/>
            </a:pPr>
            <a:endParaRPr lang="en-AU" sz="2000" dirty="0">
              <a:cs typeface="Times New Roman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D9F20F-F941-412F-BFDB-9333DFDF63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latin typeface="Calibri" panose="020F0502020204030204"/>
              </a:rPr>
              <a:t>Slide </a:t>
            </a:r>
            <a:fld id="{F47BE3D9-793E-43AF-AE56-9AF17DC25390}" type="slidenum">
              <a:rPr lang="en-US" altLang="en-US">
                <a:solidFill>
                  <a:srgbClr val="1CADE4"/>
                </a:solidFill>
                <a:latin typeface="Calibri" panose="020F0502020204030204"/>
              </a:rPr>
              <a:pPr defTabSz="457200">
                <a:defRPr/>
              </a:pPr>
              <a:t>9</a:t>
            </a:fld>
            <a:endParaRPr lang="en-US" altLang="en-US">
              <a:solidFill>
                <a:srgbClr val="1CADE4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38049</TotalTime>
  <Words>1877</Words>
  <Application>Microsoft Office PowerPoint</Application>
  <PresentationFormat>Widescreen</PresentationFormat>
  <Paragraphs>362</Paragraphs>
  <Slides>31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MS PGothic</vt:lpstr>
      <vt:lpstr>Arial</vt:lpstr>
      <vt:lpstr>Calibri</vt:lpstr>
      <vt:lpstr>Calibri (Body)</vt:lpstr>
      <vt:lpstr>Monotype Sorts</vt:lpstr>
      <vt:lpstr>Times New Roman</vt:lpstr>
      <vt:lpstr>Wingdings</vt:lpstr>
      <vt:lpstr>Wingdings 3</vt:lpstr>
      <vt:lpstr>Facet</vt:lpstr>
      <vt:lpstr> 31269: Business Requirements Modelling</vt:lpstr>
      <vt:lpstr>Objectives</vt:lpstr>
      <vt:lpstr>Topic</vt:lpstr>
      <vt:lpstr>Requirements Process</vt:lpstr>
      <vt:lpstr>Requirements Analysis </vt:lpstr>
      <vt:lpstr>Data Model</vt:lpstr>
      <vt:lpstr>Entity Relationship Diagram (ERD) as a Data Model</vt:lpstr>
      <vt:lpstr>Why ERD?</vt:lpstr>
      <vt:lpstr>ERD vs Process Model</vt:lpstr>
      <vt:lpstr>Example of an ERD</vt:lpstr>
      <vt:lpstr>Example of an ERD and a Database</vt:lpstr>
      <vt:lpstr>Entity Types</vt:lpstr>
      <vt:lpstr>Attributes</vt:lpstr>
      <vt:lpstr>Attributes: examples</vt:lpstr>
      <vt:lpstr>Entity Keys</vt:lpstr>
      <vt:lpstr>Entity Keys – Primary Key</vt:lpstr>
      <vt:lpstr>Entity Keys – Foreign Key</vt:lpstr>
      <vt:lpstr>Relationship</vt:lpstr>
      <vt:lpstr>Cardinality</vt:lpstr>
      <vt:lpstr>Cardinality Types</vt:lpstr>
      <vt:lpstr>M:N Relationships (Associative Entity)</vt:lpstr>
      <vt:lpstr>Composite Primary Keys</vt:lpstr>
      <vt:lpstr>Chen and Crows Foot Notations for ERD</vt:lpstr>
      <vt:lpstr>An ERD Example (first draft)</vt:lpstr>
      <vt:lpstr>Associative Entity and Composite Keys</vt:lpstr>
      <vt:lpstr>Steps for Drawing Entity Relationship Diagram</vt:lpstr>
      <vt:lpstr>Data Dictionary</vt:lpstr>
      <vt:lpstr>Data Dictionary Example</vt:lpstr>
      <vt:lpstr>Database Design</vt:lpstr>
      <vt:lpstr>Summary</vt:lpstr>
      <vt:lpstr>Conclusion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BRM - Data Modelling</dc:title>
  <dc:creator>Suresh Paryani</dc:creator>
  <cp:lastModifiedBy>Dr. Mahira Mohamed Mowjoon</cp:lastModifiedBy>
  <cp:revision>450</cp:revision>
  <dcterms:created xsi:type="dcterms:W3CDTF">2003-03-11T17:13:32Z</dcterms:created>
  <dcterms:modified xsi:type="dcterms:W3CDTF">2022-03-14T14:13:41Z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a4f0713-8a76-46fc-9033-3e1b6c45971d_Enabled">
    <vt:lpwstr>true</vt:lpwstr>
  </property>
  <property fmtid="{D5CDD505-2E9C-101B-9397-08002B2CF9AE}" pid="3" name="MSIP_Label_ba4f0713-8a76-46fc-9033-3e1b6c45971d_SetDate">
    <vt:lpwstr>2021-07-20T01:07:28Z</vt:lpwstr>
  </property>
  <property fmtid="{D5CDD505-2E9C-101B-9397-08002B2CF9AE}" pid="4" name="MSIP_Label_ba4f0713-8a76-46fc-9033-3e1b6c45971d_Method">
    <vt:lpwstr>Privileged</vt:lpwstr>
  </property>
  <property fmtid="{D5CDD505-2E9C-101B-9397-08002B2CF9AE}" pid="5" name="MSIP_Label_ba4f0713-8a76-46fc-9033-3e1b6c45971d_Name">
    <vt:lpwstr>UTS-Public</vt:lpwstr>
  </property>
  <property fmtid="{D5CDD505-2E9C-101B-9397-08002B2CF9AE}" pid="6" name="MSIP_Label_ba4f0713-8a76-46fc-9033-3e1b6c45971d_SiteId">
    <vt:lpwstr>e8911c26-cf9f-4a9c-878e-527807be8791</vt:lpwstr>
  </property>
  <property fmtid="{D5CDD505-2E9C-101B-9397-08002B2CF9AE}" pid="7" name="MSIP_Label_ba4f0713-8a76-46fc-9033-3e1b6c45971d_ActionId">
    <vt:lpwstr>9e24a64b-58ba-4a74-bd23-b9e496d8bace</vt:lpwstr>
  </property>
  <property fmtid="{D5CDD505-2E9C-101B-9397-08002B2CF9AE}" pid="8" name="MSIP_Label_ba4f0713-8a76-46fc-9033-3e1b6c45971d_ContentBits">
    <vt:lpwstr>0</vt:lpwstr>
  </property>
</Properties>
</file>