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189" r:id="rId1"/>
  </p:sldMasterIdLst>
  <p:notesMasterIdLst>
    <p:notesMasterId r:id="rId24"/>
  </p:notesMasterIdLst>
  <p:handoutMasterIdLst>
    <p:handoutMasterId r:id="rId25"/>
  </p:handoutMasterIdLst>
  <p:sldIdLst>
    <p:sldId id="447" r:id="rId2"/>
    <p:sldId id="442" r:id="rId3"/>
    <p:sldId id="448" r:id="rId4"/>
    <p:sldId id="402" r:id="rId5"/>
    <p:sldId id="443" r:id="rId6"/>
    <p:sldId id="398" r:id="rId7"/>
    <p:sldId id="444" r:id="rId8"/>
    <p:sldId id="376" r:id="rId9"/>
    <p:sldId id="445" r:id="rId10"/>
    <p:sldId id="378" r:id="rId11"/>
    <p:sldId id="446" r:id="rId12"/>
    <p:sldId id="406" r:id="rId13"/>
    <p:sldId id="409" r:id="rId14"/>
    <p:sldId id="396" r:id="rId15"/>
    <p:sldId id="397" r:id="rId16"/>
    <p:sldId id="404" r:id="rId17"/>
    <p:sldId id="410" r:id="rId18"/>
    <p:sldId id="392" r:id="rId19"/>
    <p:sldId id="393" r:id="rId20"/>
    <p:sldId id="414" r:id="rId21"/>
    <p:sldId id="394" r:id="rId22"/>
    <p:sldId id="417" r:id="rId23"/>
  </p:sldIdLst>
  <p:sldSz cx="12192000" cy="6858000"/>
  <p:notesSz cx="6858000" cy="9945688"/>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90" autoAdjust="0"/>
    <p:restoredTop sz="87186" autoAdjust="0"/>
  </p:normalViewPr>
  <p:slideViewPr>
    <p:cSldViewPr>
      <p:cViewPr varScale="1">
        <p:scale>
          <a:sx n="87" d="100"/>
          <a:sy n="87" d="100"/>
        </p:scale>
        <p:origin x="288" y="72"/>
      </p:cViewPr>
      <p:guideLst>
        <p:guide orient="horz" pos="2160"/>
        <p:guide pos="3840"/>
      </p:guideLst>
    </p:cSldViewPr>
  </p:slideViewPr>
  <p:outlineViewPr>
    <p:cViewPr>
      <p:scale>
        <a:sx n="50" d="100"/>
        <a:sy n="50" d="100"/>
      </p:scale>
      <p:origin x="0" y="-11388"/>
    </p:cViewPr>
  </p:outlineViewPr>
  <p:notesTextViewPr>
    <p:cViewPr>
      <p:scale>
        <a:sx n="100" d="100"/>
        <a:sy n="100" d="100"/>
      </p:scale>
      <p:origin x="0" y="0"/>
    </p:cViewPr>
  </p:notesTextViewPr>
  <p:sorterViewPr>
    <p:cViewPr>
      <p:scale>
        <a:sx n="80" d="100"/>
        <a:sy n="80" d="100"/>
      </p:scale>
      <p:origin x="0" y="0"/>
    </p:cViewPr>
  </p:sorterViewPr>
  <p:notesViewPr>
    <p:cSldViewPr>
      <p:cViewPr varScale="1">
        <p:scale>
          <a:sx n="58" d="100"/>
          <a:sy n="58" d="100"/>
        </p:scale>
        <p:origin x="-1770" y="-7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A2CA3D6F-52C8-4F2C-94EC-78E1BDD4DB2A}"/>
              </a:ext>
            </a:extLst>
          </p:cNvPr>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US"/>
          </a:p>
        </p:txBody>
      </p:sp>
      <p:sp>
        <p:nvSpPr>
          <p:cNvPr id="129027" name="Rectangle 3">
            <a:extLst>
              <a:ext uri="{FF2B5EF4-FFF2-40B4-BE49-F238E27FC236}">
                <a16:creationId xmlns:a16="http://schemas.microsoft.com/office/drawing/2014/main" id="{0E8F45A7-A873-44AB-8FC3-5063DAF6ACA0}"/>
              </a:ext>
            </a:extLst>
          </p:cNvPr>
          <p:cNvSpPr>
            <a:spLocks noGrp="1" noChangeArrowheads="1"/>
          </p:cNvSpPr>
          <p:nvPr>
            <p:ph type="dt" sz="quarter" idx="1"/>
          </p:nvPr>
        </p:nvSpPr>
        <p:spPr bwMode="auto">
          <a:xfrm>
            <a:off x="3884613"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US"/>
          </a:p>
        </p:txBody>
      </p:sp>
      <p:sp>
        <p:nvSpPr>
          <p:cNvPr id="129028" name="Rectangle 4">
            <a:extLst>
              <a:ext uri="{FF2B5EF4-FFF2-40B4-BE49-F238E27FC236}">
                <a16:creationId xmlns:a16="http://schemas.microsoft.com/office/drawing/2014/main" id="{D2F027AD-0609-4977-A9B9-71BA197F28F7}"/>
              </a:ext>
            </a:extLst>
          </p:cNvPr>
          <p:cNvSpPr>
            <a:spLocks noGrp="1" noChangeArrowheads="1"/>
          </p:cNvSpPr>
          <p:nvPr>
            <p:ph type="ftr" sz="quarter" idx="2"/>
          </p:nvPr>
        </p:nvSpPr>
        <p:spPr bwMode="auto">
          <a:xfrm>
            <a:off x="0" y="9447213"/>
            <a:ext cx="2971800" cy="496887"/>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US"/>
          </a:p>
        </p:txBody>
      </p:sp>
      <p:sp>
        <p:nvSpPr>
          <p:cNvPr id="129029" name="Rectangle 5">
            <a:extLst>
              <a:ext uri="{FF2B5EF4-FFF2-40B4-BE49-F238E27FC236}">
                <a16:creationId xmlns:a16="http://schemas.microsoft.com/office/drawing/2014/main" id="{7EF771A3-613A-443D-85B7-A6FA65372E89}"/>
              </a:ext>
            </a:extLst>
          </p:cNvPr>
          <p:cNvSpPr>
            <a:spLocks noGrp="1" noChangeArrowheads="1"/>
          </p:cNvSpPr>
          <p:nvPr>
            <p:ph type="sldNum" sz="quarter" idx="3"/>
          </p:nvPr>
        </p:nvSpPr>
        <p:spPr bwMode="auto">
          <a:xfrm>
            <a:off x="3884613" y="9447213"/>
            <a:ext cx="2971800" cy="496887"/>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01507B06-F5EA-4234-9F36-6FD9518A89E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7AD77B4E-9F9F-4AD4-AE81-5405052C4D6E}"/>
              </a:ext>
            </a:extLst>
          </p:cNvPr>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AU"/>
          </a:p>
        </p:txBody>
      </p:sp>
      <p:sp>
        <p:nvSpPr>
          <p:cNvPr id="132099" name="Rectangle 3">
            <a:extLst>
              <a:ext uri="{FF2B5EF4-FFF2-40B4-BE49-F238E27FC236}">
                <a16:creationId xmlns:a16="http://schemas.microsoft.com/office/drawing/2014/main" id="{138E31A1-7C47-45E0-A680-92FD9B6ED04E}"/>
              </a:ext>
            </a:extLst>
          </p:cNvPr>
          <p:cNvSpPr>
            <a:spLocks noGrp="1" noChangeArrowheads="1"/>
          </p:cNvSpPr>
          <p:nvPr>
            <p:ph type="dt" idx="1"/>
          </p:nvPr>
        </p:nvSpPr>
        <p:spPr bwMode="auto">
          <a:xfrm>
            <a:off x="3886200" y="0"/>
            <a:ext cx="2971800" cy="49688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AU"/>
          </a:p>
        </p:txBody>
      </p:sp>
      <p:sp>
        <p:nvSpPr>
          <p:cNvPr id="3076" name="Rectangle 4">
            <a:extLst>
              <a:ext uri="{FF2B5EF4-FFF2-40B4-BE49-F238E27FC236}">
                <a16:creationId xmlns:a16="http://schemas.microsoft.com/office/drawing/2014/main" id="{D02CBD7D-FE30-4E51-8193-EFEF50EAD161}"/>
              </a:ext>
            </a:extLst>
          </p:cNvPr>
          <p:cNvSpPr>
            <a:spLocks noGrp="1" noRot="1" noChangeAspect="1" noChangeArrowheads="1" noTextEdit="1"/>
          </p:cNvSpPr>
          <p:nvPr>
            <p:ph type="sldImg" idx="2"/>
          </p:nvPr>
        </p:nvSpPr>
        <p:spPr bwMode="auto">
          <a:xfrm>
            <a:off x="114300" y="746125"/>
            <a:ext cx="6630988"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6B93F1D7-2161-4DBF-A3F3-045197DDB72E}"/>
              </a:ext>
            </a:extLst>
          </p:cNvPr>
          <p:cNvSpPr>
            <a:spLocks noGrp="1" noChangeArrowheads="1"/>
          </p:cNvSpPr>
          <p:nvPr>
            <p:ph type="body" sz="quarter" idx="3"/>
          </p:nvPr>
        </p:nvSpPr>
        <p:spPr bwMode="auto">
          <a:xfrm>
            <a:off x="914400" y="4724400"/>
            <a:ext cx="5029200" cy="4475163"/>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FC08B64B-8028-4726-BBED-067E415B9BB7}"/>
              </a:ext>
            </a:extLst>
          </p:cNvPr>
          <p:cNvSpPr>
            <a:spLocks noGrp="1" noChangeArrowheads="1"/>
          </p:cNvSpPr>
          <p:nvPr>
            <p:ph type="ftr" sz="quarter" idx="4"/>
          </p:nvPr>
        </p:nvSpPr>
        <p:spPr bwMode="auto">
          <a:xfrm>
            <a:off x="0" y="9448800"/>
            <a:ext cx="2971800" cy="496888"/>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AU"/>
          </a:p>
        </p:txBody>
      </p:sp>
      <p:sp>
        <p:nvSpPr>
          <p:cNvPr id="132103" name="Rectangle 7">
            <a:extLst>
              <a:ext uri="{FF2B5EF4-FFF2-40B4-BE49-F238E27FC236}">
                <a16:creationId xmlns:a16="http://schemas.microsoft.com/office/drawing/2014/main" id="{C9E1B175-BF05-424B-BD14-AEF48C5A961F}"/>
              </a:ext>
            </a:extLst>
          </p:cNvPr>
          <p:cNvSpPr>
            <a:spLocks noGrp="1" noChangeArrowheads="1"/>
          </p:cNvSpPr>
          <p:nvPr>
            <p:ph type="sldNum" sz="quarter" idx="5"/>
          </p:nvPr>
        </p:nvSpPr>
        <p:spPr bwMode="auto">
          <a:xfrm>
            <a:off x="3886200" y="9448800"/>
            <a:ext cx="2971800" cy="496888"/>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382EF048-72E0-46C2-9E05-E3448203BE7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8F889644-1665-4960-B068-D11C460E0581}"/>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31D86B9B-A330-4396-8365-1CBC8A56FC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4820" name="Slide Number Placeholder 3">
            <a:extLst>
              <a:ext uri="{FF2B5EF4-FFF2-40B4-BE49-F238E27FC236}">
                <a16:creationId xmlns:a16="http://schemas.microsoft.com/office/drawing/2014/main" id="{8AEEBDCA-3F77-44EB-A195-18A32C81D6F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9962F9F-B494-4934-AAFB-78EBACF6A5DA}" type="slidenum">
              <a:rPr lang="en-AU" altLang="en-US" smtClean="0">
                <a:latin typeface="Times New Roman" panose="02020603050405020304" pitchFamily="18" charset="0"/>
              </a:rPr>
              <a:pPr fontAlgn="base">
                <a:spcBef>
                  <a:spcPct val="0"/>
                </a:spcBef>
                <a:spcAft>
                  <a:spcPct val="0"/>
                </a:spcAft>
              </a:pPr>
              <a:t>3</a:t>
            </a:fld>
            <a:endParaRPr lang="en-AU" altLang="en-US">
              <a:latin typeface="Times New Roman" panose="02020603050405020304" pitchFamily="18" charset="0"/>
            </a:endParaRPr>
          </a:p>
        </p:txBody>
      </p:sp>
    </p:spTree>
    <p:extLst>
      <p:ext uri="{BB962C8B-B14F-4D97-AF65-F5344CB8AC3E}">
        <p14:creationId xmlns:p14="http://schemas.microsoft.com/office/powerpoint/2010/main" val="1242113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8F889644-1665-4960-B068-D11C460E0581}"/>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31D86B9B-A330-4396-8365-1CBC8A56FC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4820" name="Slide Number Placeholder 3">
            <a:extLst>
              <a:ext uri="{FF2B5EF4-FFF2-40B4-BE49-F238E27FC236}">
                <a16:creationId xmlns:a16="http://schemas.microsoft.com/office/drawing/2014/main" id="{8AEEBDCA-3F77-44EB-A195-18A32C81D6F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9962F9F-B494-4934-AAFB-78EBACF6A5DA}" type="slidenum">
              <a:rPr lang="en-AU" altLang="en-US" smtClean="0">
                <a:latin typeface="Times New Roman" panose="02020603050405020304" pitchFamily="18" charset="0"/>
              </a:rPr>
              <a:pPr fontAlgn="base">
                <a:spcBef>
                  <a:spcPct val="0"/>
                </a:spcBef>
                <a:spcAft>
                  <a:spcPct val="0"/>
                </a:spcAft>
              </a:pPr>
              <a:t>22</a:t>
            </a:fld>
            <a:endParaRPr lang="en-AU"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8B6C8D0-CA2D-4918-8E00-4FA1BA155F46}"/>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5BD794F9-764C-425E-88F7-48CA4E473B6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1E618FD8-8E60-4783-946B-429188A64B1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50A176-9EC3-443A-813C-573D51A478B5}" type="slidenum">
              <a:rPr lang="en-US" altLang="en-US" smtClean="0">
                <a:latin typeface="Times New Roman" panose="02020603050405020304" pitchFamily="18" charset="0"/>
              </a:rPr>
              <a:pPr fontAlgn="base">
                <a:spcBef>
                  <a:spcPct val="0"/>
                </a:spcBef>
                <a:spcAft>
                  <a:spcPct val="0"/>
                </a:spcAft>
              </a:pPr>
              <a:t>5</a:t>
            </a:fld>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E2B92A7-712F-456C-9A12-974F1B63AAD8}"/>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4B52EA60-D7A4-4974-9D4A-A7942F7EAC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Failure to discover all stakeholders can mean failure to discover all their needs. Find all parties who will be affected by the product, and find their requirements/needs.</a:t>
            </a:r>
          </a:p>
          <a:p>
            <a:endParaRPr lang="en-AU" altLang="en-US" dirty="0"/>
          </a:p>
          <a:p>
            <a:r>
              <a:rPr lang="en-AU" altLang="en-US" dirty="0"/>
              <a:t>For more details see BABOK Guide Chapter1.</a:t>
            </a:r>
          </a:p>
          <a:p>
            <a:r>
              <a:rPr lang="en-AU" altLang="en-US" b="1" dirty="0"/>
              <a:t>More details about this topic in Week2 Seminar (next week).</a:t>
            </a:r>
          </a:p>
        </p:txBody>
      </p:sp>
      <p:sp>
        <p:nvSpPr>
          <p:cNvPr id="16388" name="Slide Number Placeholder 3">
            <a:extLst>
              <a:ext uri="{FF2B5EF4-FFF2-40B4-BE49-F238E27FC236}">
                <a16:creationId xmlns:a16="http://schemas.microsoft.com/office/drawing/2014/main" id="{530C7D75-B45E-48AE-8B66-98BEB4BEE86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FCB1D6-DB54-4B76-AF9A-FAAF1AFD06FE}" type="slidenum">
              <a:rPr lang="en-US" altLang="en-US" smtClean="0">
                <a:latin typeface="Times New Roman" panose="02020603050405020304" pitchFamily="18" charset="0"/>
              </a:rPr>
              <a:pPr fontAlgn="base">
                <a:spcBef>
                  <a:spcPct val="0"/>
                </a:spcBef>
                <a:spcAft>
                  <a:spcPct val="0"/>
                </a:spcAft>
              </a:pPr>
              <a:t>6</a:t>
            </a:fld>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4ACD3F7D-316F-4C13-848A-681D9F1F8CD0}"/>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DD2CCD7B-6FB8-4076-9A68-1FEBC83BFE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dirty="0"/>
          </a:p>
        </p:txBody>
      </p:sp>
      <p:sp>
        <p:nvSpPr>
          <p:cNvPr id="23556" name="Slide Number Placeholder 3">
            <a:extLst>
              <a:ext uri="{FF2B5EF4-FFF2-40B4-BE49-F238E27FC236}">
                <a16:creationId xmlns:a16="http://schemas.microsoft.com/office/drawing/2014/main" id="{9846779D-C5B1-4670-A28A-3ADB501C19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Calibri" panose="020F0502020204030204" pitchFamily="34" charset="0"/>
              </a:defRPr>
            </a:lvl1pPr>
            <a:lvl2pPr marL="742950" indent="-285750" defTabSz="966788">
              <a:defRPr>
                <a:solidFill>
                  <a:schemeClr val="tx1"/>
                </a:solidFill>
                <a:latin typeface="Calibri" panose="020F0502020204030204" pitchFamily="34" charset="0"/>
              </a:defRPr>
            </a:lvl2pPr>
            <a:lvl3pPr marL="1143000" indent="-228600" defTabSz="966788">
              <a:defRPr>
                <a:solidFill>
                  <a:schemeClr val="tx1"/>
                </a:solidFill>
                <a:latin typeface="Calibri" panose="020F0502020204030204" pitchFamily="34" charset="0"/>
              </a:defRPr>
            </a:lvl3pPr>
            <a:lvl4pPr marL="1600200" indent="-228600" defTabSz="966788">
              <a:defRPr>
                <a:solidFill>
                  <a:schemeClr val="tx1"/>
                </a:solidFill>
                <a:latin typeface="Calibri" panose="020F0502020204030204" pitchFamily="34" charset="0"/>
              </a:defRPr>
            </a:lvl4pPr>
            <a:lvl5pPr marL="2057400" indent="-228600" defTabSz="966788">
              <a:defRPr>
                <a:solidFill>
                  <a:schemeClr val="tx1"/>
                </a:solidFill>
                <a:latin typeface="Calibri" panose="020F0502020204030204" pitchFamily="34" charset="0"/>
              </a:defRPr>
            </a:lvl5pPr>
            <a:lvl6pPr marL="2514600" indent="-228600" defTabSz="966788" fontAlgn="base">
              <a:spcBef>
                <a:spcPct val="0"/>
              </a:spcBef>
              <a:spcAft>
                <a:spcPct val="0"/>
              </a:spcAft>
              <a:defRPr>
                <a:solidFill>
                  <a:schemeClr val="tx1"/>
                </a:solidFill>
                <a:latin typeface="Calibri" panose="020F0502020204030204" pitchFamily="34" charset="0"/>
              </a:defRPr>
            </a:lvl6pPr>
            <a:lvl7pPr marL="2971800" indent="-228600" defTabSz="966788" fontAlgn="base">
              <a:spcBef>
                <a:spcPct val="0"/>
              </a:spcBef>
              <a:spcAft>
                <a:spcPct val="0"/>
              </a:spcAft>
              <a:defRPr>
                <a:solidFill>
                  <a:schemeClr val="tx1"/>
                </a:solidFill>
                <a:latin typeface="Calibri" panose="020F0502020204030204" pitchFamily="34" charset="0"/>
              </a:defRPr>
            </a:lvl7pPr>
            <a:lvl8pPr marL="3429000" indent="-228600" defTabSz="966788" fontAlgn="base">
              <a:spcBef>
                <a:spcPct val="0"/>
              </a:spcBef>
              <a:spcAft>
                <a:spcPct val="0"/>
              </a:spcAft>
              <a:defRPr>
                <a:solidFill>
                  <a:schemeClr val="tx1"/>
                </a:solidFill>
                <a:latin typeface="Calibri" panose="020F0502020204030204" pitchFamily="34" charset="0"/>
              </a:defRPr>
            </a:lvl8pPr>
            <a:lvl9pPr marL="3886200" indent="-228600" defTabSz="966788"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5DB2497-A67D-431A-B673-E8E21230D57B}" type="slidenum">
              <a:rPr lang="en-AU" altLang="en-US" sz="1300" smtClean="0">
                <a:latin typeface="Times New Roman" panose="02020603050405020304" pitchFamily="18" charset="0"/>
                <a:cs typeface="Arial" panose="020B0604020202020204" pitchFamily="34" charset="0"/>
              </a:rPr>
              <a:pPr fontAlgn="base">
                <a:spcBef>
                  <a:spcPct val="0"/>
                </a:spcBef>
                <a:spcAft>
                  <a:spcPct val="0"/>
                </a:spcAft>
              </a:pPr>
              <a:t>12</a:t>
            </a:fld>
            <a:endParaRPr lang="en-AU" altLang="en-US" sz="1300">
              <a:latin typeface="Times New Roman" panose="02020603050405020304" pitchFamily="18"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4ACD3F7D-316F-4C13-848A-681D9F1F8CD0}"/>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DD2CCD7B-6FB8-4076-9A68-1FEBC83BFE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dirty="0"/>
          </a:p>
        </p:txBody>
      </p:sp>
      <p:sp>
        <p:nvSpPr>
          <p:cNvPr id="23556" name="Slide Number Placeholder 3">
            <a:extLst>
              <a:ext uri="{FF2B5EF4-FFF2-40B4-BE49-F238E27FC236}">
                <a16:creationId xmlns:a16="http://schemas.microsoft.com/office/drawing/2014/main" id="{9846779D-C5B1-4670-A28A-3ADB501C19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Calibri" panose="020F0502020204030204" pitchFamily="34" charset="0"/>
              </a:defRPr>
            </a:lvl1pPr>
            <a:lvl2pPr marL="742950" indent="-285750" defTabSz="966788">
              <a:defRPr>
                <a:solidFill>
                  <a:schemeClr val="tx1"/>
                </a:solidFill>
                <a:latin typeface="Calibri" panose="020F0502020204030204" pitchFamily="34" charset="0"/>
              </a:defRPr>
            </a:lvl2pPr>
            <a:lvl3pPr marL="1143000" indent="-228600" defTabSz="966788">
              <a:defRPr>
                <a:solidFill>
                  <a:schemeClr val="tx1"/>
                </a:solidFill>
                <a:latin typeface="Calibri" panose="020F0502020204030204" pitchFamily="34" charset="0"/>
              </a:defRPr>
            </a:lvl3pPr>
            <a:lvl4pPr marL="1600200" indent="-228600" defTabSz="966788">
              <a:defRPr>
                <a:solidFill>
                  <a:schemeClr val="tx1"/>
                </a:solidFill>
                <a:latin typeface="Calibri" panose="020F0502020204030204" pitchFamily="34" charset="0"/>
              </a:defRPr>
            </a:lvl4pPr>
            <a:lvl5pPr marL="2057400" indent="-228600" defTabSz="966788">
              <a:defRPr>
                <a:solidFill>
                  <a:schemeClr val="tx1"/>
                </a:solidFill>
                <a:latin typeface="Calibri" panose="020F0502020204030204" pitchFamily="34" charset="0"/>
              </a:defRPr>
            </a:lvl5pPr>
            <a:lvl6pPr marL="2514600" indent="-228600" defTabSz="966788" fontAlgn="base">
              <a:spcBef>
                <a:spcPct val="0"/>
              </a:spcBef>
              <a:spcAft>
                <a:spcPct val="0"/>
              </a:spcAft>
              <a:defRPr>
                <a:solidFill>
                  <a:schemeClr val="tx1"/>
                </a:solidFill>
                <a:latin typeface="Calibri" panose="020F0502020204030204" pitchFamily="34" charset="0"/>
              </a:defRPr>
            </a:lvl6pPr>
            <a:lvl7pPr marL="2971800" indent="-228600" defTabSz="966788" fontAlgn="base">
              <a:spcBef>
                <a:spcPct val="0"/>
              </a:spcBef>
              <a:spcAft>
                <a:spcPct val="0"/>
              </a:spcAft>
              <a:defRPr>
                <a:solidFill>
                  <a:schemeClr val="tx1"/>
                </a:solidFill>
                <a:latin typeface="Calibri" panose="020F0502020204030204" pitchFamily="34" charset="0"/>
              </a:defRPr>
            </a:lvl7pPr>
            <a:lvl8pPr marL="3429000" indent="-228600" defTabSz="966788" fontAlgn="base">
              <a:spcBef>
                <a:spcPct val="0"/>
              </a:spcBef>
              <a:spcAft>
                <a:spcPct val="0"/>
              </a:spcAft>
              <a:defRPr>
                <a:solidFill>
                  <a:schemeClr val="tx1"/>
                </a:solidFill>
                <a:latin typeface="Calibri" panose="020F0502020204030204" pitchFamily="34" charset="0"/>
              </a:defRPr>
            </a:lvl8pPr>
            <a:lvl9pPr marL="3886200" indent="-228600" defTabSz="966788"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5DB2497-A67D-431A-B673-E8E21230D57B}" type="slidenum">
              <a:rPr lang="en-AU" altLang="en-US" sz="1300" smtClean="0">
                <a:latin typeface="Times New Roman" panose="02020603050405020304" pitchFamily="18" charset="0"/>
                <a:cs typeface="Arial" panose="020B0604020202020204" pitchFamily="34" charset="0"/>
              </a:rPr>
              <a:pPr fontAlgn="base">
                <a:spcBef>
                  <a:spcPct val="0"/>
                </a:spcBef>
                <a:spcAft>
                  <a:spcPct val="0"/>
                </a:spcAft>
              </a:pPr>
              <a:t>13</a:t>
            </a:fld>
            <a:endParaRPr lang="en-AU" altLang="en-US" sz="130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05222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A26D7221-D6EB-449D-AA6F-5A981C0B74DF}"/>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8E85BE6E-908A-4FE6-AFA5-01EC96FD46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dirty="0"/>
          </a:p>
        </p:txBody>
      </p:sp>
      <p:sp>
        <p:nvSpPr>
          <p:cNvPr id="25604" name="Slide Number Placeholder 3">
            <a:extLst>
              <a:ext uri="{FF2B5EF4-FFF2-40B4-BE49-F238E27FC236}">
                <a16:creationId xmlns:a16="http://schemas.microsoft.com/office/drawing/2014/main" id="{E670C5FF-6D6F-429B-999A-46784A3D2E1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3B641FB-AE7C-4C2A-B4E0-47FB17EDC823}" type="slidenum">
              <a:rPr lang="en-US" altLang="en-US" smtClean="0">
                <a:latin typeface="Times New Roman" panose="02020603050405020304" pitchFamily="18" charset="0"/>
              </a:rPr>
              <a:pPr fontAlgn="base">
                <a:spcBef>
                  <a:spcPct val="0"/>
                </a:spcBef>
                <a:spcAft>
                  <a:spcPct val="0"/>
                </a:spcAft>
              </a:pPr>
              <a:t>14</a:t>
            </a:fld>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944D8644-E3B4-4E5D-A14C-EFBE37FBC0C1}"/>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A08429BF-E214-49E7-8739-4A90AC1B2896}"/>
              </a:ext>
            </a:extLst>
          </p:cNvPr>
          <p:cNvSpPr>
            <a:spLocks noGrp="1"/>
          </p:cNvSpPr>
          <p:nvPr>
            <p:ph type="body" idx="1"/>
          </p:nvPr>
        </p:nvSpPr>
        <p:spPr/>
        <p:txBody>
          <a:bodyPr/>
          <a:lstStyle/>
          <a:p>
            <a:pPr marL="0" lvl="1">
              <a:defRPr/>
            </a:pPr>
            <a:endParaRPr lang="en-AU" b="1" dirty="0"/>
          </a:p>
        </p:txBody>
      </p:sp>
      <p:sp>
        <p:nvSpPr>
          <p:cNvPr id="27652" name="Slide Number Placeholder 3">
            <a:extLst>
              <a:ext uri="{FF2B5EF4-FFF2-40B4-BE49-F238E27FC236}">
                <a16:creationId xmlns:a16="http://schemas.microsoft.com/office/drawing/2014/main" id="{1E2643A9-D001-444D-B3E3-AF8E23D0854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CB8539B-6B09-411E-9F06-A1F0F7F30FC9}" type="slidenum">
              <a:rPr lang="en-US" altLang="en-US" smtClean="0">
                <a:latin typeface="Times New Roman" panose="02020603050405020304" pitchFamily="18" charset="0"/>
              </a:rPr>
              <a:pPr fontAlgn="base">
                <a:spcBef>
                  <a:spcPct val="0"/>
                </a:spcBef>
                <a:spcAft>
                  <a:spcPct val="0"/>
                </a:spcAft>
              </a:pPr>
              <a:t>15</a:t>
            </a:fld>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D97FC2A-B10D-4AF9-ACA3-B14FF20829B4}"/>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00D19C1E-8100-4289-AD3E-EEA186F96B3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a:endParaRPr lang="en-US" altLang="en-US" b="1"/>
          </a:p>
        </p:txBody>
      </p:sp>
      <p:sp>
        <p:nvSpPr>
          <p:cNvPr id="29700" name="Slide Number Placeholder 3">
            <a:extLst>
              <a:ext uri="{FF2B5EF4-FFF2-40B4-BE49-F238E27FC236}">
                <a16:creationId xmlns:a16="http://schemas.microsoft.com/office/drawing/2014/main" id="{5AD21BD5-CB78-4E60-BE7B-1ABD0D9275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E15A1BC-EF3F-4EEF-BCAB-D8E452A96625}" type="slidenum">
              <a:rPr lang="en-US" altLang="en-US" smtClean="0">
                <a:latin typeface="Times New Roman" panose="02020603050405020304" pitchFamily="18" charset="0"/>
              </a:rPr>
              <a:pPr fontAlgn="base">
                <a:spcBef>
                  <a:spcPct val="0"/>
                </a:spcBef>
                <a:spcAft>
                  <a:spcPct val="0"/>
                </a:spcAft>
              </a:pPr>
              <a:t>16</a:t>
            </a:fld>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188CE661-55D2-430E-BD73-E5F0792F191E}" type="slidenum">
              <a:rPr lang="en-US" altLang="en-US" smtClean="0"/>
              <a:pPr>
                <a:defRPr/>
              </a:pPr>
              <a:t>18</a:t>
            </a:fld>
            <a:endParaRPr lang="en-US" altLang="en-US"/>
          </a:p>
        </p:txBody>
      </p:sp>
    </p:spTree>
    <p:extLst>
      <p:ext uri="{BB962C8B-B14F-4D97-AF65-F5344CB8AC3E}">
        <p14:creationId xmlns:p14="http://schemas.microsoft.com/office/powerpoint/2010/main" val="3185953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a:solidFill>
                  <a:prstClr val="black">
                    <a:tint val="75000"/>
                  </a:prstClr>
                </a:solidFill>
                <a:cs typeface="+mn-cs"/>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303756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a:solidFill>
                  <a:srgbClr val="1CADE4"/>
                </a:solidFill>
                <a:cs typeface="+mn-cs"/>
              </a:rPr>
              <a:t>Slide </a:t>
            </a:r>
            <a:fld id="{F47BE3D9-793E-43AF-AE56-9AF17DC25390}"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431605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014065078"/>
      </p:ext>
    </p:extLst>
  </p:cSld>
  <p:clrMap bg1="lt1" tx1="dk1" bg2="lt2" tx2="dk2" accent1="accent1" accent2="accent2" accent3="accent3" accent4="accent4" accent5="accent5" accent6="accent6" hlink="hlink" folHlink="folHlink"/>
  <p:sldLayoutIdLst>
    <p:sldLayoutId id="2147484190" r:id="rId1"/>
    <p:sldLayoutId id="2147484191" r:id="rId2"/>
  </p:sldLayoutIdLst>
  <p:hf hdr="0" dt="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BkUCcJwwvAQ&amp;t=373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mailto:rryan@globalconstruction.com" TargetMode="External"/><Relationship Id="rId5" Type="http://schemas.openxmlformats.org/officeDocument/2006/relationships/hyperlink" Target="mailto:lcamerena@globalconstruction.com" TargetMode="External"/><Relationship Id="rId4" Type="http://schemas.openxmlformats.org/officeDocument/2006/relationships/hyperlink" Target="mailto:msundy@globalconstruction.co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cooper.com/journal/2014/05/persona-empathy-mapp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v=XsKdzHVEXi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BA28A83-DC02-4691-A1D9-078F0EF0CF1F}"/>
              </a:ext>
            </a:extLst>
          </p:cNvPr>
          <p:cNvSpPr>
            <a:spLocks noGrp="1" noChangeArrowheads="1"/>
          </p:cNvSpPr>
          <p:nvPr>
            <p:ph type="ctrTitle"/>
          </p:nvPr>
        </p:nvSpPr>
        <p:spPr>
          <a:xfrm>
            <a:off x="911424" y="1510506"/>
            <a:ext cx="9289031" cy="838374"/>
          </a:xfrm>
        </p:spPr>
        <p:txBody>
          <a:bodyPr/>
          <a:lstStyle/>
          <a:p>
            <a:pPr algn="l"/>
            <a:r>
              <a:rPr lang="en-AU" altLang="en-US" sz="4000" b="1" dirty="0">
                <a:solidFill>
                  <a:srgbClr val="4286B1"/>
                </a:solidFill>
              </a:rPr>
              <a:t/>
            </a:r>
            <a:br>
              <a:rPr lang="en-AU" altLang="en-US" sz="4000" b="1" dirty="0">
                <a:solidFill>
                  <a:srgbClr val="4286B1"/>
                </a:solidFill>
              </a:rPr>
            </a:br>
            <a:r>
              <a:rPr lang="en-AU" altLang="en-US" sz="4000" b="1" dirty="0">
                <a:solidFill>
                  <a:srgbClr val="4286B1"/>
                </a:solidFill>
              </a:rPr>
              <a:t>31269: Business Requirements Modelling</a:t>
            </a:r>
            <a:endParaRPr lang="en-AU" altLang="en-US" sz="4000" dirty="0">
              <a:solidFill>
                <a:srgbClr val="4286B1"/>
              </a:solidFill>
            </a:endParaRPr>
          </a:p>
        </p:txBody>
      </p:sp>
      <p:sp>
        <p:nvSpPr>
          <p:cNvPr id="2051" name="Rectangle 3">
            <a:extLst>
              <a:ext uri="{FF2B5EF4-FFF2-40B4-BE49-F238E27FC236}">
                <a16:creationId xmlns:a16="http://schemas.microsoft.com/office/drawing/2014/main" id="{0A4075A6-AF2E-416E-A7DD-75439FBEA65F}"/>
              </a:ext>
            </a:extLst>
          </p:cNvPr>
          <p:cNvSpPr>
            <a:spLocks noGrp="1" noChangeArrowheads="1"/>
          </p:cNvSpPr>
          <p:nvPr>
            <p:ph type="subTitle" idx="1"/>
          </p:nvPr>
        </p:nvSpPr>
        <p:spPr>
          <a:xfrm>
            <a:off x="983432" y="2708920"/>
            <a:ext cx="9001000" cy="3672408"/>
          </a:xfrm>
        </p:spPr>
        <p:txBody>
          <a:bodyPr rtlCol="0">
            <a:noAutofit/>
          </a:bodyPr>
          <a:lstStyle/>
          <a:p>
            <a:pPr fontAlgn="auto">
              <a:spcAft>
                <a:spcPts val="0"/>
              </a:spcAft>
              <a:defRPr/>
            </a:pPr>
            <a:r>
              <a:rPr lang="en-US" altLang="en-US" sz="2400" b="1" dirty="0"/>
              <a:t>Week 1 </a:t>
            </a:r>
            <a:r>
              <a:rPr lang="en-US" altLang="en-US" sz="2400" b="1" dirty="0" smtClean="0"/>
              <a:t>Lecture </a:t>
            </a:r>
            <a:r>
              <a:rPr lang="en-US" altLang="en-US" sz="2400" b="1" dirty="0"/>
              <a:t>– Introduction to Business Requirements </a:t>
            </a:r>
            <a:r>
              <a:rPr lang="en-US" altLang="en-US" sz="2400" b="1" dirty="0" smtClean="0"/>
              <a:t>Modelling</a:t>
            </a:r>
          </a:p>
          <a:p>
            <a:pPr fontAlgn="auto">
              <a:spcAft>
                <a:spcPts val="0"/>
              </a:spcAft>
              <a:defRPr/>
            </a:pPr>
            <a:r>
              <a:rPr lang="en-US" altLang="en-US" sz="2400" b="1" dirty="0" smtClean="0"/>
              <a:t> </a:t>
            </a:r>
            <a:endParaRPr lang="en-US" altLang="en-US" sz="2400" b="1" dirty="0"/>
          </a:p>
          <a:p>
            <a:pPr marL="342900" indent="-342900" fontAlgn="auto">
              <a:spcAft>
                <a:spcPts val="0"/>
              </a:spcAft>
              <a:buFont typeface="Wingdings" panose="05000000000000000000" pitchFamily="2" charset="2"/>
              <a:buChar char="ü"/>
              <a:defRPr/>
            </a:pPr>
            <a:r>
              <a:rPr lang="en-US" sz="2000" b="1" dirty="0" smtClean="0"/>
              <a:t>What </a:t>
            </a:r>
            <a:r>
              <a:rPr lang="en-US" sz="2000" b="1" dirty="0"/>
              <a:t>is Business Requirements Modelling?</a:t>
            </a:r>
          </a:p>
          <a:p>
            <a:pPr marL="342900" indent="-342900" fontAlgn="auto">
              <a:spcAft>
                <a:spcPts val="0"/>
              </a:spcAft>
              <a:buFont typeface="Wingdings" panose="05000000000000000000" pitchFamily="2" charset="2"/>
              <a:buChar char="ü"/>
              <a:defRPr/>
            </a:pPr>
            <a:r>
              <a:rPr lang="en-US" sz="2000" b="1" dirty="0"/>
              <a:t>Role of a Business Analyst (BA)</a:t>
            </a:r>
            <a:br>
              <a:rPr lang="en-US" sz="2000" b="1" dirty="0"/>
            </a:br>
            <a:endParaRPr lang="en-US" sz="2000" b="1" dirty="0"/>
          </a:p>
          <a:p>
            <a:pPr marL="342900" indent="-342900" fontAlgn="auto">
              <a:spcAft>
                <a:spcPts val="0"/>
              </a:spcAft>
              <a:buFont typeface="Wingdings" panose="05000000000000000000" pitchFamily="2" charset="2"/>
              <a:buChar char="ü"/>
              <a:defRPr/>
            </a:pPr>
            <a:r>
              <a:rPr lang="en-AU" sz="2000" b="1" dirty="0"/>
              <a:t>References for this topic</a:t>
            </a:r>
          </a:p>
          <a:p>
            <a:pPr marL="1257300" lvl="2" indent="-342900" algn="l" fontAlgn="auto">
              <a:spcAft>
                <a:spcPts val="0"/>
              </a:spcAft>
              <a:buFont typeface="Arial" panose="020B0604020202020204" pitchFamily="34" charset="0"/>
              <a:buChar char="•"/>
              <a:defRPr/>
            </a:pPr>
            <a:r>
              <a:rPr lang="en-AU" sz="2000" dirty="0">
                <a:solidFill>
                  <a:schemeClr val="tx1">
                    <a:lumMod val="95000"/>
                    <a:lumOff val="5000"/>
                  </a:schemeClr>
                </a:solidFill>
              </a:rPr>
              <a:t>Mastering The Requirements Process - Chapter 1</a:t>
            </a:r>
          </a:p>
          <a:p>
            <a:pPr marL="1257300" lvl="2" indent="-342900" algn="l" fontAlgn="auto">
              <a:spcAft>
                <a:spcPts val="0"/>
              </a:spcAft>
              <a:buFont typeface="Arial" panose="020B0604020202020204" pitchFamily="34" charset="0"/>
              <a:buChar char="•"/>
              <a:defRPr/>
            </a:pPr>
            <a:r>
              <a:rPr lang="en-AU" sz="2000" dirty="0">
                <a:solidFill>
                  <a:schemeClr val="tx1">
                    <a:lumMod val="95000"/>
                    <a:lumOff val="5000"/>
                  </a:schemeClr>
                </a:solidFill>
              </a:rPr>
              <a:t>BABOK Guide Version 3.0 - Chapter 1</a:t>
            </a:r>
          </a:p>
          <a:p>
            <a:pPr lvl="1" algn="l" fontAlgn="auto">
              <a:lnSpc>
                <a:spcPct val="80000"/>
              </a:lnSpc>
              <a:spcAft>
                <a:spcPts val="0"/>
              </a:spcAft>
              <a:defRPr/>
            </a:pPr>
            <a:endParaRPr lang="en-AU"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4585565-0054-4429-B249-C26277257D1F}"/>
              </a:ext>
            </a:extLst>
          </p:cNvPr>
          <p:cNvSpPr>
            <a:spLocks noGrp="1" noChangeArrowheads="1"/>
          </p:cNvSpPr>
          <p:nvPr>
            <p:ph type="title"/>
          </p:nvPr>
        </p:nvSpPr>
        <p:spPr/>
        <p:txBody>
          <a:bodyPr/>
          <a:lstStyle/>
          <a:p>
            <a:r>
              <a:rPr lang="en-US" altLang="en-US"/>
              <a:t>What is Modelling?</a:t>
            </a:r>
            <a:endParaRPr lang="en-AU" altLang="en-US" dirty="0"/>
          </a:p>
        </p:txBody>
      </p:sp>
      <p:sp>
        <p:nvSpPr>
          <p:cNvPr id="5123" name="Rectangle 3">
            <a:extLst>
              <a:ext uri="{FF2B5EF4-FFF2-40B4-BE49-F238E27FC236}">
                <a16:creationId xmlns:a16="http://schemas.microsoft.com/office/drawing/2014/main" id="{6972DCF3-D303-42CB-89D5-E6078E02404C}"/>
              </a:ext>
            </a:extLst>
          </p:cNvPr>
          <p:cNvSpPr>
            <a:spLocks noGrp="1" noChangeArrowheads="1"/>
          </p:cNvSpPr>
          <p:nvPr>
            <p:ph idx="1"/>
          </p:nvPr>
        </p:nvSpPr>
        <p:spPr/>
        <p:txBody>
          <a:bodyPr/>
          <a:lstStyle/>
          <a:p>
            <a:r>
              <a:rPr lang="en-AU" sz="2800" dirty="0"/>
              <a:t>Model  </a:t>
            </a:r>
          </a:p>
          <a:p>
            <a:pPr lvl="1"/>
            <a:r>
              <a:rPr lang="en-AU" sz="2800" dirty="0" smtClean="0"/>
              <a:t>Is an abstraction..</a:t>
            </a:r>
          </a:p>
          <a:p>
            <a:pPr lvl="1"/>
            <a:r>
              <a:rPr lang="en-AU" sz="2800" dirty="0" smtClean="0"/>
              <a:t>is </a:t>
            </a:r>
            <a:r>
              <a:rPr lang="en-AU" sz="2800" dirty="0"/>
              <a:t>a representation of a real world entity or object or subject of interest (TOGAF 9.1</a:t>
            </a:r>
            <a:r>
              <a:rPr lang="en-AU" sz="2800" dirty="0" smtClean="0"/>
              <a:t>) (The Open Architecture Enterprise Framework) standard. </a:t>
            </a:r>
            <a:r>
              <a:rPr lang="en-AU" sz="2800" dirty="0"/>
              <a:t>Examples of models are a business process model, data model, software system model, etc.  </a:t>
            </a:r>
          </a:p>
          <a:p>
            <a:pPr lvl="1"/>
            <a:r>
              <a:rPr lang="en-AU" sz="2800" dirty="0" smtClean="0"/>
              <a:t>AS </a:t>
            </a:r>
            <a:r>
              <a:rPr lang="en-AU" sz="2800" dirty="0"/>
              <a:t>IS (Current State) and TO BE (Future State) Models</a:t>
            </a:r>
          </a:p>
          <a:p>
            <a:pPr marL="457200" lvl="1" indent="0">
              <a:buNone/>
            </a:pPr>
            <a:endParaRPr lang="en-AU" sz="2800" dirty="0"/>
          </a:p>
        </p:txBody>
      </p:sp>
      <p:sp>
        <p:nvSpPr>
          <p:cNvPr id="3" name="Footer Placeholder 2">
            <a:extLst>
              <a:ext uri="{FF2B5EF4-FFF2-40B4-BE49-F238E27FC236}">
                <a16:creationId xmlns:a16="http://schemas.microsoft.com/office/drawing/2014/main" id="{2CD84E8B-2935-4B5C-83BB-C34933B0CD88}"/>
              </a:ext>
            </a:extLst>
          </p:cNvPr>
          <p:cNvSpPr>
            <a:spLocks noGrp="1"/>
          </p:cNvSpPr>
          <p:nvPr>
            <p:ph type="ftr" sz="quarter" idx="10"/>
          </p:nvPr>
        </p:nvSpPr>
        <p:spPr/>
        <p:txBody>
          <a:bodyPr/>
          <a:lstStyle/>
          <a:p>
            <a:r>
              <a:rPr lang="en-US"/>
              <a:t>31269 Business Requirements Modelling</a:t>
            </a:r>
          </a:p>
        </p:txBody>
      </p:sp>
      <p:sp>
        <p:nvSpPr>
          <p:cNvPr id="20486" name="Slide Number Placeholder 3">
            <a:extLst>
              <a:ext uri="{FF2B5EF4-FFF2-40B4-BE49-F238E27FC236}">
                <a16:creationId xmlns:a16="http://schemas.microsoft.com/office/drawing/2014/main" id="{B70A8D08-AE9D-4A90-8D97-497844333FBF}"/>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48B9CF1-43F0-431D-A358-9AC041881C90}" type="slidenum">
              <a:rPr lang="en-US" altLang="en-US" smtClean="0"/>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119A4E4-52BA-4A2F-A1A8-692425ECD0DD}"/>
              </a:ext>
            </a:extLst>
          </p:cNvPr>
          <p:cNvSpPr>
            <a:spLocks noGrp="1" noChangeArrowheads="1"/>
          </p:cNvSpPr>
          <p:nvPr>
            <p:ph type="title"/>
          </p:nvPr>
        </p:nvSpPr>
        <p:spPr>
          <a:xfrm>
            <a:off x="867786" y="188641"/>
            <a:ext cx="9620702" cy="726083"/>
          </a:xfrm>
        </p:spPr>
        <p:txBody>
          <a:bodyPr/>
          <a:lstStyle/>
          <a:p>
            <a:r>
              <a:rPr lang="en-US" altLang="en-US" dirty="0"/>
              <a:t>What is Business Requirements Modelling?</a:t>
            </a:r>
            <a:endParaRPr lang="en-AU" altLang="en-US" dirty="0"/>
          </a:p>
        </p:txBody>
      </p:sp>
      <p:sp>
        <p:nvSpPr>
          <p:cNvPr id="5123" name="Rectangle 3">
            <a:extLst>
              <a:ext uri="{FF2B5EF4-FFF2-40B4-BE49-F238E27FC236}">
                <a16:creationId xmlns:a16="http://schemas.microsoft.com/office/drawing/2014/main" id="{F5259AA7-5C25-4CC1-8EA1-FAD5F9F165AD}"/>
              </a:ext>
            </a:extLst>
          </p:cNvPr>
          <p:cNvSpPr>
            <a:spLocks noGrp="1" noChangeArrowheads="1"/>
          </p:cNvSpPr>
          <p:nvPr>
            <p:ph idx="1"/>
          </p:nvPr>
        </p:nvSpPr>
        <p:spPr>
          <a:xfrm>
            <a:off x="911424" y="1124745"/>
            <a:ext cx="10467776" cy="5323681"/>
          </a:xfrm>
        </p:spPr>
        <p:txBody>
          <a:bodyPr/>
          <a:lstStyle/>
          <a:p>
            <a:r>
              <a:rPr lang="en-AU" sz="2400" dirty="0"/>
              <a:t> </a:t>
            </a:r>
            <a:r>
              <a:rPr lang="en-AU" sz="2400" b="1" dirty="0"/>
              <a:t>Business</a:t>
            </a:r>
            <a:r>
              <a:rPr lang="en-AU" sz="2400" dirty="0"/>
              <a:t> </a:t>
            </a:r>
            <a:r>
              <a:rPr lang="en-AU" sz="2400" b="1" dirty="0"/>
              <a:t>Requirements Modelling: </a:t>
            </a:r>
          </a:p>
          <a:p>
            <a:pPr marL="0" indent="0">
              <a:buNone/>
            </a:pPr>
            <a:r>
              <a:rPr lang="en-AU" altLang="en-US" sz="2400" dirty="0"/>
              <a:t>Involves understanding the client’s business problems and needs (requirements), and developing a set of </a:t>
            </a:r>
            <a:r>
              <a:rPr lang="en-US" altLang="en-US" sz="2400" dirty="0"/>
              <a:t>diagrams known as requirements models, each of which focuses on a different aspect of the users' needs (business needs). e.g.</a:t>
            </a:r>
            <a:endParaRPr lang="en-AU" sz="2400" dirty="0"/>
          </a:p>
          <a:p>
            <a:pPr lvl="1"/>
            <a:r>
              <a:rPr lang="en-AU" sz="2400" dirty="0"/>
              <a:t>People or Stakeholders (Modelling)</a:t>
            </a:r>
          </a:p>
          <a:p>
            <a:pPr lvl="1"/>
            <a:r>
              <a:rPr lang="en-AU" sz="2400" dirty="0"/>
              <a:t>Process (Modelling)</a:t>
            </a:r>
          </a:p>
          <a:p>
            <a:pPr lvl="1"/>
            <a:r>
              <a:rPr lang="en-AU" sz="2400" dirty="0"/>
              <a:t>Data   (Modelling)</a:t>
            </a:r>
          </a:p>
          <a:p>
            <a:pPr lvl="1"/>
            <a:r>
              <a:rPr lang="en-AU" sz="2400" dirty="0"/>
              <a:t>Object Oriented Modelling</a:t>
            </a:r>
          </a:p>
          <a:p>
            <a:pPr marL="457200" lvl="1" indent="0">
              <a:buNone/>
            </a:pPr>
            <a:r>
              <a:rPr lang="en-AU" sz="2400" dirty="0"/>
              <a:t>Recall:</a:t>
            </a:r>
          </a:p>
          <a:p>
            <a:pPr marL="457200" lvl="1" indent="0">
              <a:buNone/>
            </a:pPr>
            <a:r>
              <a:rPr lang="en-AU" sz="2400" b="1" u="sng" dirty="0"/>
              <a:t>Requirement</a:t>
            </a:r>
            <a:r>
              <a:rPr lang="en-AU" sz="2400" dirty="0"/>
              <a:t> = People + Process + Data + Software System + Quality + Assumption + …</a:t>
            </a:r>
          </a:p>
          <a:p>
            <a:pPr lvl="1"/>
            <a:endParaRPr lang="en-AU" sz="2400" dirty="0"/>
          </a:p>
        </p:txBody>
      </p:sp>
      <p:sp>
        <p:nvSpPr>
          <p:cNvPr id="3" name="Footer Placeholder 2">
            <a:extLst>
              <a:ext uri="{FF2B5EF4-FFF2-40B4-BE49-F238E27FC236}">
                <a16:creationId xmlns:a16="http://schemas.microsoft.com/office/drawing/2014/main" id="{3C5F0A44-E54C-406F-844E-D5EA9382C365}"/>
              </a:ext>
            </a:extLst>
          </p:cNvPr>
          <p:cNvSpPr>
            <a:spLocks noGrp="1"/>
          </p:cNvSpPr>
          <p:nvPr>
            <p:ph type="ftr" sz="quarter" idx="10"/>
          </p:nvPr>
        </p:nvSpPr>
        <p:spPr/>
        <p:txBody>
          <a:bodyPr/>
          <a:lstStyle/>
          <a:p>
            <a:r>
              <a:rPr lang="en-US"/>
              <a:t>31269 Business Requirements Modelling</a:t>
            </a:r>
          </a:p>
        </p:txBody>
      </p:sp>
      <p:sp>
        <p:nvSpPr>
          <p:cNvPr id="21510" name="Slide Number Placeholder 3">
            <a:extLst>
              <a:ext uri="{FF2B5EF4-FFF2-40B4-BE49-F238E27FC236}">
                <a16:creationId xmlns:a16="http://schemas.microsoft.com/office/drawing/2014/main" id="{D55D0381-1543-41A2-B054-9CEBAFD9E68C}"/>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612C90FE-1514-4135-B022-918D7758D931}" type="slidenum">
              <a:rPr lang="en-US" altLang="en-US" smtClean="0"/>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CDD5BBB-7B18-4C98-B550-13580498F8FC}"/>
              </a:ext>
            </a:extLst>
          </p:cNvPr>
          <p:cNvSpPr>
            <a:spLocks noGrp="1" noChangeArrowheads="1"/>
          </p:cNvSpPr>
          <p:nvPr>
            <p:ph type="title"/>
          </p:nvPr>
        </p:nvSpPr>
        <p:spPr>
          <a:xfrm>
            <a:off x="911424" y="-33386"/>
            <a:ext cx="10585176" cy="1086122"/>
          </a:xfrm>
        </p:spPr>
        <p:txBody>
          <a:bodyPr/>
          <a:lstStyle/>
          <a:p>
            <a:r>
              <a:rPr lang="en-US" altLang="en-US" dirty="0"/>
              <a:t>Business Requirements Models – </a:t>
            </a:r>
            <a:br>
              <a:rPr lang="en-US" altLang="en-US" dirty="0"/>
            </a:br>
            <a:r>
              <a:rPr lang="en-US" altLang="en-US" dirty="0"/>
              <a:t>Stakeholders Modelling</a:t>
            </a:r>
            <a:endParaRPr lang="en-AU" altLang="en-US" dirty="0"/>
          </a:p>
        </p:txBody>
      </p:sp>
      <p:sp>
        <p:nvSpPr>
          <p:cNvPr id="21507" name="Rectangle 3">
            <a:extLst>
              <a:ext uri="{FF2B5EF4-FFF2-40B4-BE49-F238E27FC236}">
                <a16:creationId xmlns:a16="http://schemas.microsoft.com/office/drawing/2014/main" id="{7DB12561-8761-4B8B-8CDA-084BB52C30CA}"/>
              </a:ext>
            </a:extLst>
          </p:cNvPr>
          <p:cNvSpPr>
            <a:spLocks noGrp="1" noChangeArrowheads="1"/>
          </p:cNvSpPr>
          <p:nvPr>
            <p:ph idx="1"/>
          </p:nvPr>
        </p:nvSpPr>
        <p:spPr>
          <a:xfrm>
            <a:off x="812801" y="1100437"/>
            <a:ext cx="10323760" cy="5496916"/>
          </a:xfrm>
        </p:spPr>
        <p:txBody>
          <a:bodyPr/>
          <a:lstStyle/>
          <a:p>
            <a:r>
              <a:rPr lang="en-AU" dirty="0"/>
              <a:t>Example: People or Stakeholders List/Map/Register</a:t>
            </a:r>
          </a:p>
          <a:p>
            <a:pPr marL="457200" lvl="1" indent="0">
              <a:buNone/>
            </a:pPr>
            <a:endParaRPr lang="en-AU" dirty="0"/>
          </a:p>
          <a:p>
            <a:pPr lvl="1"/>
            <a:endParaRPr lang="en-AU" dirty="0"/>
          </a:p>
          <a:p>
            <a:pPr lvl="1"/>
            <a:endParaRPr lang="en-AU" dirty="0"/>
          </a:p>
          <a:p>
            <a:pPr lvl="1"/>
            <a:endParaRPr lang="en-AU" dirty="0"/>
          </a:p>
          <a:p>
            <a:pPr lvl="1"/>
            <a:endParaRPr lang="en-AU" dirty="0"/>
          </a:p>
          <a:p>
            <a:pPr lvl="1"/>
            <a:endParaRPr lang="en-AU" dirty="0"/>
          </a:p>
          <a:p>
            <a:pPr marL="457200" lvl="1" indent="0">
              <a:buNone/>
            </a:pPr>
            <a:r>
              <a:rPr lang="en-AU" sz="2000" dirty="0"/>
              <a:t/>
            </a:r>
            <a:br>
              <a:rPr lang="en-AU" sz="2000" dirty="0"/>
            </a:br>
            <a:r>
              <a:rPr lang="en-AU" sz="1800" dirty="0"/>
              <a:t>Source: </a:t>
            </a:r>
            <a:r>
              <a:rPr lang="en-AU" sz="1800" dirty="0">
                <a:hlinkClick r:id="rId3"/>
              </a:rPr>
              <a:t>https://www.youtube.com/watch?v=BkUCcJwwvAQ&amp;t=373s</a:t>
            </a:r>
            <a:endParaRPr lang="en-AU" sz="1800" b="1" dirty="0"/>
          </a:p>
          <a:p>
            <a:pPr lvl="1"/>
            <a:r>
              <a:rPr lang="en-AU" sz="2000" b="1" dirty="0"/>
              <a:t>More details </a:t>
            </a:r>
            <a:r>
              <a:rPr lang="en-AU" sz="2000" b="1" dirty="0" smtClean="0"/>
              <a:t>next week</a:t>
            </a:r>
            <a:endParaRPr lang="en-AU" dirty="0"/>
          </a:p>
          <a:p>
            <a:pPr lvl="1"/>
            <a:endParaRPr lang="en-AU" dirty="0"/>
          </a:p>
          <a:p>
            <a:pPr lvl="1"/>
            <a:endParaRPr lang="en-AU" dirty="0"/>
          </a:p>
          <a:p>
            <a:pPr lvl="1"/>
            <a:endParaRPr lang="en-AU" dirty="0"/>
          </a:p>
          <a:p>
            <a:pPr lvl="1"/>
            <a:endParaRPr lang="en-AU" dirty="0"/>
          </a:p>
          <a:p>
            <a:pPr marL="457200" lvl="1" indent="0">
              <a:buNone/>
            </a:pPr>
            <a:r>
              <a:rPr lang="en-AU" sz="1400" dirty="0"/>
              <a:t>Source: </a:t>
            </a:r>
            <a:r>
              <a:rPr lang="en-AU" sz="1400" dirty="0">
                <a:hlinkClick r:id="rId3"/>
              </a:rPr>
              <a:t>https://www.youtube.com/watch?v=BkUCcJwwvAQ&amp;t=373s</a:t>
            </a:r>
            <a:endParaRPr lang="en-AU" b="1" dirty="0"/>
          </a:p>
          <a:p>
            <a:pPr lvl="1"/>
            <a:r>
              <a:rPr lang="en-AU" b="1" dirty="0"/>
              <a:t>More details in next Seminar</a:t>
            </a:r>
          </a:p>
          <a:p>
            <a:pPr lvl="1"/>
            <a:endParaRPr lang="en-AU" dirty="0"/>
          </a:p>
          <a:p>
            <a:pPr lvl="1"/>
            <a:endParaRPr lang="en-AU" dirty="0"/>
          </a:p>
        </p:txBody>
      </p:sp>
      <p:sp>
        <p:nvSpPr>
          <p:cNvPr id="4" name="Footer Placeholder 3">
            <a:extLst>
              <a:ext uri="{FF2B5EF4-FFF2-40B4-BE49-F238E27FC236}">
                <a16:creationId xmlns:a16="http://schemas.microsoft.com/office/drawing/2014/main" id="{CA09F4C8-DB82-4FAC-B8D1-C36F6E37E4CB}"/>
              </a:ext>
            </a:extLst>
          </p:cNvPr>
          <p:cNvSpPr>
            <a:spLocks noGrp="1"/>
          </p:cNvSpPr>
          <p:nvPr>
            <p:ph type="ftr" sz="quarter" idx="10"/>
          </p:nvPr>
        </p:nvSpPr>
        <p:spPr/>
        <p:txBody>
          <a:bodyPr/>
          <a:lstStyle/>
          <a:p>
            <a:r>
              <a:rPr lang="en-US"/>
              <a:t>31269 Business Requirements Modelling</a:t>
            </a:r>
          </a:p>
        </p:txBody>
      </p:sp>
      <p:sp>
        <p:nvSpPr>
          <p:cNvPr id="22592" name="Slide Number Placeholder 4">
            <a:extLst>
              <a:ext uri="{FF2B5EF4-FFF2-40B4-BE49-F238E27FC236}">
                <a16:creationId xmlns:a16="http://schemas.microsoft.com/office/drawing/2014/main" id="{F8392CE4-8076-4E44-9013-6C5FAC048CF6}"/>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A627624-D67A-4E44-8849-86EBC07733DF}" type="slidenum">
              <a:rPr lang="en-US" altLang="en-US" smtClean="0"/>
              <a:pPr/>
              <a:t>12</a:t>
            </a:fld>
            <a:endParaRPr lang="en-US" altLang="en-US"/>
          </a:p>
        </p:txBody>
      </p:sp>
      <p:graphicFrame>
        <p:nvGraphicFramePr>
          <p:cNvPr id="2" name="Table 1">
            <a:extLst>
              <a:ext uri="{FF2B5EF4-FFF2-40B4-BE49-F238E27FC236}">
                <a16:creationId xmlns:a16="http://schemas.microsoft.com/office/drawing/2014/main" id="{B79BAB4D-3D91-485C-BFB7-C4C696C2755C}"/>
              </a:ext>
            </a:extLst>
          </p:cNvPr>
          <p:cNvGraphicFramePr>
            <a:graphicFrameLocks noGrp="1"/>
          </p:cNvGraphicFramePr>
          <p:nvPr>
            <p:extLst>
              <p:ext uri="{D42A27DB-BD31-4B8C-83A1-F6EECF244321}">
                <p14:modId xmlns:p14="http://schemas.microsoft.com/office/powerpoint/2010/main" val="632306968"/>
              </p:ext>
            </p:extLst>
          </p:nvPr>
        </p:nvGraphicFramePr>
        <p:xfrm>
          <a:off x="2207569" y="1700808"/>
          <a:ext cx="7705725" cy="3840732"/>
        </p:xfrm>
        <a:graphic>
          <a:graphicData uri="http://schemas.openxmlformats.org/drawingml/2006/table">
            <a:tbl>
              <a:tblPr/>
              <a:tblGrid>
                <a:gridCol w="814387">
                  <a:extLst>
                    <a:ext uri="{9D8B030D-6E8A-4147-A177-3AD203B41FA5}">
                      <a16:colId xmlns:a16="http://schemas.microsoft.com/office/drawing/2014/main" val="2075527521"/>
                    </a:ext>
                  </a:extLst>
                </a:gridCol>
                <a:gridCol w="709613">
                  <a:extLst>
                    <a:ext uri="{9D8B030D-6E8A-4147-A177-3AD203B41FA5}">
                      <a16:colId xmlns:a16="http://schemas.microsoft.com/office/drawing/2014/main" val="3908911269"/>
                    </a:ext>
                  </a:extLst>
                </a:gridCol>
                <a:gridCol w="814387">
                  <a:extLst>
                    <a:ext uri="{9D8B030D-6E8A-4147-A177-3AD203B41FA5}">
                      <a16:colId xmlns:a16="http://schemas.microsoft.com/office/drawing/2014/main" val="314758665"/>
                    </a:ext>
                  </a:extLst>
                </a:gridCol>
                <a:gridCol w="1216025">
                  <a:extLst>
                    <a:ext uri="{9D8B030D-6E8A-4147-A177-3AD203B41FA5}">
                      <a16:colId xmlns:a16="http://schemas.microsoft.com/office/drawing/2014/main" val="3022267848"/>
                    </a:ext>
                  </a:extLst>
                </a:gridCol>
                <a:gridCol w="708025">
                  <a:extLst>
                    <a:ext uri="{9D8B030D-6E8A-4147-A177-3AD203B41FA5}">
                      <a16:colId xmlns:a16="http://schemas.microsoft.com/office/drawing/2014/main" val="887144866"/>
                    </a:ext>
                  </a:extLst>
                </a:gridCol>
                <a:gridCol w="850900">
                  <a:extLst>
                    <a:ext uri="{9D8B030D-6E8A-4147-A177-3AD203B41FA5}">
                      <a16:colId xmlns:a16="http://schemas.microsoft.com/office/drawing/2014/main" val="3312099235"/>
                    </a:ext>
                  </a:extLst>
                </a:gridCol>
                <a:gridCol w="2592388">
                  <a:extLst>
                    <a:ext uri="{9D8B030D-6E8A-4147-A177-3AD203B41FA5}">
                      <a16:colId xmlns:a16="http://schemas.microsoft.com/office/drawing/2014/main" val="1473112947"/>
                    </a:ext>
                  </a:extLst>
                </a:gridCol>
              </a:tblGrid>
              <a:tr h="546827">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dirty="0">
                          <a:ln>
                            <a:noFill/>
                          </a:ln>
                          <a:solidFill>
                            <a:srgbClr val="FFFFFF"/>
                          </a:solidFill>
                          <a:effectLst/>
                          <a:latin typeface="Tahoma" panose="020B0604030504040204" pitchFamily="34" charset="0"/>
                        </a:rPr>
                        <a:t>Name</a:t>
                      </a:r>
                      <a:endParaRPr kumimoji="0" lang="en-AU" altLang="en-US" sz="1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Position</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Project Role</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Contact Information</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Level of Interest</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Level of Influence</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Potential Management Strategies</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456738250"/>
                  </a:ext>
                </a:extLst>
              </a:tr>
              <a:tr h="776559">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Mike Sundby</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VP of HR</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Project Champion</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sng" strike="noStrike" cap="none" normalizeH="0" baseline="0" dirty="0">
                          <a:ln>
                            <a:noFill/>
                          </a:ln>
                          <a:solidFill>
                            <a:srgbClr val="000000"/>
                          </a:solidFill>
                          <a:effectLst/>
                          <a:latin typeface="Tahoma" panose="020B0604030504040204" pitchFamily="34" charset="0"/>
                          <a:hlinkClick r:id="rId4"/>
                        </a:rPr>
                        <a:t>msundy@globalconstruction.com</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High</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High</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Mike is very outgoing and visionary. Great traits for a project champion. He is concerned about financials and has an MBA. Keep him informed and ask for his advice as needed.</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950874476"/>
                  </a:ext>
                </a:extLst>
              </a:tr>
              <a:tr h="931871">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Lucy Camerena</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Training Director</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Project Sponsor</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sng" strike="noStrike" cap="none" normalizeH="0" baseline="0">
                          <a:ln>
                            <a:noFill/>
                          </a:ln>
                          <a:solidFill>
                            <a:srgbClr val="000000"/>
                          </a:solidFill>
                          <a:effectLst/>
                          <a:latin typeface="Tahoma" panose="020B0604030504040204" pitchFamily="34" charset="0"/>
                          <a:hlinkClick r:id="rId5"/>
                        </a:rPr>
                        <a:t>lcamerena@globalconstruction.com</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High</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High</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Lucy has a PhD in Education and knows training at this company. She is very professional and easy to work with, but she can stretch out conversations. Make sure she reviews important work before showing it to other managers.</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1242905654"/>
                  </a:ext>
                </a:extLst>
              </a:tr>
              <a:tr h="1242495">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Ron Ryan</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Senior HR staff member</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Led the Phase I project</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sng" strike="noStrike" cap="none" normalizeH="0" baseline="0">
                          <a:ln>
                            <a:noFill/>
                          </a:ln>
                          <a:solidFill>
                            <a:srgbClr val="000000"/>
                          </a:solidFill>
                          <a:effectLst/>
                          <a:latin typeface="Tahoma" panose="020B0604030504040204" pitchFamily="34" charset="0"/>
                          <a:hlinkClick r:id="rId6"/>
                        </a:rPr>
                        <a:t>rryan@globalconstruction.com</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Medium</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Medium</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Ron led the phase I project and is upset that he was not asked to lead this phase II project. He's been with the company for over 20 years and can be a good resource but he can also sabotage the project. Ask Lucy to talk to him to avoid problems. Perhaps give him a small consulting role on the project.</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1723347656"/>
                  </a:ext>
                </a:extLst>
              </a:tr>
              <a:tr h="171490">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Xxx Yyyy</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 </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3197222603"/>
                  </a:ext>
                </a:extLst>
              </a:tr>
              <a:tr h="171490">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1" i="0" u="none" strike="noStrike" cap="none" normalizeH="0" baseline="0">
                          <a:ln>
                            <a:noFill/>
                          </a:ln>
                          <a:solidFill>
                            <a:srgbClr val="FFFFFF"/>
                          </a:solidFill>
                          <a:effectLst/>
                          <a:latin typeface="Tahoma" panose="020B0604030504040204" pitchFamily="34" charset="0"/>
                        </a:rPr>
                        <a:t>Yyy Zzz</a:t>
                      </a:r>
                      <a:endParaRPr kumimoji="0" lang="en-AU" altLang="en-US" sz="1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a:ln>
                            <a:noFill/>
                          </a:ln>
                          <a:solidFill>
                            <a:srgbClr val="000000"/>
                          </a:solidFill>
                          <a:effectLst/>
                          <a:latin typeface="Tahoma" panose="020B0604030504040204" pitchFamily="34" charset="0"/>
                        </a:rPr>
                        <a:t> </a:t>
                      </a:r>
                      <a:endParaRPr kumimoji="0" lang="en-AU" altLang="en-US"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lvl1pPr>
                        <a:spcBef>
                          <a:spcPct val="20000"/>
                        </a:spcBef>
                        <a:buClr>
                          <a:schemeClr val="accent2"/>
                        </a:buClr>
                        <a:buFont typeface="Monotype Sorts"/>
                        <a:defRPr kumimoji="1" sz="2800">
                          <a:solidFill>
                            <a:schemeClr val="tx1"/>
                          </a:solidFill>
                          <a:latin typeface="Tahoma" panose="020B0604030504040204" pitchFamily="34" charset="0"/>
                        </a:defRPr>
                      </a:lvl1pPr>
                      <a:lvl2pPr marL="742950" indent="-285750">
                        <a:spcBef>
                          <a:spcPct val="20000"/>
                        </a:spcBef>
                        <a:buClr>
                          <a:schemeClr val="accent2"/>
                        </a:buClr>
                        <a:buFont typeface="Monotype Sorts"/>
                        <a:defRPr kumimoji="1" sz="2400">
                          <a:solidFill>
                            <a:schemeClr val="tx1"/>
                          </a:solidFill>
                          <a:latin typeface="Tahoma" panose="020B0604030504040204" pitchFamily="34" charset="0"/>
                        </a:defRPr>
                      </a:lvl2pPr>
                      <a:lvl3pPr marL="1143000" indent="-228600">
                        <a:spcBef>
                          <a:spcPct val="20000"/>
                        </a:spcBef>
                        <a:buClr>
                          <a:schemeClr val="accent2"/>
                        </a:buClr>
                        <a:buFont typeface="Monotype Sorts"/>
                        <a:defRPr kumimoji="1" sz="2000">
                          <a:solidFill>
                            <a:schemeClr val="tx1"/>
                          </a:solidFill>
                          <a:latin typeface="Tahoma" panose="020B0604030504040204" pitchFamily="34" charset="0"/>
                        </a:defRPr>
                      </a:lvl3pPr>
                      <a:lvl4pPr marL="1600200" indent="-228600">
                        <a:spcBef>
                          <a:spcPct val="20000"/>
                        </a:spcBef>
                        <a:buClr>
                          <a:schemeClr val="accent2"/>
                        </a:buClr>
                        <a:defRPr kumimoji="1">
                          <a:solidFill>
                            <a:schemeClr val="tx1"/>
                          </a:solidFill>
                          <a:latin typeface="Tahoma" panose="020B0604030504040204" pitchFamily="34" charset="0"/>
                        </a:defRPr>
                      </a:lvl4pPr>
                      <a:lvl5pPr marL="2057400" indent="-228600">
                        <a:spcBef>
                          <a:spcPct val="20000"/>
                        </a:spcBef>
                        <a:buClr>
                          <a:schemeClr val="accent2"/>
                        </a:buClr>
                        <a:defRPr kumimoji="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defRPr kumimoji="1">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altLang="en-US" sz="1000" b="0" i="0" u="none" strike="noStrike" cap="none" normalizeH="0" baseline="0" dirty="0">
                          <a:ln>
                            <a:noFill/>
                          </a:ln>
                          <a:solidFill>
                            <a:srgbClr val="000000"/>
                          </a:solidFill>
                          <a:effectLst/>
                          <a:latin typeface="Tahoma" panose="020B0604030504040204" pitchFamily="34" charset="0"/>
                        </a:rPr>
                        <a:t> </a:t>
                      </a:r>
                      <a:endParaRPr kumimoji="0" lang="en-AU" altLang="en-US"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L="68588" marR="68588"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val="341234339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7DB12561-8761-4B8B-8CDA-084BB52C30CA}"/>
              </a:ext>
            </a:extLst>
          </p:cNvPr>
          <p:cNvSpPr>
            <a:spLocks noGrp="1" noChangeArrowheads="1"/>
          </p:cNvSpPr>
          <p:nvPr>
            <p:ph idx="1"/>
          </p:nvPr>
        </p:nvSpPr>
        <p:spPr>
          <a:xfrm>
            <a:off x="812800" y="1052736"/>
            <a:ext cx="10755809" cy="5472607"/>
          </a:xfrm>
        </p:spPr>
        <p:txBody>
          <a:bodyPr/>
          <a:lstStyle/>
          <a:p>
            <a:r>
              <a:rPr lang="en-AU" dirty="0"/>
              <a:t>Example: Empathy Map</a:t>
            </a:r>
          </a:p>
          <a:p>
            <a:pPr lvl="1"/>
            <a:endParaRPr lang="en-AU" dirty="0"/>
          </a:p>
          <a:p>
            <a:pPr lvl="1"/>
            <a:endParaRPr lang="en-AU" dirty="0"/>
          </a:p>
          <a:p>
            <a:pPr lvl="1"/>
            <a:endParaRPr lang="en-AU" dirty="0"/>
          </a:p>
          <a:p>
            <a:pPr lvl="1"/>
            <a:endParaRPr lang="en-AU" dirty="0"/>
          </a:p>
          <a:p>
            <a:pPr lvl="1"/>
            <a:endParaRPr lang="en-AU" dirty="0"/>
          </a:p>
          <a:p>
            <a:pPr lvl="1"/>
            <a:endParaRPr lang="en-AU" dirty="0"/>
          </a:p>
          <a:p>
            <a:pPr marL="457200" lvl="1" indent="0">
              <a:buNone/>
            </a:pPr>
            <a:r>
              <a:rPr lang="en-AU" altLang="en-US" dirty="0"/>
              <a:t/>
            </a:r>
            <a:br>
              <a:rPr lang="en-AU" altLang="en-US" dirty="0"/>
            </a:br>
            <a:r>
              <a:rPr lang="en-AU" altLang="en-US" sz="1400" dirty="0">
                <a:latin typeface="Times New Roman" panose="02020603050405020304" pitchFamily="18" charset="0"/>
              </a:rPr>
              <a:t>Source: </a:t>
            </a:r>
            <a:r>
              <a:rPr lang="en-AU" altLang="en-US" sz="1400" u="sng" dirty="0">
                <a:latin typeface="Times New Roman" panose="02020603050405020304" pitchFamily="18" charset="0"/>
                <a:hlinkClick r:id="rId3"/>
              </a:rPr>
              <a:t>http://www.cooper.com/journal/2014/05/persona-empathy-mapping</a:t>
            </a:r>
            <a:endParaRPr lang="en-AU" sz="1400" b="1" dirty="0"/>
          </a:p>
          <a:p>
            <a:pPr marL="457200" lvl="1" indent="0">
              <a:buNone/>
            </a:pPr>
            <a:endParaRPr lang="en-AU" dirty="0"/>
          </a:p>
          <a:p>
            <a:pPr lvl="1"/>
            <a:endParaRPr lang="en-AU" dirty="0"/>
          </a:p>
        </p:txBody>
      </p:sp>
      <p:sp>
        <p:nvSpPr>
          <p:cNvPr id="4" name="Footer Placeholder 3">
            <a:extLst>
              <a:ext uri="{FF2B5EF4-FFF2-40B4-BE49-F238E27FC236}">
                <a16:creationId xmlns:a16="http://schemas.microsoft.com/office/drawing/2014/main" id="{CA09F4C8-DB82-4FAC-B8D1-C36F6E37E4CB}"/>
              </a:ext>
            </a:extLst>
          </p:cNvPr>
          <p:cNvSpPr>
            <a:spLocks noGrp="1"/>
          </p:cNvSpPr>
          <p:nvPr>
            <p:ph type="ftr" sz="quarter" idx="10"/>
          </p:nvPr>
        </p:nvSpPr>
        <p:spPr/>
        <p:txBody>
          <a:bodyPr/>
          <a:lstStyle/>
          <a:p>
            <a:r>
              <a:rPr lang="en-US" dirty="0"/>
              <a:t>31269 Business Requirements Modelling</a:t>
            </a:r>
          </a:p>
        </p:txBody>
      </p:sp>
      <p:sp>
        <p:nvSpPr>
          <p:cNvPr id="22592" name="Slide Number Placeholder 4">
            <a:extLst>
              <a:ext uri="{FF2B5EF4-FFF2-40B4-BE49-F238E27FC236}">
                <a16:creationId xmlns:a16="http://schemas.microsoft.com/office/drawing/2014/main" id="{F8392CE4-8076-4E44-9013-6C5FAC048CF6}"/>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A627624-D67A-4E44-8849-86EBC07733DF}" type="slidenum">
              <a:rPr lang="en-US" altLang="en-US" smtClean="0"/>
              <a:pPr/>
              <a:t>13</a:t>
            </a:fld>
            <a:endParaRPr lang="en-US" altLang="en-US"/>
          </a:p>
        </p:txBody>
      </p:sp>
      <p:pic>
        <p:nvPicPr>
          <p:cNvPr id="7" name="Content Placeholder 4" descr="http://www.cooper.com/wp-content/uploads/2014/05/EmpathyMap.jpg">
            <a:extLst>
              <a:ext uri="{FF2B5EF4-FFF2-40B4-BE49-F238E27FC236}">
                <a16:creationId xmlns:a16="http://schemas.microsoft.com/office/drawing/2014/main" id="{6441EF41-904A-43FC-9981-3F365595D5A5}"/>
              </a:ext>
            </a:extLst>
          </p:cNvPr>
          <p:cNvPicPr>
            <a:picLocks/>
          </p:cNvPicPr>
          <p:nvPr/>
        </p:nvPicPr>
        <p:blipFill>
          <a:blip r:embed="rId4">
            <a:extLst>
              <a:ext uri="{28A0092B-C50C-407E-A947-70E740481C1C}">
                <a14:useLocalDpi xmlns:a14="http://schemas.microsoft.com/office/drawing/2010/main" val="0"/>
              </a:ext>
            </a:extLst>
          </a:blip>
          <a:stretch>
            <a:fillRect/>
          </a:stretch>
        </p:blipFill>
        <p:spPr bwMode="auto">
          <a:xfrm>
            <a:off x="2711624" y="1570831"/>
            <a:ext cx="5805214" cy="416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id="{B3609582-7AC8-469A-B587-839709BBCD26}"/>
              </a:ext>
            </a:extLst>
          </p:cNvPr>
          <p:cNvSpPr>
            <a:spLocks noGrp="1" noChangeArrowheads="1"/>
          </p:cNvSpPr>
          <p:nvPr>
            <p:ph type="title"/>
          </p:nvPr>
        </p:nvSpPr>
        <p:spPr>
          <a:xfrm>
            <a:off x="911424" y="-33386"/>
            <a:ext cx="10585176" cy="1086122"/>
          </a:xfrm>
        </p:spPr>
        <p:txBody>
          <a:bodyPr/>
          <a:lstStyle/>
          <a:p>
            <a:r>
              <a:rPr lang="en-US" altLang="en-US" dirty="0"/>
              <a:t>Business Requirements Models – </a:t>
            </a:r>
            <a:br>
              <a:rPr lang="en-US" altLang="en-US" dirty="0"/>
            </a:br>
            <a:r>
              <a:rPr lang="en-US" altLang="en-US" dirty="0"/>
              <a:t>Stakeholders Modelling</a:t>
            </a:r>
            <a:endParaRPr lang="en-AU" altLang="en-US" dirty="0"/>
          </a:p>
        </p:txBody>
      </p:sp>
    </p:spTree>
    <p:extLst>
      <p:ext uri="{BB962C8B-B14F-4D97-AF65-F5344CB8AC3E}">
        <p14:creationId xmlns:p14="http://schemas.microsoft.com/office/powerpoint/2010/main" val="181528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5FFD50B1-E4A5-4311-A39B-BF33210A0A47}"/>
              </a:ext>
            </a:extLst>
          </p:cNvPr>
          <p:cNvSpPr>
            <a:spLocks noGrp="1" noChangeArrowheads="1"/>
          </p:cNvSpPr>
          <p:nvPr>
            <p:ph idx="1"/>
          </p:nvPr>
        </p:nvSpPr>
        <p:spPr>
          <a:xfrm>
            <a:off x="812800" y="1052736"/>
            <a:ext cx="10755809" cy="5400600"/>
          </a:xfrm>
        </p:spPr>
        <p:txBody>
          <a:bodyPr/>
          <a:lstStyle/>
          <a:p>
            <a:r>
              <a:rPr lang="en-AU" sz="2800" b="1" dirty="0"/>
              <a:t>Process (Modelling): </a:t>
            </a:r>
            <a:r>
              <a:rPr lang="en-US" sz="2800" dirty="0"/>
              <a:t>is the analytical representation or illustration of an organization’s business processes. </a:t>
            </a:r>
            <a:endParaRPr lang="en-US" sz="2800" dirty="0" smtClean="0"/>
          </a:p>
          <a:p>
            <a:r>
              <a:rPr lang="en-US" sz="2800" dirty="0" smtClean="0"/>
              <a:t>Time sequencing is at the heart of BPM</a:t>
            </a:r>
            <a:endParaRPr lang="en-US" sz="2800" dirty="0"/>
          </a:p>
          <a:p>
            <a:r>
              <a:rPr lang="en-US" sz="2800" dirty="0"/>
              <a:t>It is </a:t>
            </a:r>
            <a:r>
              <a:rPr lang="en-US" sz="2400" dirty="0"/>
              <a:t>used</a:t>
            </a:r>
            <a:r>
              <a:rPr lang="en-US" sz="2800" dirty="0"/>
              <a:t> to map out an organization’s current (or “as-is”) processes to create a baseline for process improvements and to design future (or “to-be”) processes </a:t>
            </a:r>
            <a:r>
              <a:rPr lang="en-AU" sz="2800" dirty="0"/>
              <a:t> </a:t>
            </a:r>
          </a:p>
          <a:p>
            <a:pPr lvl="1"/>
            <a:r>
              <a:rPr lang="en-AU" sz="2800" dirty="0"/>
              <a:t>Example (Business Process Model)</a:t>
            </a:r>
          </a:p>
          <a:p>
            <a:pPr lvl="1"/>
            <a:endParaRPr lang="en-AU" sz="2800" dirty="0"/>
          </a:p>
          <a:p>
            <a:pPr lvl="1"/>
            <a:endParaRPr lang="en-AU" sz="2800" dirty="0"/>
          </a:p>
          <a:p>
            <a:pPr lvl="1"/>
            <a:endParaRPr lang="en-AU" sz="1600" b="1" dirty="0"/>
          </a:p>
          <a:p>
            <a:pPr lvl="1"/>
            <a:r>
              <a:rPr lang="en-AU" sz="1800" b="1" dirty="0"/>
              <a:t>More details in Week 4 Seminar</a:t>
            </a:r>
          </a:p>
          <a:p>
            <a:pPr lvl="1"/>
            <a:endParaRPr lang="en-AU" sz="2800" dirty="0"/>
          </a:p>
          <a:p>
            <a:pPr lvl="1"/>
            <a:endParaRPr lang="en-AU" sz="2800" dirty="0"/>
          </a:p>
        </p:txBody>
      </p:sp>
      <p:sp>
        <p:nvSpPr>
          <p:cNvPr id="3" name="Footer Placeholder 2">
            <a:extLst>
              <a:ext uri="{FF2B5EF4-FFF2-40B4-BE49-F238E27FC236}">
                <a16:creationId xmlns:a16="http://schemas.microsoft.com/office/drawing/2014/main" id="{4B32EE4F-2AEF-430F-991A-4008C7F5E08D}"/>
              </a:ext>
            </a:extLst>
          </p:cNvPr>
          <p:cNvSpPr>
            <a:spLocks noGrp="1"/>
          </p:cNvSpPr>
          <p:nvPr>
            <p:ph type="ftr" sz="quarter" idx="10"/>
          </p:nvPr>
        </p:nvSpPr>
        <p:spPr/>
        <p:txBody>
          <a:bodyPr/>
          <a:lstStyle/>
          <a:p>
            <a:r>
              <a:rPr lang="en-US" dirty="0"/>
              <a:t>31269 Business Requirements Modelling</a:t>
            </a:r>
          </a:p>
        </p:txBody>
      </p:sp>
      <p:sp>
        <p:nvSpPr>
          <p:cNvPr id="24583" name="Slide Number Placeholder 3">
            <a:extLst>
              <a:ext uri="{FF2B5EF4-FFF2-40B4-BE49-F238E27FC236}">
                <a16:creationId xmlns:a16="http://schemas.microsoft.com/office/drawing/2014/main" id="{A861295D-C73C-47A2-BA23-569C05D40395}"/>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0841B03-90A2-4597-9D0A-F4E57BAC73B2}" type="slidenum">
              <a:rPr lang="en-US" altLang="en-US" smtClean="0"/>
              <a:pPr/>
              <a:t>14</a:t>
            </a:fld>
            <a:endParaRPr lang="en-US" altLang="en-US"/>
          </a:p>
        </p:txBody>
      </p:sp>
      <p:pic>
        <p:nvPicPr>
          <p:cNvPr id="24580" name="Picture 1">
            <a:extLst>
              <a:ext uri="{FF2B5EF4-FFF2-40B4-BE49-F238E27FC236}">
                <a16:creationId xmlns:a16="http://schemas.microsoft.com/office/drawing/2014/main" id="{B100B571-F729-4EE4-A174-6BD92DA93B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59896" y="4509120"/>
            <a:ext cx="4124325"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id="{B987476F-30C0-4CE2-9B8A-850460047313}"/>
              </a:ext>
            </a:extLst>
          </p:cNvPr>
          <p:cNvSpPr>
            <a:spLocks noGrp="1" noChangeArrowheads="1"/>
          </p:cNvSpPr>
          <p:nvPr>
            <p:ph type="title"/>
          </p:nvPr>
        </p:nvSpPr>
        <p:spPr>
          <a:xfrm>
            <a:off x="911424" y="-33386"/>
            <a:ext cx="10585176" cy="1086122"/>
          </a:xfrm>
        </p:spPr>
        <p:txBody>
          <a:bodyPr/>
          <a:lstStyle/>
          <a:p>
            <a:r>
              <a:rPr lang="en-US" altLang="en-US" dirty="0"/>
              <a:t>Business Requirements Models – </a:t>
            </a:r>
            <a:br>
              <a:rPr lang="en-US" altLang="en-US" dirty="0"/>
            </a:br>
            <a:r>
              <a:rPr lang="en-US" altLang="en-US" dirty="0"/>
              <a:t>Process Modelling</a:t>
            </a:r>
            <a:endParaRPr lang="en-AU"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F6E33880-7F7F-4951-93EC-D8A4614E67EA}"/>
              </a:ext>
            </a:extLst>
          </p:cNvPr>
          <p:cNvSpPr>
            <a:spLocks noGrp="1" noChangeArrowheads="1"/>
          </p:cNvSpPr>
          <p:nvPr>
            <p:ph idx="1"/>
          </p:nvPr>
        </p:nvSpPr>
        <p:spPr>
          <a:xfrm>
            <a:off x="812800" y="1195662"/>
            <a:ext cx="10755809" cy="5185666"/>
          </a:xfrm>
        </p:spPr>
        <p:txBody>
          <a:bodyPr/>
          <a:lstStyle/>
          <a:p>
            <a:r>
              <a:rPr lang="en-US" altLang="en-US" b="1" dirty="0"/>
              <a:t>Data models </a:t>
            </a:r>
            <a:r>
              <a:rPr lang="en-US" altLang="en-US" dirty="0"/>
              <a:t>model people, things, places and concepts about whom data is required.</a:t>
            </a:r>
          </a:p>
          <a:p>
            <a:r>
              <a:rPr lang="en-AU" dirty="0"/>
              <a:t>Data model </a:t>
            </a:r>
            <a:r>
              <a:rPr lang="en-GB" dirty="0"/>
              <a:t>identifies the entities or objects that the organisation will need to hold data about</a:t>
            </a:r>
            <a:endParaRPr lang="en-AU" dirty="0"/>
          </a:p>
          <a:p>
            <a:pPr lvl="1"/>
            <a:r>
              <a:rPr lang="en-AU" dirty="0"/>
              <a:t>Example (Entity Relationship Diagram ERD)</a:t>
            </a:r>
          </a:p>
          <a:p>
            <a:pPr lvl="1"/>
            <a:endParaRPr lang="en-AU" dirty="0"/>
          </a:p>
          <a:p>
            <a:pPr lvl="1"/>
            <a:endParaRPr lang="en-AU" dirty="0"/>
          </a:p>
          <a:p>
            <a:pPr lvl="1"/>
            <a:endParaRPr lang="en-AU" dirty="0"/>
          </a:p>
          <a:p>
            <a:pPr lvl="1"/>
            <a:r>
              <a:rPr lang="en-AU" sz="2000" b="1" dirty="0"/>
              <a:t>More details in Week </a:t>
            </a:r>
            <a:r>
              <a:rPr lang="en-AU" sz="2000" b="1" dirty="0" smtClean="0"/>
              <a:t>5</a:t>
            </a:r>
            <a:endParaRPr lang="en-AU" dirty="0"/>
          </a:p>
          <a:p>
            <a:endParaRPr lang="en-AU" dirty="0"/>
          </a:p>
          <a:p>
            <a:pPr lvl="1"/>
            <a:endParaRPr lang="en-AU" dirty="0"/>
          </a:p>
        </p:txBody>
      </p:sp>
      <p:sp>
        <p:nvSpPr>
          <p:cNvPr id="3" name="Footer Placeholder 2">
            <a:extLst>
              <a:ext uri="{FF2B5EF4-FFF2-40B4-BE49-F238E27FC236}">
                <a16:creationId xmlns:a16="http://schemas.microsoft.com/office/drawing/2014/main" id="{2A3E9CDE-0A60-44B2-92FC-2E8DBCC55694}"/>
              </a:ext>
            </a:extLst>
          </p:cNvPr>
          <p:cNvSpPr>
            <a:spLocks noGrp="1"/>
          </p:cNvSpPr>
          <p:nvPr>
            <p:ph type="ftr" sz="quarter" idx="10"/>
          </p:nvPr>
        </p:nvSpPr>
        <p:spPr/>
        <p:txBody>
          <a:bodyPr/>
          <a:lstStyle/>
          <a:p>
            <a:r>
              <a:rPr lang="en-US"/>
              <a:t>31269 Business Requirements Modelling</a:t>
            </a:r>
          </a:p>
        </p:txBody>
      </p:sp>
      <p:sp>
        <p:nvSpPr>
          <p:cNvPr id="26631" name="Slide Number Placeholder 3">
            <a:extLst>
              <a:ext uri="{FF2B5EF4-FFF2-40B4-BE49-F238E27FC236}">
                <a16:creationId xmlns:a16="http://schemas.microsoft.com/office/drawing/2014/main" id="{1698303D-66BC-4D7A-8059-C621E14F3627}"/>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478D1882-450A-4B0B-AACA-AD7FA1D4DC5F}" type="slidenum">
              <a:rPr lang="en-US" altLang="en-US" smtClean="0"/>
              <a:pPr/>
              <a:t>15</a:t>
            </a:fld>
            <a:endParaRPr lang="en-US" altLang="en-US"/>
          </a:p>
        </p:txBody>
      </p:sp>
      <p:pic>
        <p:nvPicPr>
          <p:cNvPr id="26628" name="Picture 4">
            <a:extLst>
              <a:ext uri="{FF2B5EF4-FFF2-40B4-BE49-F238E27FC236}">
                <a16:creationId xmlns:a16="http://schemas.microsoft.com/office/drawing/2014/main" id="{7C830497-4767-456A-9D61-0D4AE944C6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528" y="4077072"/>
            <a:ext cx="348615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2">
            <a:extLst>
              <a:ext uri="{FF2B5EF4-FFF2-40B4-BE49-F238E27FC236}">
                <a16:creationId xmlns:a16="http://schemas.microsoft.com/office/drawing/2014/main" id="{7B2DFA2A-99D1-42AF-8D57-D65D47B284E5}"/>
              </a:ext>
            </a:extLst>
          </p:cNvPr>
          <p:cNvSpPr>
            <a:spLocks noGrp="1" noChangeArrowheads="1"/>
          </p:cNvSpPr>
          <p:nvPr>
            <p:ph type="title"/>
          </p:nvPr>
        </p:nvSpPr>
        <p:spPr>
          <a:xfrm>
            <a:off x="479376" y="-33386"/>
            <a:ext cx="11953328" cy="1086122"/>
          </a:xfrm>
        </p:spPr>
        <p:txBody>
          <a:bodyPr/>
          <a:lstStyle/>
          <a:p>
            <a:r>
              <a:rPr lang="en-US" altLang="en-US" dirty="0"/>
              <a:t>Business Requirements Models – </a:t>
            </a:r>
            <a:br>
              <a:rPr lang="en-US" altLang="en-US" dirty="0"/>
            </a:br>
            <a:r>
              <a:rPr lang="en-US" altLang="en-US" dirty="0"/>
              <a:t>Data Modelling</a:t>
            </a:r>
            <a:endParaRPr lang="en-AU"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B53805A-A97D-4B2F-8BCC-E2217ECB1CBD}"/>
              </a:ext>
            </a:extLst>
          </p:cNvPr>
          <p:cNvSpPr>
            <a:spLocks noGrp="1" noChangeArrowheads="1"/>
          </p:cNvSpPr>
          <p:nvPr>
            <p:ph type="title"/>
          </p:nvPr>
        </p:nvSpPr>
        <p:spPr>
          <a:xfrm>
            <a:off x="911424" y="-99392"/>
            <a:ext cx="9289032" cy="1080120"/>
          </a:xfrm>
        </p:spPr>
        <p:txBody>
          <a:bodyPr/>
          <a:lstStyle/>
          <a:p>
            <a:r>
              <a:rPr lang="en-US" altLang="en-US" dirty="0"/>
              <a:t>Business Requirements Models – </a:t>
            </a:r>
            <a:br>
              <a:rPr lang="en-US" altLang="en-US" dirty="0"/>
            </a:br>
            <a:r>
              <a:rPr lang="en-US" altLang="en-US" dirty="0"/>
              <a:t>Object Oriented Modelling</a:t>
            </a:r>
            <a:endParaRPr lang="en-AU" altLang="en-US" dirty="0"/>
          </a:p>
        </p:txBody>
      </p:sp>
      <p:sp>
        <p:nvSpPr>
          <p:cNvPr id="5123" name="Rectangle 3">
            <a:extLst>
              <a:ext uri="{FF2B5EF4-FFF2-40B4-BE49-F238E27FC236}">
                <a16:creationId xmlns:a16="http://schemas.microsoft.com/office/drawing/2014/main" id="{472FDB7C-06A0-4362-B92C-820F0DDE7790}"/>
              </a:ext>
            </a:extLst>
          </p:cNvPr>
          <p:cNvSpPr>
            <a:spLocks noGrp="1" noChangeArrowheads="1"/>
          </p:cNvSpPr>
          <p:nvPr>
            <p:ph idx="1"/>
          </p:nvPr>
        </p:nvSpPr>
        <p:spPr>
          <a:xfrm>
            <a:off x="911425" y="1124745"/>
            <a:ext cx="9865096" cy="5185666"/>
          </a:xfrm>
        </p:spPr>
        <p:txBody>
          <a:bodyPr/>
          <a:lstStyle/>
          <a:p>
            <a:r>
              <a:rPr lang="en-US" altLang="en-US" b="1" dirty="0"/>
              <a:t>Object Oriented Models </a:t>
            </a:r>
            <a:r>
              <a:rPr lang="en-US" altLang="en-US" dirty="0"/>
              <a:t>(OO models) using Unified Modelling Language (UML)</a:t>
            </a:r>
          </a:p>
          <a:p>
            <a:r>
              <a:rPr lang="en-AU" dirty="0"/>
              <a:t>Examples of OO models are:</a:t>
            </a:r>
          </a:p>
          <a:p>
            <a:pPr lvl="1"/>
            <a:r>
              <a:rPr lang="en-AU" sz="2200" dirty="0"/>
              <a:t>Use Case Diagram</a:t>
            </a:r>
          </a:p>
          <a:p>
            <a:pPr lvl="1"/>
            <a:r>
              <a:rPr lang="en-AU" sz="2200" dirty="0"/>
              <a:t>Class Diagram</a:t>
            </a:r>
          </a:p>
          <a:p>
            <a:pPr lvl="1"/>
            <a:r>
              <a:rPr lang="en-AU" sz="2200" dirty="0"/>
              <a:t>Sequence Diagram</a:t>
            </a:r>
          </a:p>
          <a:p>
            <a:pPr lvl="1"/>
            <a:r>
              <a:rPr lang="en-AU" sz="2200" dirty="0"/>
              <a:t>State and Event Diagrams, etc</a:t>
            </a:r>
          </a:p>
          <a:p>
            <a:pPr lvl="1"/>
            <a:endParaRPr lang="en-AU" sz="2000" dirty="0"/>
          </a:p>
          <a:p>
            <a:pPr lvl="1"/>
            <a:endParaRPr lang="en-AU" sz="2000" dirty="0"/>
          </a:p>
          <a:p>
            <a:pPr lvl="1"/>
            <a:endParaRPr lang="en-AU" sz="2000" dirty="0"/>
          </a:p>
          <a:p>
            <a:pPr lvl="1"/>
            <a:r>
              <a:rPr lang="en-AU" sz="2000" b="1" dirty="0"/>
              <a:t>More details in Weeks 8 to </a:t>
            </a:r>
            <a:r>
              <a:rPr lang="en-AU" sz="2000" b="1" dirty="0" smtClean="0"/>
              <a:t>11</a:t>
            </a:r>
            <a:endParaRPr lang="en-AU" dirty="0"/>
          </a:p>
          <a:p>
            <a:endParaRPr lang="en-AU" dirty="0"/>
          </a:p>
          <a:p>
            <a:pPr lvl="1"/>
            <a:endParaRPr lang="en-AU" dirty="0"/>
          </a:p>
        </p:txBody>
      </p:sp>
      <p:sp>
        <p:nvSpPr>
          <p:cNvPr id="3" name="Footer Placeholder 2">
            <a:extLst>
              <a:ext uri="{FF2B5EF4-FFF2-40B4-BE49-F238E27FC236}">
                <a16:creationId xmlns:a16="http://schemas.microsoft.com/office/drawing/2014/main" id="{CD13E9CF-43B1-496F-87A9-28622A55E2D9}"/>
              </a:ext>
            </a:extLst>
          </p:cNvPr>
          <p:cNvSpPr>
            <a:spLocks noGrp="1"/>
          </p:cNvSpPr>
          <p:nvPr>
            <p:ph type="ftr" sz="quarter" idx="10"/>
          </p:nvPr>
        </p:nvSpPr>
        <p:spPr/>
        <p:txBody>
          <a:bodyPr/>
          <a:lstStyle/>
          <a:p>
            <a:r>
              <a:rPr lang="en-US"/>
              <a:t>31269 Business Requirements Modelling</a:t>
            </a:r>
          </a:p>
        </p:txBody>
      </p:sp>
      <p:sp>
        <p:nvSpPr>
          <p:cNvPr id="28678" name="Slide Number Placeholder 3">
            <a:extLst>
              <a:ext uri="{FF2B5EF4-FFF2-40B4-BE49-F238E27FC236}">
                <a16:creationId xmlns:a16="http://schemas.microsoft.com/office/drawing/2014/main" id="{9AD78F94-50DB-45AA-A346-D8DA0BED0B11}"/>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8508E4AD-98A4-4A1D-8436-EBF5E86F1B97}" type="slidenum">
              <a:rPr lang="en-US" altLang="en-US" smtClean="0"/>
              <a:pPr/>
              <a:t>16</a:t>
            </a:fld>
            <a:endParaRPr lang="en-US" altLang="en-US"/>
          </a:p>
        </p:txBody>
      </p:sp>
      <p:pic>
        <p:nvPicPr>
          <p:cNvPr id="6" name="Picture 6">
            <a:extLst>
              <a:ext uri="{FF2B5EF4-FFF2-40B4-BE49-F238E27FC236}">
                <a16:creationId xmlns:a16="http://schemas.microsoft.com/office/drawing/2014/main" id="{F31BAC17-DCC1-40DE-B439-706AFE73F5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5954" y="1916832"/>
            <a:ext cx="4850606" cy="3479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119A4E4-52BA-4A2F-A1A8-692425ECD0DD}"/>
              </a:ext>
            </a:extLst>
          </p:cNvPr>
          <p:cNvSpPr>
            <a:spLocks noGrp="1" noChangeArrowheads="1"/>
          </p:cNvSpPr>
          <p:nvPr>
            <p:ph type="title"/>
          </p:nvPr>
        </p:nvSpPr>
        <p:spPr>
          <a:xfrm>
            <a:off x="911424" y="188641"/>
            <a:ext cx="10729192" cy="726083"/>
          </a:xfrm>
        </p:spPr>
        <p:txBody>
          <a:bodyPr/>
          <a:lstStyle/>
          <a:p>
            <a:r>
              <a:rPr lang="en-US" altLang="en-US" dirty="0"/>
              <a:t>What is Business Analysis?</a:t>
            </a:r>
            <a:endParaRPr lang="en-AU" altLang="en-US" dirty="0"/>
          </a:p>
        </p:txBody>
      </p:sp>
      <p:sp>
        <p:nvSpPr>
          <p:cNvPr id="5123" name="Rectangle 3">
            <a:extLst>
              <a:ext uri="{FF2B5EF4-FFF2-40B4-BE49-F238E27FC236}">
                <a16:creationId xmlns:a16="http://schemas.microsoft.com/office/drawing/2014/main" id="{F5259AA7-5C25-4CC1-8EA1-FAD5F9F165AD}"/>
              </a:ext>
            </a:extLst>
          </p:cNvPr>
          <p:cNvSpPr>
            <a:spLocks noGrp="1" noChangeArrowheads="1"/>
          </p:cNvSpPr>
          <p:nvPr>
            <p:ph idx="1"/>
          </p:nvPr>
        </p:nvSpPr>
        <p:spPr>
          <a:xfrm>
            <a:off x="479376" y="1124745"/>
            <a:ext cx="10833490" cy="5400599"/>
          </a:xfrm>
        </p:spPr>
        <p:txBody>
          <a:bodyPr/>
          <a:lstStyle/>
          <a:p>
            <a:pPr>
              <a:lnSpc>
                <a:spcPct val="150000"/>
              </a:lnSpc>
            </a:pPr>
            <a:r>
              <a:rPr lang="en-AU" sz="2600" dirty="0" smtClean="0"/>
              <a:t>The world is constantly changing!</a:t>
            </a:r>
          </a:p>
          <a:p>
            <a:pPr>
              <a:lnSpc>
                <a:spcPct val="150000"/>
              </a:lnSpc>
            </a:pPr>
            <a:r>
              <a:rPr lang="en-AU" sz="2600" dirty="0" smtClean="0"/>
              <a:t>Business </a:t>
            </a:r>
            <a:r>
              <a:rPr lang="en-AU" sz="2600" dirty="0"/>
              <a:t>analysis is the practice of enabling change in an enterprise by </a:t>
            </a:r>
            <a:r>
              <a:rPr lang="en-AU" sz="2600" b="1" dirty="0"/>
              <a:t>defining its needs </a:t>
            </a:r>
            <a:r>
              <a:rPr lang="en-AU" sz="2600" dirty="0"/>
              <a:t>and rationale for change, and then </a:t>
            </a:r>
            <a:r>
              <a:rPr lang="en-AU" sz="2600" b="1" dirty="0"/>
              <a:t>design, describe and recommend solutions</a:t>
            </a:r>
            <a:r>
              <a:rPr lang="en-AU" sz="2600" dirty="0"/>
              <a:t> that deliver value to its stakeholders</a:t>
            </a:r>
            <a:r>
              <a:rPr lang="en-US" altLang="en-US" sz="2600" dirty="0"/>
              <a:t>.</a:t>
            </a:r>
          </a:p>
          <a:p>
            <a:pPr>
              <a:lnSpc>
                <a:spcPct val="150000"/>
              </a:lnSpc>
            </a:pPr>
            <a:r>
              <a:rPr lang="en-US" sz="2600" dirty="0"/>
              <a:t>Business Analysis can be used </a:t>
            </a:r>
            <a:r>
              <a:rPr lang="en-AU" sz="2600" dirty="0"/>
              <a:t>to understand the current state, to define the future state, and to determine the activities required to move from the current to the future state.</a:t>
            </a:r>
          </a:p>
          <a:p>
            <a:pPr marL="457200" lvl="1" indent="0">
              <a:buNone/>
            </a:pPr>
            <a:endParaRPr lang="en-AU" sz="2600" dirty="0"/>
          </a:p>
          <a:p>
            <a:pPr marL="457200" lvl="1" indent="0">
              <a:buNone/>
            </a:pPr>
            <a:r>
              <a:rPr lang="en-AU" sz="2600" dirty="0"/>
              <a:t>Source: BABOK Guide, Section 1.2</a:t>
            </a:r>
          </a:p>
        </p:txBody>
      </p:sp>
      <p:sp>
        <p:nvSpPr>
          <p:cNvPr id="3" name="Footer Placeholder 2">
            <a:extLst>
              <a:ext uri="{FF2B5EF4-FFF2-40B4-BE49-F238E27FC236}">
                <a16:creationId xmlns:a16="http://schemas.microsoft.com/office/drawing/2014/main" id="{3C5F0A44-E54C-406F-844E-D5EA9382C365}"/>
              </a:ext>
            </a:extLst>
          </p:cNvPr>
          <p:cNvSpPr>
            <a:spLocks noGrp="1"/>
          </p:cNvSpPr>
          <p:nvPr>
            <p:ph type="ftr" sz="quarter" idx="10"/>
          </p:nvPr>
        </p:nvSpPr>
        <p:spPr/>
        <p:txBody>
          <a:bodyPr/>
          <a:lstStyle/>
          <a:p>
            <a:r>
              <a:rPr lang="en-US"/>
              <a:t>31269 Business Requirements Modelling</a:t>
            </a:r>
          </a:p>
        </p:txBody>
      </p:sp>
      <p:sp>
        <p:nvSpPr>
          <p:cNvPr id="21510" name="Slide Number Placeholder 3">
            <a:extLst>
              <a:ext uri="{FF2B5EF4-FFF2-40B4-BE49-F238E27FC236}">
                <a16:creationId xmlns:a16="http://schemas.microsoft.com/office/drawing/2014/main" id="{D55D0381-1543-41A2-B054-9CEBAFD9E68C}"/>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612C90FE-1514-4135-B022-918D7758D931}" type="slidenum">
              <a:rPr lang="en-US" altLang="en-US" smtClean="0"/>
              <a:pPr/>
              <a:t>17</a:t>
            </a:fld>
            <a:endParaRPr lang="en-US" altLang="en-US"/>
          </a:p>
        </p:txBody>
      </p:sp>
    </p:spTree>
    <p:extLst>
      <p:ext uri="{BB962C8B-B14F-4D97-AF65-F5344CB8AC3E}">
        <p14:creationId xmlns:p14="http://schemas.microsoft.com/office/powerpoint/2010/main" val="1094904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DEE0D56-AFD1-4AAE-9AA2-411A1A9F3ED6}"/>
              </a:ext>
            </a:extLst>
          </p:cNvPr>
          <p:cNvSpPr>
            <a:spLocks noGrp="1" noChangeArrowheads="1"/>
          </p:cNvSpPr>
          <p:nvPr>
            <p:ph type="title"/>
          </p:nvPr>
        </p:nvSpPr>
        <p:spPr/>
        <p:txBody>
          <a:bodyPr/>
          <a:lstStyle/>
          <a:p>
            <a:r>
              <a:rPr lang="en-US" altLang="en-US"/>
              <a:t>Role of a Business Analyst (BA)</a:t>
            </a:r>
            <a:endParaRPr lang="en-AU" altLang="en-US"/>
          </a:p>
        </p:txBody>
      </p:sp>
      <p:sp>
        <p:nvSpPr>
          <p:cNvPr id="27651" name="Rectangle 3">
            <a:extLst>
              <a:ext uri="{FF2B5EF4-FFF2-40B4-BE49-F238E27FC236}">
                <a16:creationId xmlns:a16="http://schemas.microsoft.com/office/drawing/2014/main" id="{D30D54CF-F2B9-4EF9-847A-6D8EC6DDFF39}"/>
              </a:ext>
            </a:extLst>
          </p:cNvPr>
          <p:cNvSpPr>
            <a:spLocks noGrp="1" noChangeArrowheads="1"/>
          </p:cNvSpPr>
          <p:nvPr>
            <p:ph idx="1"/>
          </p:nvPr>
        </p:nvSpPr>
        <p:spPr>
          <a:xfrm>
            <a:off x="479376" y="1130462"/>
            <a:ext cx="11305257" cy="5472607"/>
          </a:xfrm>
        </p:spPr>
        <p:txBody>
          <a:bodyPr/>
          <a:lstStyle/>
          <a:p>
            <a:r>
              <a:rPr lang="en-AU" altLang="en-US" sz="2800" b="1" dirty="0" smtClean="0"/>
              <a:t>BAs do </a:t>
            </a:r>
            <a:r>
              <a:rPr lang="en-AU" altLang="en-US" sz="2800" b="1" dirty="0"/>
              <a:t>not ask “what are your requirements…? Rather a ‘surgical’ analysis</a:t>
            </a:r>
          </a:p>
          <a:p>
            <a:r>
              <a:rPr lang="en-AU" altLang="en-US" sz="2800" dirty="0" smtClean="0"/>
              <a:t>Tasks/Activities</a:t>
            </a:r>
            <a:endParaRPr lang="en-AU" altLang="en-US" sz="2800" dirty="0"/>
          </a:p>
          <a:p>
            <a:pPr lvl="1"/>
            <a:r>
              <a:rPr lang="en-AU" altLang="en-US" sz="2000" dirty="0"/>
              <a:t>Business/domain knowledge: Understand what does the business do</a:t>
            </a:r>
          </a:p>
          <a:p>
            <a:pPr lvl="1"/>
            <a:r>
              <a:rPr lang="en-AU" altLang="en-US" sz="2000" dirty="0"/>
              <a:t>Understand problems and needs of business (requirements)</a:t>
            </a:r>
          </a:p>
          <a:p>
            <a:pPr lvl="1"/>
            <a:r>
              <a:rPr lang="en-AU" altLang="en-US" sz="2000" dirty="0"/>
              <a:t>Manage stakeholders and communication with them</a:t>
            </a:r>
          </a:p>
          <a:p>
            <a:pPr lvl="1"/>
            <a:r>
              <a:rPr lang="en-AU" altLang="en-US" sz="2000" dirty="0"/>
              <a:t>Modelling: Develop and communicate business requirements models</a:t>
            </a:r>
          </a:p>
          <a:p>
            <a:pPr lvl="1"/>
            <a:r>
              <a:rPr lang="en-AU" altLang="en-US" sz="2000" dirty="0"/>
              <a:t>Review business requirements with stakeholders</a:t>
            </a:r>
          </a:p>
          <a:p>
            <a:pPr lvl="1"/>
            <a:r>
              <a:rPr lang="en-AU" altLang="en-US" sz="2000" dirty="0"/>
              <a:t>Obtain Sign Off</a:t>
            </a:r>
          </a:p>
          <a:p>
            <a:pPr lvl="1"/>
            <a:r>
              <a:rPr lang="en-AU" altLang="en-US" sz="2000" dirty="0"/>
              <a:t>Recommend software solutions, alternatives and cost estimates</a:t>
            </a:r>
          </a:p>
          <a:p>
            <a:pPr lvl="1"/>
            <a:r>
              <a:rPr lang="en-AU" altLang="en-US" sz="2000" dirty="0"/>
              <a:t>Engage in Software testing</a:t>
            </a:r>
          </a:p>
          <a:p>
            <a:pPr marL="457200" lvl="1" indent="0">
              <a:buNone/>
            </a:pPr>
            <a:r>
              <a:rPr lang="en-AU" altLang="en-US" sz="2000" dirty="0"/>
              <a:t/>
            </a:r>
            <a:br>
              <a:rPr lang="en-AU" altLang="en-US" sz="2000" dirty="0"/>
            </a:br>
            <a:endParaRPr lang="en-AU" altLang="en-US" sz="2000" b="1" dirty="0"/>
          </a:p>
        </p:txBody>
      </p:sp>
      <p:sp>
        <p:nvSpPr>
          <p:cNvPr id="3" name="Footer Placeholder 2">
            <a:extLst>
              <a:ext uri="{FF2B5EF4-FFF2-40B4-BE49-F238E27FC236}">
                <a16:creationId xmlns:a16="http://schemas.microsoft.com/office/drawing/2014/main" id="{1C4A5F89-A965-4928-B974-753B9CC53274}"/>
              </a:ext>
            </a:extLst>
          </p:cNvPr>
          <p:cNvSpPr>
            <a:spLocks noGrp="1"/>
          </p:cNvSpPr>
          <p:nvPr>
            <p:ph type="ftr" sz="quarter" idx="10"/>
          </p:nvPr>
        </p:nvSpPr>
        <p:spPr/>
        <p:txBody>
          <a:bodyPr/>
          <a:lstStyle/>
          <a:p>
            <a:r>
              <a:rPr lang="en-US"/>
              <a:t>31269 Business Requirements Modelling</a:t>
            </a:r>
          </a:p>
        </p:txBody>
      </p:sp>
      <p:sp>
        <p:nvSpPr>
          <p:cNvPr id="30726" name="Slide Number Placeholder 3">
            <a:extLst>
              <a:ext uri="{FF2B5EF4-FFF2-40B4-BE49-F238E27FC236}">
                <a16:creationId xmlns:a16="http://schemas.microsoft.com/office/drawing/2014/main" id="{7772F0F6-93D3-4023-ACD1-94DB434974DA}"/>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4E128205-7267-4097-AE12-BE4E4D02E736}" type="slidenum">
              <a:rPr lang="en-US" altLang="en-US" smtClean="0"/>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991FCE3-23C3-485C-A324-5BB2AF62D35E}"/>
              </a:ext>
            </a:extLst>
          </p:cNvPr>
          <p:cNvSpPr>
            <a:spLocks noGrp="1" noChangeArrowheads="1"/>
          </p:cNvSpPr>
          <p:nvPr>
            <p:ph type="title"/>
          </p:nvPr>
        </p:nvSpPr>
        <p:spPr/>
        <p:txBody>
          <a:bodyPr/>
          <a:lstStyle/>
          <a:p>
            <a:r>
              <a:rPr lang="en-US" altLang="en-US" dirty="0"/>
              <a:t>Business Analyst (BA) Skills/Competencies</a:t>
            </a:r>
            <a:endParaRPr lang="en-AU" altLang="en-US" dirty="0"/>
          </a:p>
        </p:txBody>
      </p:sp>
      <p:sp>
        <p:nvSpPr>
          <p:cNvPr id="28675" name="Rectangle 3">
            <a:extLst>
              <a:ext uri="{FF2B5EF4-FFF2-40B4-BE49-F238E27FC236}">
                <a16:creationId xmlns:a16="http://schemas.microsoft.com/office/drawing/2014/main" id="{8A041F5D-7D6D-4021-96F4-20DBDD9E22FF}"/>
              </a:ext>
            </a:extLst>
          </p:cNvPr>
          <p:cNvSpPr>
            <a:spLocks noGrp="1" noChangeArrowheads="1"/>
          </p:cNvSpPr>
          <p:nvPr>
            <p:ph idx="1"/>
          </p:nvPr>
        </p:nvSpPr>
        <p:spPr/>
        <p:txBody>
          <a:bodyPr/>
          <a:lstStyle/>
          <a:p>
            <a:r>
              <a:rPr lang="en-AU" altLang="en-US" dirty="0"/>
              <a:t>BA </a:t>
            </a:r>
            <a:r>
              <a:rPr lang="en-AU" altLang="en-US" dirty="0" smtClean="0"/>
              <a:t>Skills</a:t>
            </a:r>
            <a:endParaRPr lang="en-AU" altLang="en-US" dirty="0"/>
          </a:p>
          <a:p>
            <a:pPr lvl="1"/>
            <a:r>
              <a:rPr lang="en-AU" altLang="en-US" sz="2800" dirty="0"/>
              <a:t>Analytical Thinking and Problem Solving </a:t>
            </a:r>
            <a:r>
              <a:rPr lang="en-AU" altLang="en-US" sz="2800" dirty="0" smtClean="0"/>
              <a:t>Skills</a:t>
            </a:r>
          </a:p>
          <a:p>
            <a:pPr lvl="2"/>
            <a:r>
              <a:rPr lang="en-AU" altLang="en-US" sz="1800" dirty="0"/>
              <a:t>Creative thinking, Decision making, Learning, Problem solving, Systems thinking, Conceptual thinking, Visual thinking</a:t>
            </a:r>
          </a:p>
          <a:p>
            <a:pPr lvl="1"/>
            <a:r>
              <a:rPr lang="en-AU" altLang="en-US" sz="2800" dirty="0" smtClean="0"/>
              <a:t>Behavioural Characteristics/Skills</a:t>
            </a:r>
          </a:p>
          <a:p>
            <a:pPr lvl="2"/>
            <a:r>
              <a:rPr lang="en-AU" altLang="en-US" sz="1800" dirty="0"/>
              <a:t>Ethics, Accountability, Trustworthiness, Organisation and time management, Adaptability (part of ACS accreditation)</a:t>
            </a:r>
          </a:p>
          <a:p>
            <a:pPr lvl="1"/>
            <a:r>
              <a:rPr lang="en-AU" altLang="en-US" sz="2800" dirty="0" smtClean="0"/>
              <a:t>Business Knowledge</a:t>
            </a:r>
          </a:p>
          <a:p>
            <a:pPr lvl="2"/>
            <a:r>
              <a:rPr lang="en-AU" altLang="en-US" sz="1800" dirty="0"/>
              <a:t>Business acumen, Industry knowledge, Organisation knowledge, Solution knowledge, Methodology knowledge</a:t>
            </a:r>
          </a:p>
          <a:p>
            <a:pPr lvl="1"/>
            <a:endParaRPr lang="en-AU" altLang="en-US" sz="2400" dirty="0"/>
          </a:p>
          <a:p>
            <a:pPr lvl="1"/>
            <a:r>
              <a:rPr lang="en-AU" altLang="en-US" sz="2400" dirty="0"/>
              <a:t>For more details, see section 9 of BABOK Guide</a:t>
            </a:r>
            <a:r>
              <a:rPr lang="en-AU" altLang="en-US" sz="3600" dirty="0"/>
              <a:t>.</a:t>
            </a:r>
          </a:p>
          <a:p>
            <a:pPr lvl="1"/>
            <a:endParaRPr lang="en-AU" altLang="en-US" sz="3600" dirty="0"/>
          </a:p>
          <a:p>
            <a:pPr lvl="1"/>
            <a:endParaRPr lang="en-AU" altLang="en-US" sz="3600" dirty="0"/>
          </a:p>
        </p:txBody>
      </p:sp>
      <p:sp>
        <p:nvSpPr>
          <p:cNvPr id="3" name="Footer Placeholder 2">
            <a:extLst>
              <a:ext uri="{FF2B5EF4-FFF2-40B4-BE49-F238E27FC236}">
                <a16:creationId xmlns:a16="http://schemas.microsoft.com/office/drawing/2014/main" id="{ED8A416F-72ED-491D-8913-4D0082AA2BBF}"/>
              </a:ext>
            </a:extLst>
          </p:cNvPr>
          <p:cNvSpPr>
            <a:spLocks noGrp="1"/>
          </p:cNvSpPr>
          <p:nvPr>
            <p:ph type="ftr" sz="quarter" idx="10"/>
          </p:nvPr>
        </p:nvSpPr>
        <p:spPr/>
        <p:txBody>
          <a:bodyPr/>
          <a:lstStyle/>
          <a:p>
            <a:r>
              <a:rPr lang="en-US" dirty="0"/>
              <a:t>31269 Business Requirements Modelling</a:t>
            </a:r>
          </a:p>
        </p:txBody>
      </p:sp>
      <p:sp>
        <p:nvSpPr>
          <p:cNvPr id="31750" name="Slide Number Placeholder 3">
            <a:extLst>
              <a:ext uri="{FF2B5EF4-FFF2-40B4-BE49-F238E27FC236}">
                <a16:creationId xmlns:a16="http://schemas.microsoft.com/office/drawing/2014/main" id="{4DA0F4B5-E92F-4E86-9F72-DFD371C73502}"/>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A498A97-2973-4A78-82C9-1A835184F3DF}" type="slidenum">
              <a:rPr lang="en-US" altLang="en-US" smtClean="0"/>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FB2AD37-4D4D-408E-B7CD-70C6EC0FF043}"/>
              </a:ext>
            </a:extLst>
          </p:cNvPr>
          <p:cNvSpPr>
            <a:spLocks noGrp="1" noChangeArrowheads="1"/>
          </p:cNvSpPr>
          <p:nvPr>
            <p:ph type="title"/>
          </p:nvPr>
        </p:nvSpPr>
        <p:spPr>
          <a:xfrm>
            <a:off x="812800" y="188640"/>
            <a:ext cx="9387656" cy="648072"/>
          </a:xfrm>
        </p:spPr>
        <p:txBody>
          <a:bodyPr/>
          <a:lstStyle/>
          <a:p>
            <a:r>
              <a:rPr lang="en-AU" altLang="en-US" dirty="0"/>
              <a:t>31269 Business Requirements Modelling</a:t>
            </a:r>
          </a:p>
        </p:txBody>
      </p:sp>
      <p:sp>
        <p:nvSpPr>
          <p:cNvPr id="8195" name="Rectangle 3">
            <a:extLst>
              <a:ext uri="{FF2B5EF4-FFF2-40B4-BE49-F238E27FC236}">
                <a16:creationId xmlns:a16="http://schemas.microsoft.com/office/drawing/2014/main" id="{075C0813-6759-4CA3-ADC8-69E29FEDE32D}"/>
              </a:ext>
            </a:extLst>
          </p:cNvPr>
          <p:cNvSpPr>
            <a:spLocks noGrp="1" noChangeArrowheads="1"/>
          </p:cNvSpPr>
          <p:nvPr>
            <p:ph idx="1"/>
          </p:nvPr>
        </p:nvSpPr>
        <p:spPr/>
        <p:txBody>
          <a:bodyPr/>
          <a:lstStyle/>
          <a:p>
            <a:r>
              <a:rPr lang="en-AU" altLang="en-US" b="1" dirty="0" smtClean="0"/>
              <a:t>Welcome!</a:t>
            </a:r>
          </a:p>
          <a:p>
            <a:r>
              <a:rPr lang="en-AU" altLang="en-US" b="1" dirty="0" smtClean="0"/>
              <a:t>Subject Outline and processes</a:t>
            </a:r>
            <a:endParaRPr lang="en-AU" altLang="en-US" b="1" dirty="0"/>
          </a:p>
          <a:p>
            <a:pPr lvl="1"/>
            <a:r>
              <a:rPr lang="en-AU" altLang="en-US" dirty="0"/>
              <a:t>Refer the PDF document on </a:t>
            </a:r>
            <a:r>
              <a:rPr lang="en-AU" altLang="en-US" dirty="0" smtClean="0"/>
              <a:t>Canvas online</a:t>
            </a:r>
            <a:r>
              <a:rPr lang="en-AU" altLang="en-US" dirty="0"/>
              <a:t>. Read it thoroughly to understand what is involved in this subject and how is it going to be assessed</a:t>
            </a:r>
            <a:r>
              <a:rPr lang="en-AU" altLang="en-US" dirty="0" smtClean="0"/>
              <a:t>.</a:t>
            </a:r>
          </a:p>
          <a:p>
            <a:r>
              <a:rPr lang="en-US" dirty="0"/>
              <a:t>Understand what is involved in the subject Business Requirements Modelling (BRM)</a:t>
            </a:r>
          </a:p>
          <a:p>
            <a:r>
              <a:rPr lang="en-US" dirty="0" smtClean="0"/>
              <a:t>Understand </a:t>
            </a:r>
            <a:r>
              <a:rPr lang="en-US" dirty="0"/>
              <a:t>the role of a Business Analyst (BA)</a:t>
            </a:r>
          </a:p>
          <a:p>
            <a:pPr lvl="1"/>
            <a:endParaRPr lang="en-AU" altLang="en-US" dirty="0"/>
          </a:p>
        </p:txBody>
      </p:sp>
      <p:sp>
        <p:nvSpPr>
          <p:cNvPr id="3" name="Footer Placeholder 2">
            <a:extLst>
              <a:ext uri="{FF2B5EF4-FFF2-40B4-BE49-F238E27FC236}">
                <a16:creationId xmlns:a16="http://schemas.microsoft.com/office/drawing/2014/main" id="{05B0BE9F-AFA2-4615-A74F-8357BEAC3466}"/>
              </a:ext>
            </a:extLst>
          </p:cNvPr>
          <p:cNvSpPr>
            <a:spLocks noGrp="1"/>
          </p:cNvSpPr>
          <p:nvPr>
            <p:ph type="ftr" sz="quarter" idx="10"/>
          </p:nvPr>
        </p:nvSpPr>
        <p:spPr/>
        <p:txBody>
          <a:bodyPr/>
          <a:lstStyle/>
          <a:p>
            <a:r>
              <a:rPr lang="en-US"/>
              <a:t>31269 Business Requirements Modelling</a:t>
            </a:r>
          </a:p>
        </p:txBody>
      </p:sp>
      <p:sp>
        <p:nvSpPr>
          <p:cNvPr id="8197" name="Slide Number Placeholder 3">
            <a:extLst>
              <a:ext uri="{FF2B5EF4-FFF2-40B4-BE49-F238E27FC236}">
                <a16:creationId xmlns:a16="http://schemas.microsoft.com/office/drawing/2014/main" id="{8B32E0E1-B5DA-4621-A4D2-B266D15F5283}"/>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95950041-1041-4202-AE78-E4FCDC86BAC0}" type="slidenum">
              <a:rPr lang="en-US" altLang="en-US" smtClean="0"/>
              <a:pPr/>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991FCE3-23C3-485C-A324-5BB2AF62D35E}"/>
              </a:ext>
            </a:extLst>
          </p:cNvPr>
          <p:cNvSpPr>
            <a:spLocks noGrp="1" noChangeArrowheads="1"/>
          </p:cNvSpPr>
          <p:nvPr>
            <p:ph type="title"/>
          </p:nvPr>
        </p:nvSpPr>
        <p:spPr/>
        <p:txBody>
          <a:bodyPr/>
          <a:lstStyle/>
          <a:p>
            <a:r>
              <a:rPr lang="en-US" altLang="en-US" dirty="0"/>
              <a:t>Business Analyst (BA) </a:t>
            </a:r>
            <a:r>
              <a:rPr lang="en-US" altLang="en-US" dirty="0" smtClean="0"/>
              <a:t>Skills/Competencies (2)</a:t>
            </a:r>
            <a:endParaRPr lang="en-AU" altLang="en-US" dirty="0"/>
          </a:p>
        </p:txBody>
      </p:sp>
      <p:sp>
        <p:nvSpPr>
          <p:cNvPr id="28675" name="Rectangle 3">
            <a:extLst>
              <a:ext uri="{FF2B5EF4-FFF2-40B4-BE49-F238E27FC236}">
                <a16:creationId xmlns:a16="http://schemas.microsoft.com/office/drawing/2014/main" id="{8A041F5D-7D6D-4021-96F4-20DBDD9E22FF}"/>
              </a:ext>
            </a:extLst>
          </p:cNvPr>
          <p:cNvSpPr>
            <a:spLocks noGrp="1" noChangeArrowheads="1"/>
          </p:cNvSpPr>
          <p:nvPr>
            <p:ph idx="1"/>
          </p:nvPr>
        </p:nvSpPr>
        <p:spPr>
          <a:xfrm>
            <a:off x="407368" y="914724"/>
            <a:ext cx="11161241" cy="5395687"/>
          </a:xfrm>
        </p:spPr>
        <p:txBody>
          <a:bodyPr/>
          <a:lstStyle/>
          <a:p>
            <a:pPr marL="914400" lvl="2" indent="0">
              <a:buNone/>
            </a:pPr>
            <a:endParaRPr lang="en-AU" altLang="en-US" sz="2000" dirty="0"/>
          </a:p>
          <a:p>
            <a:pPr lvl="1"/>
            <a:r>
              <a:rPr lang="en-AU" altLang="en-US" sz="2800" dirty="0"/>
              <a:t>Communication Skills</a:t>
            </a:r>
          </a:p>
          <a:p>
            <a:pPr lvl="2"/>
            <a:r>
              <a:rPr lang="en-AU" sz="1800" dirty="0"/>
              <a:t>Verbal Communication, Non-Verbal Communication, Written Communication, Listening </a:t>
            </a:r>
            <a:endParaRPr lang="en-AU" sz="1800" dirty="0" smtClean="0"/>
          </a:p>
          <a:p>
            <a:pPr marL="914400" lvl="2" indent="0">
              <a:buNone/>
            </a:pPr>
            <a:endParaRPr lang="en-AU" sz="1600" dirty="0"/>
          </a:p>
          <a:p>
            <a:pPr lvl="1"/>
            <a:r>
              <a:rPr lang="en-AU" altLang="en-US" dirty="0" smtClean="0"/>
              <a:t>Interaction Skills</a:t>
            </a:r>
          </a:p>
          <a:p>
            <a:pPr lvl="2"/>
            <a:r>
              <a:rPr lang="en-AU" sz="2000" dirty="0"/>
              <a:t>Facilitation, Leadership and Influencing, Teamwork, Negotiation and Conflict Resolution, Teaching</a:t>
            </a:r>
          </a:p>
          <a:p>
            <a:pPr marL="914400" lvl="2" indent="0">
              <a:buNone/>
            </a:pPr>
            <a:endParaRPr lang="en-AU" altLang="en-US" sz="2000" dirty="0"/>
          </a:p>
          <a:p>
            <a:pPr lvl="1"/>
            <a:r>
              <a:rPr lang="en-AU" altLang="en-US" dirty="0"/>
              <a:t>Tools and Technology</a:t>
            </a:r>
            <a:r>
              <a:rPr lang="en-AU" altLang="en-US" sz="2800" dirty="0"/>
              <a:t> </a:t>
            </a:r>
            <a:endParaRPr lang="en-AU" altLang="en-US" sz="2800" dirty="0" smtClean="0"/>
          </a:p>
          <a:p>
            <a:pPr lvl="2"/>
            <a:r>
              <a:rPr lang="en-AU" sz="1600" dirty="0"/>
              <a:t>Office Productivity Tools and Technology, Business Analysis Tools and Technology, Communication Tools and Technology</a:t>
            </a:r>
          </a:p>
          <a:p>
            <a:pPr lvl="2"/>
            <a:endParaRPr lang="en-AU" altLang="en-US" sz="1600" dirty="0"/>
          </a:p>
          <a:p>
            <a:pPr marL="457200" lvl="1" indent="0">
              <a:buNone/>
            </a:pPr>
            <a:endParaRPr lang="en-AU" altLang="en-US" sz="4000" dirty="0"/>
          </a:p>
          <a:p>
            <a:pPr lvl="1"/>
            <a:endParaRPr lang="en-AU" altLang="en-US" sz="4000" dirty="0"/>
          </a:p>
        </p:txBody>
      </p:sp>
      <p:sp>
        <p:nvSpPr>
          <p:cNvPr id="3" name="Footer Placeholder 2">
            <a:extLst>
              <a:ext uri="{FF2B5EF4-FFF2-40B4-BE49-F238E27FC236}">
                <a16:creationId xmlns:a16="http://schemas.microsoft.com/office/drawing/2014/main" id="{ED8A416F-72ED-491D-8913-4D0082AA2BBF}"/>
              </a:ext>
            </a:extLst>
          </p:cNvPr>
          <p:cNvSpPr>
            <a:spLocks noGrp="1"/>
          </p:cNvSpPr>
          <p:nvPr>
            <p:ph type="ftr" sz="quarter" idx="10"/>
          </p:nvPr>
        </p:nvSpPr>
        <p:spPr/>
        <p:txBody>
          <a:bodyPr/>
          <a:lstStyle/>
          <a:p>
            <a:r>
              <a:rPr lang="en-US" dirty="0"/>
              <a:t>31269 Business Requirements Modelling</a:t>
            </a:r>
          </a:p>
        </p:txBody>
      </p:sp>
      <p:sp>
        <p:nvSpPr>
          <p:cNvPr id="31750" name="Slide Number Placeholder 3">
            <a:extLst>
              <a:ext uri="{FF2B5EF4-FFF2-40B4-BE49-F238E27FC236}">
                <a16:creationId xmlns:a16="http://schemas.microsoft.com/office/drawing/2014/main" id="{4DA0F4B5-E92F-4E86-9F72-DFD371C73502}"/>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1A498A97-2973-4A78-82C9-1A835184F3DF}" type="slidenum">
              <a:rPr lang="en-US" altLang="en-US" smtClean="0"/>
              <a:pPr/>
              <a:t>20</a:t>
            </a:fld>
            <a:endParaRPr lang="en-US" altLang="en-US"/>
          </a:p>
        </p:txBody>
      </p:sp>
    </p:spTree>
    <p:extLst>
      <p:ext uri="{BB962C8B-B14F-4D97-AF65-F5344CB8AC3E}">
        <p14:creationId xmlns:p14="http://schemas.microsoft.com/office/powerpoint/2010/main" val="1829127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66AAE43-2872-471F-9A6C-138F69C890E6}"/>
              </a:ext>
            </a:extLst>
          </p:cNvPr>
          <p:cNvSpPr>
            <a:spLocks noGrp="1" noChangeArrowheads="1"/>
          </p:cNvSpPr>
          <p:nvPr>
            <p:ph type="title"/>
          </p:nvPr>
        </p:nvSpPr>
        <p:spPr>
          <a:xfrm>
            <a:off x="273084" y="182288"/>
            <a:ext cx="10755808" cy="726083"/>
          </a:xfrm>
        </p:spPr>
        <p:txBody>
          <a:bodyPr/>
          <a:lstStyle/>
          <a:p>
            <a:r>
              <a:rPr lang="en-US" altLang="en-US" dirty="0"/>
              <a:t>Techniques used by a BA</a:t>
            </a:r>
            <a:endParaRPr lang="en-AU" altLang="en-US" dirty="0"/>
          </a:p>
        </p:txBody>
      </p:sp>
      <p:sp>
        <p:nvSpPr>
          <p:cNvPr id="29699" name="Rectangle 3">
            <a:extLst>
              <a:ext uri="{FF2B5EF4-FFF2-40B4-BE49-F238E27FC236}">
                <a16:creationId xmlns:a16="http://schemas.microsoft.com/office/drawing/2014/main" id="{9DEFF1BD-B38F-465C-BE9B-E762A0BFAFBB}"/>
              </a:ext>
            </a:extLst>
          </p:cNvPr>
          <p:cNvSpPr>
            <a:spLocks noGrp="1" noChangeArrowheads="1"/>
          </p:cNvSpPr>
          <p:nvPr>
            <p:ph idx="1"/>
          </p:nvPr>
        </p:nvSpPr>
        <p:spPr>
          <a:xfrm>
            <a:off x="119336" y="980554"/>
            <a:ext cx="11329715" cy="5760814"/>
          </a:xfrm>
        </p:spPr>
        <p:txBody>
          <a:bodyPr/>
          <a:lstStyle/>
          <a:p>
            <a:pPr lvl="1"/>
            <a:r>
              <a:rPr lang="en-AU" altLang="en-US" sz="2000" dirty="0" smtClean="0"/>
              <a:t>Interviews</a:t>
            </a:r>
            <a:endParaRPr lang="en-AU" altLang="en-US" sz="2000" dirty="0"/>
          </a:p>
          <a:p>
            <a:pPr lvl="1"/>
            <a:r>
              <a:rPr lang="en-AU" altLang="en-US" sz="2000" dirty="0"/>
              <a:t>Surveys/Questionnaires</a:t>
            </a:r>
          </a:p>
          <a:p>
            <a:pPr lvl="1"/>
            <a:r>
              <a:rPr lang="en-AU" altLang="en-US" sz="2000" dirty="0"/>
              <a:t>Requirements Workshops</a:t>
            </a:r>
          </a:p>
          <a:p>
            <a:pPr lvl="1"/>
            <a:r>
              <a:rPr lang="en-AU" altLang="en-US" sz="2000" dirty="0"/>
              <a:t>Observation</a:t>
            </a:r>
          </a:p>
          <a:p>
            <a:pPr lvl="1"/>
            <a:r>
              <a:rPr lang="en-AU" altLang="en-US" sz="2000" dirty="0"/>
              <a:t>Prototyping</a:t>
            </a:r>
          </a:p>
          <a:p>
            <a:pPr lvl="1"/>
            <a:r>
              <a:rPr lang="en-AU" altLang="en-US" sz="2000" dirty="0"/>
              <a:t>Modelling:</a:t>
            </a:r>
          </a:p>
          <a:p>
            <a:pPr lvl="2"/>
            <a:r>
              <a:rPr lang="en-AU" altLang="en-US" sz="1800" dirty="0"/>
              <a:t>Stakeholders Modelling</a:t>
            </a:r>
          </a:p>
          <a:p>
            <a:pPr lvl="2"/>
            <a:r>
              <a:rPr lang="en-AU" altLang="en-US" sz="1800" dirty="0"/>
              <a:t>Process Modelling via BPMN 2.0</a:t>
            </a:r>
          </a:p>
          <a:p>
            <a:pPr lvl="2"/>
            <a:r>
              <a:rPr lang="en-AU" altLang="en-US" sz="1800" dirty="0"/>
              <a:t>Data Modelling via ERD and Data Dictionary</a:t>
            </a:r>
          </a:p>
          <a:p>
            <a:pPr lvl="2"/>
            <a:r>
              <a:rPr lang="en-AU" altLang="en-US" sz="1800" dirty="0"/>
              <a:t>Object Oriented Modelling</a:t>
            </a:r>
          </a:p>
          <a:p>
            <a:pPr lvl="3"/>
            <a:r>
              <a:rPr lang="en-AU" altLang="en-US" sz="1600" dirty="0"/>
              <a:t>Use Case Diagram, Class Diagram, Sequence Diagram, State Transition Diagram, etc</a:t>
            </a:r>
          </a:p>
          <a:p>
            <a:pPr lvl="1"/>
            <a:r>
              <a:rPr lang="en-AU" altLang="en-US" sz="2000" dirty="0"/>
              <a:t>Watch “</a:t>
            </a:r>
            <a:r>
              <a:rPr lang="en-AU" sz="2000" b="1" dirty="0"/>
              <a:t>Intro to Business </a:t>
            </a:r>
            <a:r>
              <a:rPr lang="en-AU" sz="2000" b="1" dirty="0" smtClean="0"/>
              <a:t>Analysis</a:t>
            </a:r>
            <a:r>
              <a:rPr lang="en-AU" altLang="en-US" sz="2000" dirty="0"/>
              <a:t>” </a:t>
            </a:r>
            <a:r>
              <a:rPr lang="en-AU" altLang="en-US" sz="2000" dirty="0" smtClean="0"/>
              <a:t> </a:t>
            </a:r>
            <a:r>
              <a:rPr lang="en-AU" altLang="en-US" sz="2000" dirty="0">
                <a:hlinkClick r:id="rId2"/>
              </a:rPr>
              <a:t>https://www.youtube.com/watch?v=XsKdzHVEXig</a:t>
            </a:r>
            <a:endParaRPr lang="en-AU" altLang="en-US" sz="2000" dirty="0"/>
          </a:p>
          <a:p>
            <a:pPr lvl="1"/>
            <a:endParaRPr lang="en-AU" altLang="en-US" dirty="0"/>
          </a:p>
        </p:txBody>
      </p:sp>
      <p:sp>
        <p:nvSpPr>
          <p:cNvPr id="3" name="Footer Placeholder 2">
            <a:extLst>
              <a:ext uri="{FF2B5EF4-FFF2-40B4-BE49-F238E27FC236}">
                <a16:creationId xmlns:a16="http://schemas.microsoft.com/office/drawing/2014/main" id="{25C9DEA2-BB8A-4E53-A1E0-852B0B0F80E6}"/>
              </a:ext>
            </a:extLst>
          </p:cNvPr>
          <p:cNvSpPr>
            <a:spLocks noGrp="1"/>
          </p:cNvSpPr>
          <p:nvPr>
            <p:ph type="ftr" sz="quarter" idx="10"/>
          </p:nvPr>
        </p:nvSpPr>
        <p:spPr/>
        <p:txBody>
          <a:bodyPr/>
          <a:lstStyle/>
          <a:p>
            <a:r>
              <a:rPr lang="en-US" dirty="0"/>
              <a:t>31269 Business Requirements Modelling</a:t>
            </a:r>
          </a:p>
        </p:txBody>
      </p:sp>
      <p:sp>
        <p:nvSpPr>
          <p:cNvPr id="32774" name="Slide Number Placeholder 3">
            <a:extLst>
              <a:ext uri="{FF2B5EF4-FFF2-40B4-BE49-F238E27FC236}">
                <a16:creationId xmlns:a16="http://schemas.microsoft.com/office/drawing/2014/main" id="{6A05F28C-F30D-4ABB-9F20-CC07E332DC1F}"/>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33F9FA70-B490-486A-8CAB-214B0EF94649}" type="slidenum">
              <a:rPr lang="en-US" altLang="en-US" smtClean="0"/>
              <a:pPr/>
              <a:t>21</a:t>
            </a:fld>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4BE0BC09-557D-4D8A-863C-E2B5267C5A48}"/>
              </a:ext>
            </a:extLst>
          </p:cNvPr>
          <p:cNvSpPr>
            <a:spLocks noGrp="1" noChangeArrowheads="1"/>
          </p:cNvSpPr>
          <p:nvPr>
            <p:ph type="title"/>
          </p:nvPr>
        </p:nvSpPr>
        <p:spPr/>
        <p:txBody>
          <a:bodyPr/>
          <a:lstStyle/>
          <a:p>
            <a:r>
              <a:rPr lang="en-AU" altLang="en-US"/>
              <a:t>Conclusion</a:t>
            </a:r>
          </a:p>
        </p:txBody>
      </p:sp>
      <p:sp>
        <p:nvSpPr>
          <p:cNvPr id="33795" name="Rectangle 3">
            <a:extLst>
              <a:ext uri="{FF2B5EF4-FFF2-40B4-BE49-F238E27FC236}">
                <a16:creationId xmlns:a16="http://schemas.microsoft.com/office/drawing/2014/main" id="{C8FF79B4-9EDC-4F8C-8E89-F4CE791DE0C4}"/>
              </a:ext>
            </a:extLst>
          </p:cNvPr>
          <p:cNvSpPr>
            <a:spLocks noGrp="1" noChangeArrowheads="1"/>
          </p:cNvSpPr>
          <p:nvPr>
            <p:ph idx="1"/>
          </p:nvPr>
        </p:nvSpPr>
        <p:spPr>
          <a:xfrm>
            <a:off x="911425" y="1268760"/>
            <a:ext cx="10537626" cy="5400600"/>
          </a:xfrm>
        </p:spPr>
        <p:txBody>
          <a:bodyPr/>
          <a:lstStyle/>
          <a:p>
            <a:r>
              <a:rPr lang="en-AU" altLang="en-US" sz="2200" b="1" dirty="0">
                <a:latin typeface="+mj-lt"/>
              </a:rPr>
              <a:t>NEXT </a:t>
            </a:r>
            <a:r>
              <a:rPr lang="en-AU" altLang="en-US" sz="2200" b="1" dirty="0" smtClean="0">
                <a:latin typeface="+mj-lt"/>
              </a:rPr>
              <a:t>WEEK</a:t>
            </a:r>
            <a:endParaRPr lang="en-AU" altLang="en-US" sz="2200" dirty="0">
              <a:latin typeface="+mj-lt"/>
            </a:endParaRPr>
          </a:p>
          <a:p>
            <a:pPr lvl="1"/>
            <a:r>
              <a:rPr lang="en-AU" altLang="en-US" sz="2200" dirty="0" smtClean="0">
                <a:latin typeface="+mj-lt"/>
              </a:rPr>
              <a:t>Topic</a:t>
            </a:r>
            <a:r>
              <a:rPr lang="en-AU" altLang="en-US" sz="2200" dirty="0">
                <a:latin typeface="+mj-lt"/>
              </a:rPr>
              <a:t>: Requirements Process</a:t>
            </a:r>
          </a:p>
          <a:p>
            <a:pPr lvl="1"/>
            <a:r>
              <a:rPr lang="en-AU" altLang="en-US" sz="2200" b="1" dirty="0" err="1" smtClean="0">
                <a:latin typeface="+mj-lt"/>
              </a:rPr>
              <a:t>Prework</a:t>
            </a:r>
            <a:r>
              <a:rPr lang="en-AU" altLang="en-US" sz="2200" b="1" dirty="0" smtClean="0">
                <a:latin typeface="+mj-lt"/>
              </a:rPr>
              <a:t> Quiz </a:t>
            </a:r>
            <a:r>
              <a:rPr lang="en-AU" altLang="en-US" sz="2200" b="1" dirty="0">
                <a:latin typeface="+mj-lt"/>
              </a:rPr>
              <a:t>2</a:t>
            </a:r>
            <a:r>
              <a:rPr lang="en-AU" altLang="en-US" sz="2200" b="1" dirty="0" smtClean="0">
                <a:latin typeface="+mj-lt"/>
              </a:rPr>
              <a:t> </a:t>
            </a:r>
            <a:r>
              <a:rPr lang="en-AU" altLang="en-US" sz="2200" b="1" dirty="0">
                <a:latin typeface="+mj-lt"/>
              </a:rPr>
              <a:t>- Requirements Process (3.5 marks)</a:t>
            </a:r>
          </a:p>
          <a:p>
            <a:pPr lvl="1"/>
            <a:r>
              <a:rPr lang="en-AU" sz="2200" b="1" dirty="0" smtClean="0">
                <a:latin typeface="+mj-lt"/>
              </a:rPr>
              <a:t>Pre-Work </a:t>
            </a:r>
            <a:r>
              <a:rPr lang="en-AU" sz="2200" b="1" dirty="0">
                <a:latin typeface="+mj-lt"/>
              </a:rPr>
              <a:t>for </a:t>
            </a:r>
            <a:r>
              <a:rPr lang="en-AU" sz="2200" b="1" dirty="0" smtClean="0">
                <a:latin typeface="+mj-lt"/>
              </a:rPr>
              <a:t>Tutorial:</a:t>
            </a:r>
            <a:endParaRPr lang="en-AU" sz="2200" b="1" dirty="0">
              <a:latin typeface="+mj-lt"/>
            </a:endParaRPr>
          </a:p>
          <a:p>
            <a:pPr lvl="2"/>
            <a:r>
              <a:rPr lang="en-AU" sz="2200" dirty="0" smtClean="0">
                <a:latin typeface="+mj-lt"/>
              </a:rPr>
              <a:t>  Watch </a:t>
            </a:r>
            <a:r>
              <a:rPr lang="en-AU" sz="2200" dirty="0">
                <a:latin typeface="+mj-lt"/>
              </a:rPr>
              <a:t>the reference videos available on </a:t>
            </a:r>
            <a:r>
              <a:rPr lang="en-AU" sz="2200" dirty="0" smtClean="0">
                <a:latin typeface="+mj-lt"/>
              </a:rPr>
              <a:t>Canvas </a:t>
            </a:r>
            <a:endParaRPr lang="en-AU" sz="2200" dirty="0">
              <a:latin typeface="+mj-lt"/>
            </a:endParaRPr>
          </a:p>
          <a:p>
            <a:pPr lvl="2"/>
            <a:r>
              <a:rPr lang="en-AU" sz="2200" dirty="0" smtClean="0">
                <a:latin typeface="+mj-lt"/>
              </a:rPr>
              <a:t> </a:t>
            </a:r>
            <a:r>
              <a:rPr lang="en-AU" sz="2200" dirty="0" smtClean="0">
                <a:latin typeface="+mj-lt"/>
              </a:rPr>
              <a:t>	Read </a:t>
            </a:r>
            <a:r>
              <a:rPr lang="en-AU" sz="2200" dirty="0" smtClean="0">
                <a:latin typeface="+mj-lt"/>
              </a:rPr>
              <a:t>tutorial notes </a:t>
            </a:r>
            <a:r>
              <a:rPr lang="en-AU" sz="2200" dirty="0">
                <a:latin typeface="+mj-lt"/>
              </a:rPr>
              <a:t>before the start of your </a:t>
            </a:r>
            <a:r>
              <a:rPr lang="en-AU" sz="2200" dirty="0" smtClean="0">
                <a:latin typeface="+mj-lt"/>
              </a:rPr>
              <a:t>tutorial </a:t>
            </a:r>
            <a:r>
              <a:rPr lang="en-AU" sz="2200" dirty="0">
                <a:latin typeface="+mj-lt"/>
              </a:rPr>
              <a:t>class.</a:t>
            </a:r>
            <a:endParaRPr lang="en-AU" altLang="en-US" sz="2200" dirty="0">
              <a:latin typeface="+mj-lt"/>
            </a:endParaRPr>
          </a:p>
        </p:txBody>
      </p:sp>
      <p:sp>
        <p:nvSpPr>
          <p:cNvPr id="3" name="Footer Placeholder 2">
            <a:extLst>
              <a:ext uri="{FF2B5EF4-FFF2-40B4-BE49-F238E27FC236}">
                <a16:creationId xmlns:a16="http://schemas.microsoft.com/office/drawing/2014/main" id="{9572BD0D-1E1D-4669-9ECD-2F56395949D7}"/>
              </a:ext>
            </a:extLst>
          </p:cNvPr>
          <p:cNvSpPr>
            <a:spLocks noGrp="1"/>
          </p:cNvSpPr>
          <p:nvPr>
            <p:ph type="ftr" sz="quarter" idx="10"/>
          </p:nvPr>
        </p:nvSpPr>
        <p:spPr/>
        <p:txBody>
          <a:bodyPr/>
          <a:lstStyle/>
          <a:p>
            <a:r>
              <a:rPr lang="en-US" dirty="0"/>
              <a:t>31269 Business Requirements Modelling</a:t>
            </a:r>
          </a:p>
        </p:txBody>
      </p:sp>
      <p:sp>
        <p:nvSpPr>
          <p:cNvPr id="33798" name="Slide Number Placeholder 3">
            <a:extLst>
              <a:ext uri="{FF2B5EF4-FFF2-40B4-BE49-F238E27FC236}">
                <a16:creationId xmlns:a16="http://schemas.microsoft.com/office/drawing/2014/main" id="{8F297012-E690-4F46-B28F-6F838FC56C2C}"/>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70C6595E-8935-4D3C-B9E3-F748C79789CB}" type="slidenum">
              <a:rPr lang="en-US" altLang="en-US" smtClean="0"/>
              <a:pPr/>
              <a:t>22</a:t>
            </a:fld>
            <a:endParaRPr lang="en-US" altLang="en-US"/>
          </a:p>
        </p:txBody>
      </p:sp>
    </p:spTree>
    <p:extLst>
      <p:ext uri="{BB962C8B-B14F-4D97-AF65-F5344CB8AC3E}">
        <p14:creationId xmlns:p14="http://schemas.microsoft.com/office/powerpoint/2010/main" val="278611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4BE0BC09-557D-4D8A-863C-E2B5267C5A48}"/>
              </a:ext>
            </a:extLst>
          </p:cNvPr>
          <p:cNvSpPr>
            <a:spLocks noGrp="1" noChangeArrowheads="1"/>
          </p:cNvSpPr>
          <p:nvPr>
            <p:ph type="title"/>
          </p:nvPr>
        </p:nvSpPr>
        <p:spPr/>
        <p:txBody>
          <a:bodyPr/>
          <a:lstStyle/>
          <a:p>
            <a:r>
              <a:rPr lang="en-AU" altLang="en-US" dirty="0" smtClean="0"/>
              <a:t>Pre work for this week</a:t>
            </a:r>
            <a:endParaRPr lang="en-AU" altLang="en-US" dirty="0"/>
          </a:p>
        </p:txBody>
      </p:sp>
      <p:sp>
        <p:nvSpPr>
          <p:cNvPr id="33795" name="Rectangle 3">
            <a:extLst>
              <a:ext uri="{FF2B5EF4-FFF2-40B4-BE49-F238E27FC236}">
                <a16:creationId xmlns:a16="http://schemas.microsoft.com/office/drawing/2014/main" id="{C8FF79B4-9EDC-4F8C-8E89-F4CE791DE0C4}"/>
              </a:ext>
            </a:extLst>
          </p:cNvPr>
          <p:cNvSpPr>
            <a:spLocks noGrp="1" noChangeArrowheads="1"/>
          </p:cNvSpPr>
          <p:nvPr>
            <p:ph idx="1"/>
          </p:nvPr>
        </p:nvSpPr>
        <p:spPr>
          <a:xfrm>
            <a:off x="911424" y="1340768"/>
            <a:ext cx="10441159" cy="4968552"/>
          </a:xfrm>
        </p:spPr>
        <p:txBody>
          <a:bodyPr/>
          <a:lstStyle/>
          <a:p>
            <a:r>
              <a:rPr lang="en-AU" altLang="en-US" sz="2400" b="1" dirty="0">
                <a:latin typeface="+mj-lt"/>
              </a:rPr>
              <a:t>THIS WEEK </a:t>
            </a:r>
            <a:r>
              <a:rPr lang="en-AU" altLang="en-US" sz="2400" dirty="0" smtClean="0">
                <a:latin typeface="+mj-lt"/>
              </a:rPr>
              <a:t>:</a:t>
            </a:r>
          </a:p>
          <a:p>
            <a:pPr lvl="1"/>
            <a:r>
              <a:rPr lang="en-AU" sz="2400" b="1" dirty="0" smtClean="0">
                <a:latin typeface="+mj-lt"/>
              </a:rPr>
              <a:t>Pre-Work for this week:</a:t>
            </a:r>
          </a:p>
          <a:p>
            <a:pPr lvl="2"/>
            <a:r>
              <a:rPr lang="en-AU" dirty="0" smtClean="0">
                <a:latin typeface="+mj-lt"/>
              </a:rPr>
              <a:t>a</a:t>
            </a:r>
            <a:r>
              <a:rPr lang="en-AU" dirty="0">
                <a:latin typeface="+mj-lt"/>
              </a:rPr>
              <a:t>) Read Subject Outline and Week 1 Presentation</a:t>
            </a:r>
          </a:p>
          <a:p>
            <a:pPr lvl="2"/>
            <a:r>
              <a:rPr lang="en-AU" dirty="0">
                <a:latin typeface="+mj-lt"/>
              </a:rPr>
              <a:t>b) Watch the reference videos available on </a:t>
            </a:r>
            <a:r>
              <a:rPr lang="en-AU" dirty="0" smtClean="0">
                <a:latin typeface="+mj-lt"/>
              </a:rPr>
              <a:t>Canvas.</a:t>
            </a:r>
            <a:endParaRPr lang="en-AU" dirty="0">
              <a:latin typeface="+mj-lt"/>
            </a:endParaRPr>
          </a:p>
          <a:p>
            <a:pPr lvl="2"/>
            <a:r>
              <a:rPr lang="en-AU" dirty="0">
                <a:latin typeface="+mj-lt"/>
              </a:rPr>
              <a:t>c) Prepare a one page summary for - Role of a BA and BA Skills</a:t>
            </a:r>
          </a:p>
          <a:p>
            <a:pPr lvl="1"/>
            <a:r>
              <a:rPr lang="en-AU" altLang="en-US" sz="2400" b="1" dirty="0">
                <a:latin typeface="+mj-lt"/>
              </a:rPr>
              <a:t>Quiz </a:t>
            </a:r>
            <a:r>
              <a:rPr lang="en-AU" altLang="en-US" sz="2400" b="1" dirty="0" smtClean="0">
                <a:latin typeface="+mj-lt"/>
              </a:rPr>
              <a:t>1 </a:t>
            </a:r>
            <a:r>
              <a:rPr lang="en-AU" altLang="en-US" sz="2400" b="1" dirty="0">
                <a:latin typeface="+mj-lt"/>
              </a:rPr>
              <a:t>– Practice Quiz: What is BRM?</a:t>
            </a:r>
          </a:p>
          <a:p>
            <a:pPr marL="457200" lvl="1" indent="0">
              <a:buNone/>
            </a:pPr>
            <a:r>
              <a:rPr lang="en-AU" sz="2400" dirty="0" smtClean="0">
                <a:latin typeface="+mj-lt"/>
              </a:rPr>
              <a:t>No tutorial classes this </a:t>
            </a:r>
            <a:r>
              <a:rPr lang="en-AU" sz="2400" dirty="0">
                <a:latin typeface="+mj-lt"/>
              </a:rPr>
              <a:t>week. </a:t>
            </a:r>
            <a:r>
              <a:rPr lang="en-AU" sz="2400" dirty="0" smtClean="0">
                <a:latin typeface="+mj-lt"/>
              </a:rPr>
              <a:t>Tutorials </a:t>
            </a:r>
            <a:r>
              <a:rPr lang="en-AU" sz="2400" dirty="0">
                <a:latin typeface="+mj-lt"/>
              </a:rPr>
              <a:t>start next week.</a:t>
            </a:r>
            <a:br>
              <a:rPr lang="en-AU" sz="2400" dirty="0">
                <a:latin typeface="+mj-lt"/>
              </a:rPr>
            </a:br>
            <a:endParaRPr lang="en-AU" altLang="en-US" sz="2400" dirty="0">
              <a:latin typeface="+mj-lt"/>
            </a:endParaRPr>
          </a:p>
        </p:txBody>
      </p:sp>
      <p:sp>
        <p:nvSpPr>
          <p:cNvPr id="3" name="Footer Placeholder 2">
            <a:extLst>
              <a:ext uri="{FF2B5EF4-FFF2-40B4-BE49-F238E27FC236}">
                <a16:creationId xmlns:a16="http://schemas.microsoft.com/office/drawing/2014/main" id="{9572BD0D-1E1D-4669-9ECD-2F56395949D7}"/>
              </a:ext>
            </a:extLst>
          </p:cNvPr>
          <p:cNvSpPr>
            <a:spLocks noGrp="1"/>
          </p:cNvSpPr>
          <p:nvPr>
            <p:ph type="ftr" sz="quarter" idx="10"/>
          </p:nvPr>
        </p:nvSpPr>
        <p:spPr/>
        <p:txBody>
          <a:bodyPr/>
          <a:lstStyle/>
          <a:p>
            <a:r>
              <a:rPr lang="en-US" dirty="0"/>
              <a:t>31269 Business Requirements Modelling</a:t>
            </a:r>
          </a:p>
        </p:txBody>
      </p:sp>
      <p:sp>
        <p:nvSpPr>
          <p:cNvPr id="33798" name="Slide Number Placeholder 3">
            <a:extLst>
              <a:ext uri="{FF2B5EF4-FFF2-40B4-BE49-F238E27FC236}">
                <a16:creationId xmlns:a16="http://schemas.microsoft.com/office/drawing/2014/main" id="{8F297012-E690-4F46-B28F-6F838FC56C2C}"/>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70C6595E-8935-4D3C-B9E3-F748C79789CB}" type="slidenum">
              <a:rPr lang="en-US" altLang="en-US" smtClean="0"/>
              <a:pPr/>
              <a:t>3</a:t>
            </a:fld>
            <a:endParaRPr lang="en-US" altLang="en-US"/>
          </a:p>
        </p:txBody>
      </p:sp>
    </p:spTree>
    <p:extLst>
      <p:ext uri="{BB962C8B-B14F-4D97-AF65-F5344CB8AC3E}">
        <p14:creationId xmlns:p14="http://schemas.microsoft.com/office/powerpoint/2010/main" val="1066581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457D57E-B300-4831-90A5-FD0C2F75FCE0}"/>
              </a:ext>
            </a:extLst>
          </p:cNvPr>
          <p:cNvSpPr>
            <a:spLocks noGrp="1" noChangeArrowheads="1"/>
          </p:cNvSpPr>
          <p:nvPr>
            <p:ph type="title"/>
          </p:nvPr>
        </p:nvSpPr>
        <p:spPr>
          <a:xfrm>
            <a:off x="551384" y="188641"/>
            <a:ext cx="11017224" cy="726083"/>
          </a:xfrm>
        </p:spPr>
        <p:txBody>
          <a:bodyPr/>
          <a:lstStyle/>
          <a:p>
            <a:r>
              <a:rPr lang="en-AU" altLang="en-US" dirty="0" smtClean="0"/>
              <a:t>A BA Scenario </a:t>
            </a:r>
            <a:endParaRPr lang="en-AU" altLang="en-US" dirty="0"/>
          </a:p>
        </p:txBody>
      </p:sp>
      <p:sp>
        <p:nvSpPr>
          <p:cNvPr id="4099" name="Rectangle 3">
            <a:extLst>
              <a:ext uri="{FF2B5EF4-FFF2-40B4-BE49-F238E27FC236}">
                <a16:creationId xmlns:a16="http://schemas.microsoft.com/office/drawing/2014/main" id="{038AAA6F-B28C-43F2-BF56-B0DF3DE91D7D}"/>
              </a:ext>
            </a:extLst>
          </p:cNvPr>
          <p:cNvSpPr>
            <a:spLocks noGrp="1" noChangeArrowheads="1"/>
          </p:cNvSpPr>
          <p:nvPr>
            <p:ph idx="1"/>
          </p:nvPr>
        </p:nvSpPr>
        <p:spPr>
          <a:xfrm>
            <a:off x="551384" y="1061315"/>
            <a:ext cx="10881327" cy="5256584"/>
          </a:xfrm>
        </p:spPr>
        <p:txBody>
          <a:bodyPr/>
          <a:lstStyle/>
          <a:p>
            <a:pPr marL="0" indent="0">
              <a:buNone/>
            </a:pPr>
            <a:r>
              <a:rPr lang="en-US" altLang="zh-CN" sz="2400" b="1" dirty="0"/>
              <a:t>So you want to be an IT business analyst…..</a:t>
            </a:r>
          </a:p>
          <a:p>
            <a:r>
              <a:rPr lang="en-US" altLang="zh-CN" sz="2400" dirty="0"/>
              <a:t>UTS would like to offer </a:t>
            </a:r>
            <a:r>
              <a:rPr lang="en-US" altLang="zh-CN" sz="2400" dirty="0" err="1"/>
              <a:t>BScIT</a:t>
            </a:r>
            <a:r>
              <a:rPr lang="en-US" altLang="zh-CN" sz="2400" dirty="0"/>
              <a:t> course online. They need to upgrade their existing system or develop new system to support the online course.</a:t>
            </a:r>
          </a:p>
          <a:p>
            <a:r>
              <a:rPr lang="en-US" altLang="zh-CN" sz="2400" dirty="0"/>
              <a:t>You are assigned as a business analyst to this </a:t>
            </a:r>
            <a:r>
              <a:rPr lang="en-US" altLang="zh-CN" sz="2400" dirty="0" smtClean="0"/>
              <a:t>project</a:t>
            </a:r>
          </a:p>
          <a:p>
            <a:r>
              <a:rPr lang="en-US" altLang="zh-CN" sz="2400" u="sng" dirty="0"/>
              <a:t>advisor and </a:t>
            </a:r>
            <a:r>
              <a:rPr lang="en-US" altLang="zh-CN" sz="2400" u="sng" dirty="0" smtClean="0"/>
              <a:t>mediator </a:t>
            </a:r>
            <a:r>
              <a:rPr lang="en-US" altLang="zh-CN" sz="2400" dirty="0" smtClean="0"/>
              <a:t>between </a:t>
            </a:r>
            <a:r>
              <a:rPr lang="en-US" altLang="zh-CN" sz="2400" dirty="0"/>
              <a:t>the </a:t>
            </a:r>
            <a:r>
              <a:rPr lang="en-US" altLang="zh-CN" sz="2400" dirty="0" smtClean="0"/>
              <a:t>business (who are these) </a:t>
            </a:r>
            <a:r>
              <a:rPr lang="en-US" altLang="zh-CN" sz="2400" dirty="0"/>
              <a:t>and IT.</a:t>
            </a:r>
            <a:endParaRPr lang="en-AU" altLang="zh-CN" sz="2400" dirty="0"/>
          </a:p>
          <a:p>
            <a:r>
              <a:rPr lang="en-US" altLang="zh-CN" sz="2400" dirty="0" smtClean="0"/>
              <a:t>You </a:t>
            </a:r>
            <a:r>
              <a:rPr lang="en-US" altLang="zh-CN" sz="2400" dirty="0"/>
              <a:t>need to capture and model requirements or changes for the existing/new system to support online course delivery</a:t>
            </a:r>
          </a:p>
          <a:p>
            <a:r>
              <a:rPr lang="en-US" altLang="zh-CN" sz="2400" dirty="0"/>
              <a:t>You need to provide estimates for the requirements task</a:t>
            </a:r>
          </a:p>
          <a:p>
            <a:r>
              <a:rPr lang="en-US" altLang="zh-CN" sz="2400" dirty="0"/>
              <a:t>You need to provide estimates for the whole project development.</a:t>
            </a:r>
          </a:p>
          <a:p>
            <a:r>
              <a:rPr lang="en-US" altLang="zh-CN" sz="2400" b="1" dirty="0"/>
              <a:t>What would you do………………………………….?</a:t>
            </a:r>
          </a:p>
          <a:p>
            <a:r>
              <a:rPr lang="en-AU" altLang="zh-CN" sz="2400" b="1" dirty="0" smtClean="0"/>
              <a:t>A BA project is a response to a change in the world!</a:t>
            </a:r>
            <a:endParaRPr lang="en-AU" altLang="zh-CN" sz="2400" b="1" dirty="0"/>
          </a:p>
          <a:p>
            <a:endParaRPr lang="en-AU" sz="2400" dirty="0"/>
          </a:p>
        </p:txBody>
      </p:sp>
      <p:sp>
        <p:nvSpPr>
          <p:cNvPr id="3" name="Footer Placeholder 2">
            <a:extLst>
              <a:ext uri="{FF2B5EF4-FFF2-40B4-BE49-F238E27FC236}">
                <a16:creationId xmlns:a16="http://schemas.microsoft.com/office/drawing/2014/main" id="{568303C6-BDAD-47DC-8E16-04CFF84D0753}"/>
              </a:ext>
            </a:extLst>
          </p:cNvPr>
          <p:cNvSpPr>
            <a:spLocks noGrp="1"/>
          </p:cNvSpPr>
          <p:nvPr>
            <p:ph type="ftr" sz="quarter" idx="10"/>
          </p:nvPr>
        </p:nvSpPr>
        <p:spPr/>
        <p:txBody>
          <a:bodyPr/>
          <a:lstStyle/>
          <a:p>
            <a:r>
              <a:rPr lang="en-US" dirty="0"/>
              <a:t>31269 Business Requirements Modelling</a:t>
            </a:r>
          </a:p>
        </p:txBody>
      </p:sp>
      <p:sp>
        <p:nvSpPr>
          <p:cNvPr id="12294" name="Slide Number Placeholder 3">
            <a:extLst>
              <a:ext uri="{FF2B5EF4-FFF2-40B4-BE49-F238E27FC236}">
                <a16:creationId xmlns:a16="http://schemas.microsoft.com/office/drawing/2014/main" id="{F5FAD6D9-5ED1-4A3A-83C2-3F0B70AB3204}"/>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3D396502-2862-4DDF-B6D4-907E1F462539}" type="slidenum">
              <a:rPr lang="en-US" altLang="en-US" smtClean="0"/>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C525428-D6BA-4F3F-ACA5-B74AEB5188D2}"/>
              </a:ext>
            </a:extLst>
          </p:cNvPr>
          <p:cNvSpPr>
            <a:spLocks noGrp="1" noChangeArrowheads="1"/>
          </p:cNvSpPr>
          <p:nvPr>
            <p:ph type="title"/>
          </p:nvPr>
        </p:nvSpPr>
        <p:spPr/>
        <p:txBody>
          <a:bodyPr/>
          <a:lstStyle/>
          <a:p>
            <a:r>
              <a:rPr lang="en-AU" altLang="en-US" dirty="0"/>
              <a:t>Subject Learning Objectives (SLOs)</a:t>
            </a:r>
          </a:p>
        </p:txBody>
      </p:sp>
      <p:sp>
        <p:nvSpPr>
          <p:cNvPr id="13315" name="Rectangle 3">
            <a:extLst>
              <a:ext uri="{FF2B5EF4-FFF2-40B4-BE49-F238E27FC236}">
                <a16:creationId xmlns:a16="http://schemas.microsoft.com/office/drawing/2014/main" id="{CD1B8318-45CC-401C-B857-AEEC8AEAA335}"/>
              </a:ext>
            </a:extLst>
          </p:cNvPr>
          <p:cNvSpPr>
            <a:spLocks noGrp="1" noChangeArrowheads="1"/>
          </p:cNvSpPr>
          <p:nvPr>
            <p:ph idx="1"/>
          </p:nvPr>
        </p:nvSpPr>
        <p:spPr>
          <a:xfrm>
            <a:off x="767408" y="1124745"/>
            <a:ext cx="10611792" cy="5400599"/>
          </a:xfrm>
        </p:spPr>
        <p:txBody>
          <a:bodyPr/>
          <a:lstStyle/>
          <a:p>
            <a:pPr marL="0" lvl="1" indent="0">
              <a:buNone/>
            </a:pPr>
            <a:r>
              <a:rPr lang="en-AU" sz="2800" dirty="0"/>
              <a:t>Upon successful completion of this subject students should be able to:</a:t>
            </a:r>
            <a:endParaRPr lang="en-AU" altLang="en-US" sz="2800" dirty="0"/>
          </a:p>
          <a:p>
            <a:pPr marL="269875" lvl="1" indent="-269875">
              <a:buFont typeface="+mj-lt"/>
              <a:buAutoNum type="arabicPeriod"/>
            </a:pPr>
            <a:r>
              <a:rPr lang="en-AU" altLang="en-US" sz="2800" dirty="0"/>
              <a:t>Identify </a:t>
            </a:r>
            <a:r>
              <a:rPr lang="en-AU" altLang="en-US" sz="2800" b="1" dirty="0"/>
              <a:t>stakeholders</a:t>
            </a:r>
            <a:r>
              <a:rPr lang="en-AU" altLang="en-US" sz="2800" dirty="0"/>
              <a:t>, understand their needs, and learn what/how to capture </a:t>
            </a:r>
            <a:r>
              <a:rPr lang="en-AU" altLang="en-US" sz="2800" b="1" dirty="0"/>
              <a:t>requirements</a:t>
            </a:r>
            <a:r>
              <a:rPr lang="en-AU" altLang="en-US" sz="2800" dirty="0"/>
              <a:t> in the system development process.</a:t>
            </a:r>
            <a:endParaRPr lang="en-US" altLang="zh-CN" sz="2800" dirty="0"/>
          </a:p>
          <a:p>
            <a:pPr marL="269875" lvl="1" indent="-269875">
              <a:buFont typeface="+mj-lt"/>
              <a:buAutoNum type="arabicPeriod"/>
            </a:pPr>
            <a:r>
              <a:rPr lang="en-AU" altLang="en-US" sz="2800" dirty="0"/>
              <a:t>Apply </a:t>
            </a:r>
            <a:r>
              <a:rPr lang="en-AU" altLang="en-US" sz="2800" b="1" dirty="0"/>
              <a:t>modelling</a:t>
            </a:r>
            <a:r>
              <a:rPr lang="en-AU" altLang="en-US" sz="2800" dirty="0"/>
              <a:t> and systems analysis techniques that help understand the working of a business system. </a:t>
            </a:r>
          </a:p>
          <a:p>
            <a:pPr marL="269875" lvl="1" indent="-269875">
              <a:buFont typeface="+mj-lt"/>
              <a:buAutoNum type="arabicPeriod"/>
            </a:pPr>
            <a:r>
              <a:rPr lang="en-AU" altLang="en-US" sz="2800" dirty="0"/>
              <a:t>Document and specify various requirements via Software Requirements Specification (</a:t>
            </a:r>
            <a:r>
              <a:rPr lang="en-AU" altLang="en-US" sz="2800" b="1" dirty="0"/>
              <a:t>SRS</a:t>
            </a:r>
            <a:r>
              <a:rPr lang="en-AU" altLang="en-US" sz="2800" dirty="0"/>
              <a:t>). </a:t>
            </a:r>
            <a:endParaRPr lang="en-US" altLang="en-US" sz="2800" dirty="0"/>
          </a:p>
          <a:p>
            <a:pPr marL="269875" lvl="1" indent="-269875">
              <a:buFont typeface="+mj-lt"/>
              <a:buAutoNum type="arabicPeriod"/>
            </a:pPr>
            <a:r>
              <a:rPr lang="en-AU" altLang="en-US" sz="2800" dirty="0"/>
              <a:t>Develop various models using a range of </a:t>
            </a:r>
            <a:r>
              <a:rPr lang="en-AU" altLang="en-US" sz="2800" b="1" dirty="0"/>
              <a:t>systems analysis techniques</a:t>
            </a:r>
            <a:r>
              <a:rPr lang="en-AU" altLang="en-US" sz="2800" dirty="0"/>
              <a:t> to analyse and specify system and user requirements.</a:t>
            </a:r>
          </a:p>
          <a:p>
            <a:pPr marL="269875" lvl="1" indent="-269875">
              <a:buFont typeface="+mj-lt"/>
              <a:buAutoNum type="arabicPeriod"/>
            </a:pPr>
            <a:r>
              <a:rPr lang="en-AU" altLang="en-US" sz="2800" dirty="0"/>
              <a:t>Work effectively in a small team.</a:t>
            </a:r>
            <a:endParaRPr lang="en-AU" altLang="zh-CN" sz="2800" dirty="0"/>
          </a:p>
        </p:txBody>
      </p:sp>
      <p:sp>
        <p:nvSpPr>
          <p:cNvPr id="3" name="Footer Placeholder 2">
            <a:extLst>
              <a:ext uri="{FF2B5EF4-FFF2-40B4-BE49-F238E27FC236}">
                <a16:creationId xmlns:a16="http://schemas.microsoft.com/office/drawing/2014/main" id="{699AAE52-D12A-4843-964B-4783BB251CC9}"/>
              </a:ext>
            </a:extLst>
          </p:cNvPr>
          <p:cNvSpPr>
            <a:spLocks noGrp="1"/>
          </p:cNvSpPr>
          <p:nvPr>
            <p:ph type="ftr" sz="quarter" idx="10"/>
          </p:nvPr>
        </p:nvSpPr>
        <p:spPr/>
        <p:txBody>
          <a:bodyPr/>
          <a:lstStyle/>
          <a:p>
            <a:r>
              <a:rPr lang="en-US"/>
              <a:t>31269 Business Requirements Modelling</a:t>
            </a:r>
          </a:p>
        </p:txBody>
      </p:sp>
      <p:sp>
        <p:nvSpPr>
          <p:cNvPr id="13318" name="Slide Number Placeholder 3">
            <a:extLst>
              <a:ext uri="{FF2B5EF4-FFF2-40B4-BE49-F238E27FC236}">
                <a16:creationId xmlns:a16="http://schemas.microsoft.com/office/drawing/2014/main" id="{3E651F61-CEFD-4373-9587-E42047CCEED5}"/>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2CC70323-F9FE-4375-B997-23876604BF7D}" type="slidenum">
              <a:rPr lang="en-US" altLang="en-US" smtClean="0"/>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40D926B-3CC6-49E8-BF31-A02113AB3D35}"/>
              </a:ext>
            </a:extLst>
          </p:cNvPr>
          <p:cNvSpPr>
            <a:spLocks noGrp="1" noChangeArrowheads="1"/>
          </p:cNvSpPr>
          <p:nvPr>
            <p:ph type="title"/>
          </p:nvPr>
        </p:nvSpPr>
        <p:spPr/>
        <p:txBody>
          <a:bodyPr/>
          <a:lstStyle/>
          <a:p>
            <a:r>
              <a:rPr lang="en-US" altLang="en-US"/>
              <a:t>Who are Stakeholders?</a:t>
            </a:r>
            <a:endParaRPr lang="en-AU" altLang="en-US"/>
          </a:p>
        </p:txBody>
      </p:sp>
      <p:sp>
        <p:nvSpPr>
          <p:cNvPr id="12291" name="Rectangle 3">
            <a:extLst>
              <a:ext uri="{FF2B5EF4-FFF2-40B4-BE49-F238E27FC236}">
                <a16:creationId xmlns:a16="http://schemas.microsoft.com/office/drawing/2014/main" id="{FF921050-58F4-43FC-9BDF-074FC265CB0A}"/>
              </a:ext>
            </a:extLst>
          </p:cNvPr>
          <p:cNvSpPr>
            <a:spLocks noGrp="1" noChangeArrowheads="1"/>
          </p:cNvSpPr>
          <p:nvPr>
            <p:ph idx="1"/>
          </p:nvPr>
        </p:nvSpPr>
        <p:spPr>
          <a:xfrm>
            <a:off x="911424" y="1052736"/>
            <a:ext cx="10801200" cy="5472608"/>
          </a:xfrm>
        </p:spPr>
        <p:txBody>
          <a:bodyPr/>
          <a:lstStyle/>
          <a:p>
            <a:r>
              <a:rPr lang="en-AU" altLang="en-US" dirty="0"/>
              <a:t>Stakeholders</a:t>
            </a:r>
          </a:p>
          <a:p>
            <a:pPr lvl="1"/>
            <a:r>
              <a:rPr lang="en-AU" altLang="en-US" sz="2800" dirty="0"/>
              <a:t>An individual, team or organisation who have interest in, or participate in the development of requirements and relative software system</a:t>
            </a:r>
          </a:p>
          <a:p>
            <a:pPr lvl="1"/>
            <a:r>
              <a:rPr lang="en-AU" altLang="en-US" sz="2800" dirty="0"/>
              <a:t>Stakeholders have different roles based on their interest and responsibility in an organisation</a:t>
            </a:r>
          </a:p>
          <a:p>
            <a:pPr lvl="1"/>
            <a:r>
              <a:rPr lang="en-AU" altLang="en-US" sz="2800" dirty="0"/>
              <a:t>Project Manager, Business Analyst, Sponsor, End User, Owner, Subject Matter Expert, etc. </a:t>
            </a:r>
          </a:p>
          <a:p>
            <a:pPr lvl="1"/>
            <a:r>
              <a:rPr lang="en-AU" altLang="en-US" sz="2800" dirty="0"/>
              <a:t>Failure to discover all stakeholders can mean failure to discover all their needs.</a:t>
            </a:r>
          </a:p>
          <a:p>
            <a:pPr lvl="1"/>
            <a:r>
              <a:rPr lang="en-AU" altLang="en-US" sz="2800" b="1" dirty="0"/>
              <a:t>More details on Stakeholders in next week’s </a:t>
            </a:r>
            <a:r>
              <a:rPr lang="en-AU" altLang="en-US" sz="2800" b="1" dirty="0" smtClean="0"/>
              <a:t>lecture.</a:t>
            </a:r>
            <a:endParaRPr lang="en-AU" altLang="en-US" sz="2800" b="1" dirty="0"/>
          </a:p>
        </p:txBody>
      </p:sp>
      <p:sp>
        <p:nvSpPr>
          <p:cNvPr id="3" name="Footer Placeholder 2">
            <a:extLst>
              <a:ext uri="{FF2B5EF4-FFF2-40B4-BE49-F238E27FC236}">
                <a16:creationId xmlns:a16="http://schemas.microsoft.com/office/drawing/2014/main" id="{4A406C90-6F85-4911-89B9-E8CD0AAED8A0}"/>
              </a:ext>
            </a:extLst>
          </p:cNvPr>
          <p:cNvSpPr>
            <a:spLocks noGrp="1"/>
          </p:cNvSpPr>
          <p:nvPr>
            <p:ph type="ftr" sz="quarter" idx="10"/>
          </p:nvPr>
        </p:nvSpPr>
        <p:spPr/>
        <p:txBody>
          <a:bodyPr/>
          <a:lstStyle/>
          <a:p>
            <a:r>
              <a:rPr lang="en-US"/>
              <a:t>31269 Business Requirements Modelling</a:t>
            </a:r>
          </a:p>
        </p:txBody>
      </p:sp>
      <p:sp>
        <p:nvSpPr>
          <p:cNvPr id="15365" name="Slide Number Placeholder 3">
            <a:extLst>
              <a:ext uri="{FF2B5EF4-FFF2-40B4-BE49-F238E27FC236}">
                <a16:creationId xmlns:a16="http://schemas.microsoft.com/office/drawing/2014/main" id="{1C318573-A8CD-4DF0-B3C2-A82A276C0D32}"/>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6A9D1E38-AC70-427C-AB24-6EC7AB6E55AE}" type="slidenum">
              <a:rPr lang="en-US" altLang="en-US" smtClean="0"/>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38A0183-521A-4D01-ADEC-4C3036FB3EDC}"/>
              </a:ext>
            </a:extLst>
          </p:cNvPr>
          <p:cNvSpPr>
            <a:spLocks noGrp="1" noChangeArrowheads="1"/>
          </p:cNvSpPr>
          <p:nvPr>
            <p:ph type="title"/>
          </p:nvPr>
        </p:nvSpPr>
        <p:spPr/>
        <p:txBody>
          <a:bodyPr/>
          <a:lstStyle/>
          <a:p>
            <a:r>
              <a:rPr lang="en-US" altLang="en-US"/>
              <a:t>What are Requirements?</a:t>
            </a:r>
            <a:endParaRPr lang="en-AU" altLang="en-US" dirty="0"/>
          </a:p>
        </p:txBody>
      </p:sp>
      <p:sp>
        <p:nvSpPr>
          <p:cNvPr id="5123" name="Rectangle 3">
            <a:extLst>
              <a:ext uri="{FF2B5EF4-FFF2-40B4-BE49-F238E27FC236}">
                <a16:creationId xmlns:a16="http://schemas.microsoft.com/office/drawing/2014/main" id="{A9F139D3-4C4C-49E7-B179-39918671BBCF}"/>
              </a:ext>
            </a:extLst>
          </p:cNvPr>
          <p:cNvSpPr>
            <a:spLocks noGrp="1" noChangeArrowheads="1"/>
          </p:cNvSpPr>
          <p:nvPr>
            <p:ph idx="1"/>
          </p:nvPr>
        </p:nvSpPr>
        <p:spPr>
          <a:xfrm>
            <a:off x="911424" y="1124745"/>
            <a:ext cx="10467776" cy="5323681"/>
          </a:xfrm>
        </p:spPr>
        <p:txBody>
          <a:bodyPr/>
          <a:lstStyle/>
          <a:p>
            <a:r>
              <a:rPr lang="en-AU" sz="2600" dirty="0"/>
              <a:t>A requirement is:</a:t>
            </a:r>
          </a:p>
          <a:p>
            <a:pPr lvl="1"/>
            <a:r>
              <a:rPr lang="en-AU" sz="2600" dirty="0"/>
              <a:t>a condition or </a:t>
            </a:r>
            <a:r>
              <a:rPr lang="en-AU" sz="2600" b="1" dirty="0"/>
              <a:t>capability needed  </a:t>
            </a:r>
            <a:r>
              <a:rPr lang="en-AU" sz="2600" dirty="0"/>
              <a:t>by a stakeholder to solve a business problem or achieve an objective (BABOK v2.0).</a:t>
            </a:r>
          </a:p>
          <a:p>
            <a:pPr lvl="1"/>
            <a:r>
              <a:rPr lang="en-AU" sz="2600" dirty="0"/>
              <a:t>A requirement is a usable representation of a need. Requirements focus on understanding what kind of value could be delivered if a requirement is fulfilled. The nature of the representation may be a document (or set of documents), but can vary widely depending on the circumstances (BABOK v3.0).				</a:t>
            </a:r>
            <a:br>
              <a:rPr lang="en-AU" sz="2600" dirty="0"/>
            </a:br>
            <a:r>
              <a:rPr lang="en-AU" sz="2600" dirty="0"/>
              <a:t>							Or</a:t>
            </a:r>
          </a:p>
          <a:p>
            <a:pPr lvl="1"/>
            <a:r>
              <a:rPr lang="en-AU" sz="2600" dirty="0"/>
              <a:t>a </a:t>
            </a:r>
            <a:r>
              <a:rPr lang="en-AU" sz="2600" b="1" dirty="0"/>
              <a:t>statement of need </a:t>
            </a:r>
            <a:r>
              <a:rPr lang="en-AU" sz="2600" dirty="0"/>
              <a:t>that must be met by a particular product or service to solve a business problem or achieve an objective (Robertson &amp; Robertson 2012)</a:t>
            </a:r>
          </a:p>
        </p:txBody>
      </p:sp>
      <p:sp>
        <p:nvSpPr>
          <p:cNvPr id="3" name="Footer Placeholder 2">
            <a:extLst>
              <a:ext uri="{FF2B5EF4-FFF2-40B4-BE49-F238E27FC236}">
                <a16:creationId xmlns:a16="http://schemas.microsoft.com/office/drawing/2014/main" id="{7F0CF38F-9927-4427-BF81-5212C0509E60}"/>
              </a:ext>
            </a:extLst>
          </p:cNvPr>
          <p:cNvSpPr>
            <a:spLocks noGrp="1"/>
          </p:cNvSpPr>
          <p:nvPr>
            <p:ph type="ftr" sz="quarter" idx="10"/>
          </p:nvPr>
        </p:nvSpPr>
        <p:spPr/>
        <p:txBody>
          <a:bodyPr/>
          <a:lstStyle/>
          <a:p>
            <a:r>
              <a:rPr lang="en-US"/>
              <a:t>31269 Business Requirements Modelling</a:t>
            </a:r>
          </a:p>
        </p:txBody>
      </p:sp>
      <p:sp>
        <p:nvSpPr>
          <p:cNvPr id="17414" name="Slide Number Placeholder 3">
            <a:extLst>
              <a:ext uri="{FF2B5EF4-FFF2-40B4-BE49-F238E27FC236}">
                <a16:creationId xmlns:a16="http://schemas.microsoft.com/office/drawing/2014/main" id="{CEE88800-945D-407F-825B-453A83594ED3}"/>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3EEB2B8C-E743-4D5B-8D33-A57187DB83BB}" type="slidenum">
              <a:rPr lang="en-US" altLang="en-US" smtClean="0"/>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D91B3BA-B616-4EBD-9361-3871E7EE4057}"/>
              </a:ext>
            </a:extLst>
          </p:cNvPr>
          <p:cNvSpPr>
            <a:spLocks noGrp="1" noChangeArrowheads="1"/>
          </p:cNvSpPr>
          <p:nvPr>
            <p:ph type="title"/>
          </p:nvPr>
        </p:nvSpPr>
        <p:spPr/>
        <p:txBody>
          <a:bodyPr/>
          <a:lstStyle/>
          <a:p>
            <a:r>
              <a:rPr lang="en-US" altLang="en-US"/>
              <a:t>Requirements Examples</a:t>
            </a:r>
            <a:endParaRPr lang="en-AU" altLang="en-US"/>
          </a:p>
        </p:txBody>
      </p:sp>
      <p:sp>
        <p:nvSpPr>
          <p:cNvPr id="5123" name="Rectangle 3">
            <a:extLst>
              <a:ext uri="{FF2B5EF4-FFF2-40B4-BE49-F238E27FC236}">
                <a16:creationId xmlns:a16="http://schemas.microsoft.com/office/drawing/2014/main" id="{D18D08A5-468A-4DE0-9180-8525454B03C8}"/>
              </a:ext>
            </a:extLst>
          </p:cNvPr>
          <p:cNvSpPr>
            <a:spLocks noGrp="1" noChangeArrowheads="1"/>
          </p:cNvSpPr>
          <p:nvPr>
            <p:ph idx="1"/>
          </p:nvPr>
        </p:nvSpPr>
        <p:spPr/>
        <p:txBody>
          <a:bodyPr/>
          <a:lstStyle/>
          <a:p>
            <a:r>
              <a:rPr lang="en-AU" sz="2600" dirty="0"/>
              <a:t>Examples  </a:t>
            </a:r>
          </a:p>
          <a:p>
            <a:pPr lvl="1"/>
            <a:r>
              <a:rPr lang="en-AU" sz="2600" dirty="0" smtClean="0"/>
              <a:t>a </a:t>
            </a:r>
            <a:r>
              <a:rPr lang="en-AU" sz="2600" u="sng" dirty="0"/>
              <a:t>customer</a:t>
            </a:r>
            <a:r>
              <a:rPr lang="en-AU" sz="2600" dirty="0"/>
              <a:t> must be able to </a:t>
            </a:r>
            <a:r>
              <a:rPr lang="en-AU" sz="2600" u="sng" dirty="0"/>
              <a:t>place an order </a:t>
            </a:r>
            <a:r>
              <a:rPr lang="en-AU" sz="2600" dirty="0"/>
              <a:t>for a book on the </a:t>
            </a:r>
            <a:r>
              <a:rPr lang="en-AU" sz="2600" u="sng" dirty="0"/>
              <a:t>phone</a:t>
            </a:r>
            <a:r>
              <a:rPr lang="en-AU" sz="2600" dirty="0"/>
              <a:t> in less than </a:t>
            </a:r>
            <a:r>
              <a:rPr lang="en-AU" sz="2600" u="sng" dirty="0"/>
              <a:t>5 minutes </a:t>
            </a:r>
            <a:r>
              <a:rPr lang="en-AU" sz="2600" dirty="0"/>
              <a:t>between </a:t>
            </a:r>
            <a:r>
              <a:rPr lang="en-AU" sz="2600" u="sng" dirty="0"/>
              <a:t>9:00 AM and 5:00 PM  (Monday to Friday</a:t>
            </a:r>
            <a:r>
              <a:rPr lang="en-AU" sz="2600" dirty="0"/>
              <a:t>).</a:t>
            </a:r>
          </a:p>
          <a:p>
            <a:pPr marL="457200" lvl="1" indent="0">
              <a:buNone/>
            </a:pPr>
            <a:r>
              <a:rPr lang="en-AU" sz="2600" dirty="0"/>
              <a:t>							Or/And</a:t>
            </a:r>
          </a:p>
          <a:p>
            <a:pPr lvl="1"/>
            <a:r>
              <a:rPr lang="en-AU" sz="2600" dirty="0"/>
              <a:t>a customer must be able to place an order for a book via a 24/7 </a:t>
            </a:r>
            <a:r>
              <a:rPr lang="en-AU" sz="2600" u="sng" dirty="0"/>
              <a:t>online system </a:t>
            </a:r>
            <a:r>
              <a:rPr lang="en-AU" sz="2600" dirty="0"/>
              <a:t>in less than 3 minutes </a:t>
            </a:r>
          </a:p>
          <a:p>
            <a:pPr marL="457200" lvl="1" indent="0">
              <a:buNone/>
            </a:pPr>
            <a:endParaRPr lang="en-AU" sz="2600" dirty="0"/>
          </a:p>
          <a:p>
            <a:pPr marL="457200" lvl="1" indent="0">
              <a:buNone/>
            </a:pPr>
            <a:r>
              <a:rPr lang="en-AU" sz="2600" dirty="0"/>
              <a:t>Requirement = People + Process + Data + Software System + Quality + Assumption + …</a:t>
            </a:r>
          </a:p>
        </p:txBody>
      </p:sp>
      <p:sp>
        <p:nvSpPr>
          <p:cNvPr id="3" name="Footer Placeholder 2">
            <a:extLst>
              <a:ext uri="{FF2B5EF4-FFF2-40B4-BE49-F238E27FC236}">
                <a16:creationId xmlns:a16="http://schemas.microsoft.com/office/drawing/2014/main" id="{4E4E4134-20E7-4ADF-95C0-94EF52FE3F31}"/>
              </a:ext>
            </a:extLst>
          </p:cNvPr>
          <p:cNvSpPr>
            <a:spLocks noGrp="1"/>
          </p:cNvSpPr>
          <p:nvPr>
            <p:ph type="ftr" sz="quarter" idx="10"/>
          </p:nvPr>
        </p:nvSpPr>
        <p:spPr/>
        <p:txBody>
          <a:bodyPr/>
          <a:lstStyle/>
          <a:p>
            <a:r>
              <a:rPr lang="en-US"/>
              <a:t>31269 Business Requirements Modelling</a:t>
            </a:r>
          </a:p>
        </p:txBody>
      </p:sp>
      <p:sp>
        <p:nvSpPr>
          <p:cNvPr id="18438" name="Slide Number Placeholder 3">
            <a:extLst>
              <a:ext uri="{FF2B5EF4-FFF2-40B4-BE49-F238E27FC236}">
                <a16:creationId xmlns:a16="http://schemas.microsoft.com/office/drawing/2014/main" id="{506C39F6-7C2E-407C-AF48-2BFB72CA5E94}"/>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69EF3983-9CBB-4DA1-82FD-E9EB212EA939}" type="slidenum">
              <a:rPr lang="en-US" altLang="en-US" smtClean="0"/>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24A502F-1B87-413F-A4EA-727F1CE390B5}"/>
              </a:ext>
            </a:extLst>
          </p:cNvPr>
          <p:cNvSpPr>
            <a:spLocks noGrp="1" noChangeArrowheads="1"/>
          </p:cNvSpPr>
          <p:nvPr>
            <p:ph type="title"/>
          </p:nvPr>
        </p:nvSpPr>
        <p:spPr>
          <a:xfrm>
            <a:off x="812800" y="188641"/>
            <a:ext cx="10755808" cy="576063"/>
          </a:xfrm>
        </p:spPr>
        <p:txBody>
          <a:bodyPr/>
          <a:lstStyle/>
          <a:p>
            <a:r>
              <a:rPr lang="en-US" altLang="en-US" dirty="0"/>
              <a:t>Why Requirements?</a:t>
            </a:r>
            <a:endParaRPr lang="en-AU" altLang="en-US" dirty="0"/>
          </a:p>
        </p:txBody>
      </p:sp>
      <p:sp>
        <p:nvSpPr>
          <p:cNvPr id="19459" name="Rectangle 3">
            <a:extLst>
              <a:ext uri="{FF2B5EF4-FFF2-40B4-BE49-F238E27FC236}">
                <a16:creationId xmlns:a16="http://schemas.microsoft.com/office/drawing/2014/main" id="{0B535FF9-9774-4071-AD2E-719F1F5C1329}"/>
              </a:ext>
            </a:extLst>
          </p:cNvPr>
          <p:cNvSpPr>
            <a:spLocks noGrp="1" noChangeArrowheads="1"/>
          </p:cNvSpPr>
          <p:nvPr>
            <p:ph idx="1"/>
          </p:nvPr>
        </p:nvSpPr>
        <p:spPr>
          <a:xfrm>
            <a:off x="695400" y="1124745"/>
            <a:ext cx="10873209" cy="5185666"/>
          </a:xfrm>
        </p:spPr>
        <p:txBody>
          <a:bodyPr/>
          <a:lstStyle/>
          <a:p>
            <a:r>
              <a:rPr lang="en-AU" altLang="en-US" sz="2800" dirty="0"/>
              <a:t>Requirements are needed for:</a:t>
            </a:r>
          </a:p>
          <a:p>
            <a:pPr lvl="1"/>
            <a:r>
              <a:rPr lang="en-AU" altLang="en-US" sz="2800" dirty="0" smtClean="0"/>
              <a:t>The world is always changing!</a:t>
            </a:r>
          </a:p>
          <a:p>
            <a:pPr lvl="1"/>
            <a:r>
              <a:rPr lang="en-AU" altLang="en-US" sz="2800" dirty="0" smtClean="0"/>
              <a:t>developing </a:t>
            </a:r>
            <a:r>
              <a:rPr lang="en-AU" altLang="en-US" sz="2800" dirty="0"/>
              <a:t>a new or altering an existing business process, service or product e.g., order management process </a:t>
            </a:r>
          </a:p>
          <a:p>
            <a:pPr lvl="1"/>
            <a:r>
              <a:rPr lang="en-AU" altLang="en-US" sz="2800" dirty="0" smtClean="0"/>
              <a:t>developing </a:t>
            </a:r>
            <a:r>
              <a:rPr lang="en-AU" altLang="en-US" sz="2800" dirty="0"/>
              <a:t>a new or altering an existing software system e.g., online order processing system</a:t>
            </a:r>
          </a:p>
          <a:p>
            <a:pPr lvl="1"/>
            <a:endParaRPr lang="en-AU" altLang="en-US" sz="2800" dirty="0"/>
          </a:p>
        </p:txBody>
      </p:sp>
      <p:sp>
        <p:nvSpPr>
          <p:cNvPr id="3" name="Footer Placeholder 2">
            <a:extLst>
              <a:ext uri="{FF2B5EF4-FFF2-40B4-BE49-F238E27FC236}">
                <a16:creationId xmlns:a16="http://schemas.microsoft.com/office/drawing/2014/main" id="{393D0306-6608-45B7-8D98-1A0C9B247918}"/>
              </a:ext>
            </a:extLst>
          </p:cNvPr>
          <p:cNvSpPr>
            <a:spLocks noGrp="1"/>
          </p:cNvSpPr>
          <p:nvPr>
            <p:ph type="ftr" sz="quarter" idx="10"/>
          </p:nvPr>
        </p:nvSpPr>
        <p:spPr/>
        <p:txBody>
          <a:bodyPr/>
          <a:lstStyle/>
          <a:p>
            <a:r>
              <a:rPr lang="en-US"/>
              <a:t>31269 Business Requirements Modelling</a:t>
            </a:r>
          </a:p>
        </p:txBody>
      </p:sp>
      <p:sp>
        <p:nvSpPr>
          <p:cNvPr id="19462" name="Slide Number Placeholder 3">
            <a:extLst>
              <a:ext uri="{FF2B5EF4-FFF2-40B4-BE49-F238E27FC236}">
                <a16:creationId xmlns:a16="http://schemas.microsoft.com/office/drawing/2014/main" id="{BEE29449-D3E9-44C5-BA01-F572C99DCDF9}"/>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0AFA370D-0D81-4EFE-99D2-CC401877CE55}" type="slidenum">
              <a:rPr lang="en-US" altLang="en-US" smtClean="0"/>
              <a:pPr/>
              <a:t>9</a:t>
            </a:fld>
            <a:endParaRPr lang="en-US" altLang="en-US"/>
          </a:p>
        </p:txBody>
      </p:sp>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45732</TotalTime>
  <Words>1691</Words>
  <Application>Microsoft Office PowerPoint</Application>
  <PresentationFormat>Widescreen</PresentationFormat>
  <Paragraphs>287</Paragraphs>
  <Slides>22</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宋体</vt:lpstr>
      <vt:lpstr>Arial</vt:lpstr>
      <vt:lpstr>Calibri</vt:lpstr>
      <vt:lpstr>Tahoma</vt:lpstr>
      <vt:lpstr>Times New Roman</vt:lpstr>
      <vt:lpstr>Wingdings</vt:lpstr>
      <vt:lpstr>Wingdings 3</vt:lpstr>
      <vt:lpstr>Facet</vt:lpstr>
      <vt:lpstr> 31269: Business Requirements Modelling</vt:lpstr>
      <vt:lpstr>31269 Business Requirements Modelling</vt:lpstr>
      <vt:lpstr>Pre work for this week</vt:lpstr>
      <vt:lpstr>A BA Scenario </vt:lpstr>
      <vt:lpstr>Subject Learning Objectives (SLOs)</vt:lpstr>
      <vt:lpstr>Who are Stakeholders?</vt:lpstr>
      <vt:lpstr>What are Requirements?</vt:lpstr>
      <vt:lpstr>Requirements Examples</vt:lpstr>
      <vt:lpstr>Why Requirements?</vt:lpstr>
      <vt:lpstr>What is Modelling?</vt:lpstr>
      <vt:lpstr>What is Business Requirements Modelling?</vt:lpstr>
      <vt:lpstr>Business Requirements Models –  Stakeholders Modelling</vt:lpstr>
      <vt:lpstr>Business Requirements Models –  Stakeholders Modelling</vt:lpstr>
      <vt:lpstr>Business Requirements Models –  Process Modelling</vt:lpstr>
      <vt:lpstr>Business Requirements Models –  Data Modelling</vt:lpstr>
      <vt:lpstr>Business Requirements Models –  Object Oriented Modelling</vt:lpstr>
      <vt:lpstr>What is Business Analysis?</vt:lpstr>
      <vt:lpstr>Role of a Business Analyst (BA)</vt:lpstr>
      <vt:lpstr>Business Analyst (BA) Skills/Competencies</vt:lpstr>
      <vt:lpstr>Business Analyst (BA) Skills/Competencies (2)</vt:lpstr>
      <vt:lpstr>Techniques used by a BA</vt:lpstr>
      <vt:lpstr>Conclusion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31269 Business Requirements Modeling</dc:title>
  <dc:creator>Suresh.Paryani@uts.edu.au</dc:creator>
  <cp:lastModifiedBy>Dr. Mahira Mohamed Mowjoon</cp:lastModifiedBy>
  <cp:revision>542</cp:revision>
  <dcterms:created xsi:type="dcterms:W3CDTF">2003-03-11T17:13:32Z</dcterms:created>
  <dcterms:modified xsi:type="dcterms:W3CDTF">2022-02-13T06:09:58Z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2021-07-12T03:15:50Z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fd9cd62b-149a-4dc3-b68d-6c93ef25db92</vt:lpwstr>
  </property>
  <property fmtid="{D5CDD505-2E9C-101B-9397-08002B2CF9AE}" pid="8" name="MSIP_Label_51a6c3db-1667-4f49-995a-8b9973972958_ContentBits">
    <vt:lpwstr>0</vt:lpwstr>
  </property>
</Properties>
</file>