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3" r:id="rId2"/>
    <p:sldId id="306" r:id="rId3"/>
    <p:sldId id="310" r:id="rId4"/>
    <p:sldId id="309" r:id="rId5"/>
    <p:sldId id="307" r:id="rId6"/>
    <p:sldId id="308" r:id="rId7"/>
    <p:sldId id="389" r:id="rId8"/>
    <p:sldId id="409" r:id="rId9"/>
    <p:sldId id="266" r:id="rId10"/>
    <p:sldId id="312" r:id="rId11"/>
    <p:sldId id="410" r:id="rId12"/>
    <p:sldId id="411" r:id="rId13"/>
    <p:sldId id="328" r:id="rId14"/>
    <p:sldId id="317" r:id="rId15"/>
    <p:sldId id="322" r:id="rId16"/>
    <p:sldId id="332" r:id="rId17"/>
    <p:sldId id="339" r:id="rId18"/>
    <p:sldId id="396" r:id="rId19"/>
    <p:sldId id="399" r:id="rId20"/>
    <p:sldId id="400" r:id="rId21"/>
    <p:sldId id="334" r:id="rId22"/>
    <p:sldId id="402" r:id="rId23"/>
    <p:sldId id="335" r:id="rId24"/>
    <p:sldId id="342" r:id="rId25"/>
    <p:sldId id="385" r:id="rId26"/>
    <p:sldId id="386" r:id="rId27"/>
    <p:sldId id="318" r:id="rId28"/>
    <p:sldId id="323" r:id="rId29"/>
    <p:sldId id="39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12" autoAdjust="0"/>
    <p:restoredTop sz="91964" autoAdjust="0"/>
  </p:normalViewPr>
  <p:slideViewPr>
    <p:cSldViewPr snapToGrid="0">
      <p:cViewPr varScale="1">
        <p:scale>
          <a:sx n="101" d="100"/>
          <a:sy n="101" d="100"/>
        </p:scale>
        <p:origin x="208" y="6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B325D-009C-4D3A-8F56-C537AF9E2343}" type="datetimeFigureOut">
              <a:rPr lang="en-US" smtClean="0"/>
              <a:pPr/>
              <a:t>4/8/24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86C3E-D68F-49B9-81D2-3D7E854D2B42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297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5875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7085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3720D449-C450-8848-89D4-8EB0B7A061DC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+mn-cs"/>
              </a:rPr>
              <a:t>Add simulation of Maxwell-Boltzmann distribution, </a:t>
            </a:r>
            <a:r>
              <a:rPr lang="en-US" dirty="0"/>
              <a:t>https://</a:t>
            </a:r>
            <a:r>
              <a:rPr lang="en-US" dirty="0" err="1"/>
              <a:t>scipython.com</a:t>
            </a:r>
            <a:r>
              <a:rPr lang="en-US" dirty="0"/>
              <a:t>/blog/the-</a:t>
            </a:r>
            <a:r>
              <a:rPr lang="en-US" dirty="0" err="1"/>
              <a:t>maxwellboltzmann</a:t>
            </a:r>
            <a:r>
              <a:rPr lang="en-US" dirty="0"/>
              <a:t>-distribution-in-two-dimensions/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177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3720D449-C450-8848-89D4-8EB0B7A061DC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+mn-cs"/>
              </a:rPr>
              <a:t>Add simulation of Maxwell-Boltzmann distribution </a:t>
            </a:r>
            <a:r>
              <a:rPr lang="en-US" dirty="0"/>
              <a:t>https://</a:t>
            </a:r>
            <a:r>
              <a:rPr lang="en-US" dirty="0" err="1"/>
              <a:t>scipython.com</a:t>
            </a:r>
            <a:r>
              <a:rPr lang="en-US" dirty="0"/>
              <a:t>/blog/the-</a:t>
            </a:r>
            <a:r>
              <a:rPr lang="en-US" dirty="0" err="1"/>
              <a:t>maxwellboltzmann</a:t>
            </a:r>
            <a:r>
              <a:rPr lang="en-US" dirty="0"/>
              <a:t>-distribution-in-two-dimensions/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107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3720D449-C450-8848-89D4-8EB0B7A061DC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717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4760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15943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5189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33098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24565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7291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04667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08272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3099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33103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Run </a:t>
            </a:r>
            <a:r>
              <a:rPr lang="en-AU" dirty="0" err="1"/>
              <a:t>mathematica</a:t>
            </a:r>
            <a:r>
              <a:rPr lang="en-AU" dirty="0"/>
              <a:t> simulation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85528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90725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35621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73470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3720D449-C450-8848-89D4-8EB0B7A061DC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7306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3971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0330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1385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5731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3051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9677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86C3E-D68F-49B9-81D2-3D7E854D2B42}" type="slidenum">
              <a:rPr lang="en-AU" smtClean="0"/>
              <a:pPr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3733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3720D449-C450-8848-89D4-8EB0B7A061DC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dirty="0">
                <a:cs typeface="+mn-cs"/>
              </a:rPr>
              <a:t>Play and discuss Boltzmann gas simulation.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6A58D-8955-492A-AF63-F2E85D39B957}" type="datetime1">
              <a:rPr lang="en-US" smtClean="0"/>
              <a:pPr/>
              <a:t>4/8/24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Week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4BC9-9275-4F19-82E2-A03CDEC613A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4B8E6-34B0-4A6C-B635-9FA2DAB70498}" type="datetime1">
              <a:rPr lang="en-US" smtClean="0"/>
              <a:pPr/>
              <a:t>4/8/24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Week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4BC9-9275-4F19-82E2-A03CDEC613A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BED78-35D5-4A10-A23A-F5897A99CDA6}" type="datetime1">
              <a:rPr lang="en-US" smtClean="0"/>
              <a:pPr/>
              <a:t>4/8/24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Week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4BC9-9275-4F19-82E2-A03CDEC613A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680" y="489653"/>
            <a:ext cx="10448640" cy="9274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77D8A-6A49-AE48-9E69-938FFA21B3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96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ABED2-4170-4811-AAF8-7343F0EB997C}" type="datetime1">
              <a:rPr lang="en-US" smtClean="0"/>
              <a:pPr/>
              <a:t>4/8/24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Week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4BC9-9275-4F19-82E2-A03CDEC613A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61818-AEF5-4149-B3F3-69E90360E360}" type="datetime1">
              <a:rPr lang="en-US" smtClean="0"/>
              <a:pPr/>
              <a:t>4/8/24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Week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4BC9-9275-4F19-82E2-A03CDEC613A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CC90E-D558-4A8E-BCBA-9FEA0F3EDAF3}" type="datetime1">
              <a:rPr lang="en-US" smtClean="0"/>
              <a:pPr/>
              <a:t>4/8/24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Week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4BC9-9275-4F19-82E2-A03CDEC613A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B8C3-36E4-4FB0-A7DB-06406BBD07CA}" type="datetime1">
              <a:rPr lang="en-US" smtClean="0"/>
              <a:pPr/>
              <a:t>4/8/24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Week 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4BC9-9275-4F19-82E2-A03CDEC613A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2D247-7376-4314-8823-DD5B8D6DD73E}" type="datetime1">
              <a:rPr lang="en-US" smtClean="0"/>
              <a:pPr/>
              <a:t>4/8/24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Week 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4BC9-9275-4F19-82E2-A03CDEC613A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53DE1-DC41-434F-834B-733DD91C4C01}" type="datetime1">
              <a:rPr lang="en-US" smtClean="0"/>
              <a:pPr/>
              <a:t>4/8/24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Week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4BC9-9275-4F19-82E2-A03CDEC613A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E26D5-F45E-4686-878C-8E0A07A8EC5E}" type="datetime1">
              <a:rPr lang="en-US" smtClean="0"/>
              <a:pPr/>
              <a:t>4/8/24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Week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4BC9-9275-4F19-82E2-A03CDEC613A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B9F5E-BC69-420D-A4D0-4C06DD0833F4}" type="datetime1">
              <a:rPr lang="en-US" smtClean="0"/>
              <a:pPr/>
              <a:t>4/8/24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Week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4BC9-9275-4F19-82E2-A03CDEC613A1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339E9-7EB6-4AC8-9EA8-D41C0A8741B9}" type="datetime1">
              <a:rPr lang="en-US" smtClean="0"/>
              <a:pPr/>
              <a:t>4/8/24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Week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E4BC9-9275-4F19-82E2-A03CDEC613A1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bookcentral.proquest.com/lib/uts/detail.action?docID=3059079&amp;pq-origsite=primo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6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1.wmf"/><Relationship Id="rId7" Type="http://schemas.openxmlformats.org/officeDocument/2006/relationships/image" Target="../media/image23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454921" y="1120676"/>
            <a:ext cx="593566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4800" b="1" dirty="0">
                <a:solidFill>
                  <a:srgbClr val="0000CC"/>
                </a:solidFill>
              </a:rPr>
              <a:t>Thermal Physics part 2</a:t>
            </a:r>
          </a:p>
          <a:p>
            <a:pPr algn="ctr"/>
            <a:r>
              <a:rPr lang="en-AU" sz="4800" b="1" dirty="0">
                <a:solidFill>
                  <a:srgbClr val="0000CC"/>
                </a:solidFill>
              </a:rPr>
              <a:t>Prof. Charlene Lobo</a:t>
            </a:r>
          </a:p>
          <a:p>
            <a:pPr algn="ctr"/>
            <a:endParaRPr lang="en-AU" sz="4800" b="1" dirty="0">
              <a:solidFill>
                <a:srgbClr val="0000C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E6923F-8F5C-22C2-C075-EE948FAC9F94}"/>
              </a:ext>
            </a:extLst>
          </p:cNvPr>
          <p:cNvSpPr txBox="1"/>
          <p:nvPr/>
        </p:nvSpPr>
        <p:spPr>
          <a:xfrm>
            <a:off x="2410792" y="2966827"/>
            <a:ext cx="863716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>
                <a:solidFill>
                  <a:srgbClr val="7030A0"/>
                </a:solidFill>
              </a:rPr>
              <a:t>Resources:</a:t>
            </a:r>
          </a:p>
          <a:p>
            <a:endParaRPr lang="en-US" sz="2400" dirty="0">
              <a:solidFill>
                <a:srgbClr val="7030A0"/>
              </a:solidFill>
            </a:endParaRPr>
          </a:p>
          <a:p>
            <a:r>
              <a:rPr lang="en-US" sz="2400" dirty="0">
                <a:solidFill>
                  <a:srgbClr val="7030A0"/>
                </a:solidFill>
              </a:rPr>
              <a:t>Halliday, Resnick and Walker, “Fundamentals of Physics – 10</a:t>
            </a:r>
            <a:r>
              <a:rPr lang="en-US" sz="2400" baseline="30000" dirty="0">
                <a:solidFill>
                  <a:srgbClr val="7030A0"/>
                </a:solidFill>
              </a:rPr>
              <a:t>th</a:t>
            </a:r>
            <a:r>
              <a:rPr lang="en-US" sz="2400" dirty="0">
                <a:solidFill>
                  <a:srgbClr val="7030A0"/>
                </a:solidFill>
              </a:rPr>
              <a:t> edition” Wiley. This is your assigned text. (HRW)</a:t>
            </a:r>
          </a:p>
          <a:p>
            <a:pPr algn="l"/>
            <a:r>
              <a:rPr lang="en-AU" sz="2400" b="0" i="0" dirty="0">
                <a:solidFill>
                  <a:srgbClr val="252B2B"/>
                </a:solidFill>
                <a:effectLst/>
                <a:latin typeface="+mj-lt"/>
              </a:rPr>
              <a:t>Available free at the library.</a:t>
            </a:r>
          </a:p>
          <a:p>
            <a:pPr algn="l"/>
            <a:r>
              <a:rPr lang="en-AU" sz="2400" b="0" i="0" u="sng" dirty="0">
                <a:solidFill>
                  <a:srgbClr val="252B2B"/>
                </a:solidFill>
                <a:effectLst/>
                <a:latin typeface="+mj-lt"/>
                <a:hlinkClick r:id="rId3"/>
              </a:rPr>
              <a:t>https://ebookcentral.proquest.com/lib/uts/detail.action?docID=3059079&amp;pq-origsite=primoLinks to an external site.</a:t>
            </a:r>
            <a:endParaRPr lang="en-AU" sz="2400" b="0" i="0" dirty="0">
              <a:solidFill>
                <a:srgbClr val="252B2B"/>
              </a:solidFill>
              <a:effectLst/>
              <a:latin typeface="+mj-lt"/>
            </a:endParaRPr>
          </a:p>
          <a:p>
            <a:endParaRPr lang="en-US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146483" y="90399"/>
            <a:ext cx="10254817" cy="508713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Kinetic-Molecular Model of an Ideal Gas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10412" y="922954"/>
            <a:ext cx="12181588" cy="5415795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r>
              <a:rPr lang="en-AU" sz="2400" dirty="0"/>
              <a:t>The kinetic-molecular model represents the gas as a large number of particles bouncing about in a closed container. </a:t>
            </a:r>
          </a:p>
          <a:p>
            <a:pPr indent="-514350">
              <a:tabLst>
                <a:tab pos="542925" algn="l"/>
              </a:tabLst>
              <a:defRPr/>
            </a:pPr>
            <a:endParaRPr lang="en-AU" sz="2400" dirty="0">
              <a:solidFill>
                <a:srgbClr val="0000CC"/>
              </a:solidFill>
            </a:endParaRPr>
          </a:p>
          <a:p>
            <a:pPr indent="-514350">
              <a:tabLst>
                <a:tab pos="542925" algn="l"/>
              </a:tabLst>
              <a:defRPr/>
            </a:pPr>
            <a:endParaRPr lang="en-AU" sz="2400" dirty="0">
              <a:solidFill>
                <a:srgbClr val="0000CC"/>
              </a:solidFill>
            </a:endParaRPr>
          </a:p>
          <a:p>
            <a:pPr indent="-514350">
              <a:tabLst>
                <a:tab pos="542925" algn="l"/>
              </a:tabLst>
              <a:defRPr/>
            </a:pPr>
            <a:endParaRPr lang="en-AU" sz="2400" dirty="0">
              <a:solidFill>
                <a:srgbClr val="0000CC"/>
              </a:solidFill>
            </a:endParaRPr>
          </a:p>
          <a:p>
            <a:pPr indent="-514350">
              <a:tabLst>
                <a:tab pos="542925" algn="l"/>
              </a:tabLst>
              <a:defRPr/>
            </a:pPr>
            <a:endParaRPr lang="en-AU" sz="2400" dirty="0">
              <a:solidFill>
                <a:srgbClr val="0000CC"/>
              </a:solidFill>
            </a:endParaRPr>
          </a:p>
          <a:p>
            <a:pPr indent="-514350">
              <a:tabLst>
                <a:tab pos="542925" algn="l"/>
              </a:tabLst>
              <a:defRPr/>
            </a:pPr>
            <a:endParaRPr lang="en-AU" sz="2400" dirty="0">
              <a:solidFill>
                <a:srgbClr val="0000CC"/>
              </a:solidFill>
            </a:endParaRPr>
          </a:p>
          <a:p>
            <a:pPr indent="-514350">
              <a:tabLst>
                <a:tab pos="542925" algn="l"/>
              </a:tabLst>
              <a:defRPr/>
            </a:pPr>
            <a:endParaRPr lang="en-AU" sz="2400" dirty="0">
              <a:solidFill>
                <a:srgbClr val="0000CC"/>
              </a:solidFill>
            </a:endParaRPr>
          </a:p>
          <a:p>
            <a:pPr indent="-514350">
              <a:tabLst>
                <a:tab pos="542925" algn="l"/>
              </a:tabLst>
              <a:defRPr/>
            </a:pPr>
            <a:endParaRPr lang="en-AU" sz="2400" b="1" dirty="0">
              <a:solidFill>
                <a:srgbClr val="0000CC"/>
              </a:solidFill>
            </a:endParaRPr>
          </a:p>
          <a:p>
            <a:pPr indent="-514350">
              <a:tabLst>
                <a:tab pos="542925" algn="l"/>
              </a:tabLst>
              <a:defRPr/>
            </a:pPr>
            <a:endParaRPr lang="en-AU" sz="2400" b="1" dirty="0">
              <a:solidFill>
                <a:srgbClr val="0000CC"/>
              </a:solidFill>
            </a:endParaRPr>
          </a:p>
          <a:p>
            <a:pPr indent="-514350">
              <a:tabLst>
                <a:tab pos="542925" algn="l"/>
              </a:tabLst>
              <a:defRPr/>
            </a:pPr>
            <a:r>
              <a:rPr lang="en-AU" sz="2400" b="1" dirty="0">
                <a:solidFill>
                  <a:srgbClr val="0000CC"/>
                </a:solidFill>
              </a:rPr>
              <a:t>Model Assumptions</a:t>
            </a:r>
            <a:endParaRPr lang="en-AU" sz="2400" dirty="0">
              <a:solidFill>
                <a:srgbClr val="0000CC"/>
              </a:solidFill>
            </a:endParaRPr>
          </a:p>
          <a:p>
            <a:pPr indent="-514350">
              <a:buAutoNum type="arabicPeriod"/>
              <a:tabLst>
                <a:tab pos="542925" algn="l"/>
              </a:tabLst>
              <a:defRPr/>
            </a:pPr>
            <a:r>
              <a:rPr lang="en-AU" sz="2000" dirty="0"/>
              <a:t>Container, volume </a:t>
            </a:r>
            <a:r>
              <a:rPr lang="en-AU" sz="2000" i="1" dirty="0"/>
              <a:t>V</a:t>
            </a:r>
            <a:r>
              <a:rPr lang="en-AU" sz="2000" dirty="0"/>
              <a:t>, contains </a:t>
            </a:r>
            <a:r>
              <a:rPr lang="en-AU" sz="2000" i="1" dirty="0"/>
              <a:t>N </a:t>
            </a:r>
            <a:r>
              <a:rPr lang="en-AU" sz="2000" dirty="0"/>
              <a:t>molecules of mass </a:t>
            </a:r>
            <a:r>
              <a:rPr lang="en-AU" sz="2000" i="1" dirty="0"/>
              <a:t>m</a:t>
            </a:r>
            <a:r>
              <a:rPr lang="en-AU" sz="2000" dirty="0"/>
              <a:t>.</a:t>
            </a:r>
          </a:p>
          <a:p>
            <a:pPr indent="-514350">
              <a:buAutoNum type="arabicPeriod"/>
              <a:tabLst>
                <a:tab pos="542925" algn="l"/>
              </a:tabLst>
              <a:defRPr/>
            </a:pPr>
            <a:r>
              <a:rPr lang="en-AU" sz="2000" dirty="0"/>
              <a:t>The molecules behave as point particles i.e. they are small compared to the distance between them.</a:t>
            </a:r>
          </a:p>
          <a:p>
            <a:pPr indent="-514350">
              <a:buAutoNum type="arabicPeriod"/>
              <a:tabLst>
                <a:tab pos="542925" algn="l"/>
              </a:tabLst>
              <a:defRPr/>
            </a:pPr>
            <a:r>
              <a:rPr lang="en-AU" sz="2000" dirty="0"/>
              <a:t>Molecules are in constant motion, obey Newton’s Laws and have elastic collisions with the container walls.</a:t>
            </a:r>
          </a:p>
          <a:p>
            <a:pPr indent="-514350">
              <a:buAutoNum type="arabicPeriod"/>
              <a:tabLst>
                <a:tab pos="542925" algn="l"/>
              </a:tabLst>
              <a:defRPr/>
            </a:pPr>
            <a:r>
              <a:rPr lang="en-AU" sz="2000" dirty="0"/>
              <a:t>The container walls are rigid, infinitely massive and do not move.</a:t>
            </a:r>
            <a:endParaRPr lang="en-AU" sz="2000" dirty="0">
              <a:solidFill>
                <a:srgbClr val="00B050"/>
              </a:solidFill>
            </a:endParaRPr>
          </a:p>
        </p:txBody>
      </p:sp>
      <p:pic>
        <p:nvPicPr>
          <p:cNvPr id="2" name="Molecular Dynamics Simulation of Ar Gas">
            <a:hlinkClick r:id="" action="ppaction://media"/>
            <a:extLst>
              <a:ext uri="{FF2B5EF4-FFF2-40B4-BE49-F238E27FC236}">
                <a16:creationId xmlns:a16="http://schemas.microsoft.com/office/drawing/2014/main" id="{84CCA0D7-0F7F-C9C6-BE37-E652A55B1E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1729" y="1493001"/>
            <a:ext cx="3234950" cy="3234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131006" y="0"/>
            <a:ext cx="7837920" cy="928897"/>
          </a:xfrm>
        </p:spPr>
        <p:txBody>
          <a:bodyPr vert="horz" lIns="91440" tIns="20116" rIns="91440" bIns="45720" rtlCol="0" anchor="ctr">
            <a:normAutofit/>
          </a:bodyPr>
          <a:lstStyle/>
          <a:p>
            <a:pPr algn="l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r>
              <a:rPr lang="en-US" sz="40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Thermodynamic limit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36862" y="1237466"/>
            <a:ext cx="4884221" cy="914753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>
              <a:defRPr/>
            </a:pPr>
            <a:endParaRPr lang="en-US" dirty="0">
              <a:solidFill>
                <a:schemeClr val="accent6"/>
              </a:solidFill>
            </a:endParaRPr>
          </a:p>
          <a:p>
            <a:pPr>
              <a:defRPr/>
            </a:pPr>
            <a:endParaRPr lang="en-US" dirty="0">
              <a:solidFill>
                <a:schemeClr val="accent6"/>
              </a:solidFill>
            </a:endParaRPr>
          </a:p>
          <a:p>
            <a:pPr>
              <a:defRPr/>
            </a:pP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8BFA4A-5186-B09E-25D9-31EE5EF39C77}"/>
              </a:ext>
            </a:extLst>
          </p:cNvPr>
          <p:cNvSpPr txBox="1"/>
          <p:nvPr/>
        </p:nvSpPr>
        <p:spPr>
          <a:xfrm>
            <a:off x="239487" y="771512"/>
            <a:ext cx="11576483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When the number of particles (</a:t>
            </a:r>
            <a:r>
              <a:rPr lang="en-US" sz="2400" dirty="0" err="1">
                <a:solidFill>
                  <a:srgbClr val="000090"/>
                </a:solidFill>
                <a:latin typeface="Arial"/>
                <a:cs typeface="Arial"/>
              </a:rPr>
              <a:t>eg.</a:t>
            </a: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 gas molecules) in a system approaches infinity, macroscopic properties such as pressure, temperature, can be regarded as constant.</a:t>
            </a:r>
          </a:p>
          <a:p>
            <a:pPr>
              <a:defRPr/>
            </a:pP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This is known as the </a:t>
            </a:r>
            <a:r>
              <a:rPr lang="en-US" sz="2400" b="1" dirty="0">
                <a:solidFill>
                  <a:srgbClr val="000090"/>
                </a:solidFill>
                <a:latin typeface="Arial"/>
                <a:cs typeface="Arial"/>
              </a:rPr>
              <a:t>thermodynamic limit</a:t>
            </a: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2" name="Molecular Dynamics Simulation of Ar Gas" descr="Molecular Dynamics Simulation of Ar Gas">
            <a:hlinkClick r:id="" action="ppaction://media"/>
            <a:extLst>
              <a:ext uri="{FF2B5EF4-FFF2-40B4-BE49-F238E27FC236}">
                <a16:creationId xmlns:a16="http://schemas.microsoft.com/office/drawing/2014/main" id="{9AD9E248-A589-005D-086B-C78D9940B4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44699" y="1988757"/>
            <a:ext cx="3389397" cy="33893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1DD61-6956-6D59-9D6E-3E5D30AC1D10}"/>
              </a:ext>
            </a:extLst>
          </p:cNvPr>
          <p:cNvSpPr txBox="1"/>
          <p:nvPr/>
        </p:nvSpPr>
        <p:spPr>
          <a:xfrm>
            <a:off x="5352554" y="5657671"/>
            <a:ext cx="7099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The pressure of a gas on a box wall with area A  is the sum of the forces exerted by all of the individual  molecules, leading to the expression </a:t>
            </a:r>
            <a:r>
              <a:rPr lang="en-US" sz="2400" i="1" dirty="0">
                <a:solidFill>
                  <a:srgbClr val="7030A0"/>
                </a:solidFill>
              </a:rPr>
              <a:t>P=F/A</a:t>
            </a:r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055FCCB1-2DEF-0D03-8CE3-BA447E532C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693" y="2230852"/>
            <a:ext cx="2263273" cy="38203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F7B3C6-2813-1DE7-B3A9-6236B21FA986}"/>
              </a:ext>
            </a:extLst>
          </p:cNvPr>
          <p:cNvSpPr txBox="1"/>
          <p:nvPr/>
        </p:nvSpPr>
        <p:spPr>
          <a:xfrm>
            <a:off x="1088571" y="5988259"/>
            <a:ext cx="46119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Force on a roof as a function of time due to falling raindrops.</a:t>
            </a:r>
            <a:endParaRPr lang="en-US" sz="24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4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130628" y="70243"/>
            <a:ext cx="7837920" cy="928897"/>
          </a:xfrm>
        </p:spPr>
        <p:txBody>
          <a:bodyPr vert="horz" lIns="91440" tIns="20116" rIns="91440" bIns="45720" rtlCol="0" anchor="ctr">
            <a:normAutofit/>
          </a:bodyPr>
          <a:lstStyle/>
          <a:p>
            <a:pPr algn="l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r>
              <a:rPr lang="en-US" sz="40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kinetic energy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36862" y="1237466"/>
            <a:ext cx="4884221" cy="914753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>
              <a:defRPr/>
            </a:pPr>
            <a:endParaRPr lang="en-US" dirty="0">
              <a:solidFill>
                <a:schemeClr val="accent6"/>
              </a:solidFill>
            </a:endParaRPr>
          </a:p>
          <a:p>
            <a:pPr>
              <a:defRPr/>
            </a:pPr>
            <a:endParaRPr lang="en-US" dirty="0">
              <a:solidFill>
                <a:schemeClr val="accent6"/>
              </a:solidFill>
            </a:endParaRPr>
          </a:p>
          <a:p>
            <a:pPr>
              <a:defRPr/>
            </a:pP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8BFA4A-5186-B09E-25D9-31EE5EF39C77}"/>
              </a:ext>
            </a:extLst>
          </p:cNvPr>
          <p:cNvSpPr txBox="1"/>
          <p:nvPr/>
        </p:nvSpPr>
        <p:spPr>
          <a:xfrm>
            <a:off x="1625598" y="941859"/>
            <a:ext cx="85173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US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C1BF16-F144-FBFF-DC4A-48EA434A5648}"/>
              </a:ext>
            </a:extLst>
          </p:cNvPr>
          <p:cNvSpPr txBox="1"/>
          <p:nvPr/>
        </p:nvSpPr>
        <p:spPr>
          <a:xfrm>
            <a:off x="1900959" y="1078582"/>
            <a:ext cx="839008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 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579986-5C09-DC40-7CBD-F273787CE893}"/>
              </a:ext>
            </a:extLst>
          </p:cNvPr>
          <p:cNvSpPr txBox="1"/>
          <p:nvPr/>
        </p:nvSpPr>
        <p:spPr>
          <a:xfrm>
            <a:off x="1111043" y="1264940"/>
            <a:ext cx="996991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The mean kinetic energy of a gas molecule is given by: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This means that the mean kinetic energy of a gas molecule is only dependent on temperature.</a:t>
            </a:r>
          </a:p>
          <a:p>
            <a:endParaRPr lang="en-US" sz="2400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5E18DAD-2485-1D3E-E4B2-CE00BD8C7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083" y="1951974"/>
            <a:ext cx="8431958" cy="133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5910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C8BFA4A-5186-B09E-25D9-31EE5EF39C77}"/>
              </a:ext>
            </a:extLst>
          </p:cNvPr>
          <p:cNvSpPr txBox="1"/>
          <p:nvPr/>
        </p:nvSpPr>
        <p:spPr>
          <a:xfrm>
            <a:off x="178800" y="1107410"/>
            <a:ext cx="1190327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90"/>
                </a:solidFill>
                <a:latin typeface="Arial"/>
                <a:cs typeface="Arial"/>
              </a:rPr>
              <a:t>Question: Calculate the mean kinetic energy in eV at room temperature of a gaseous (a) He atom, (b) Xe atom, (c) </a:t>
            </a:r>
            <a:r>
              <a:rPr lang="en-US" sz="2400" b="1" dirty="0" err="1">
                <a:solidFill>
                  <a:srgbClr val="000090"/>
                </a:solidFill>
                <a:latin typeface="Arial"/>
                <a:cs typeface="Arial"/>
              </a:rPr>
              <a:t>Ar</a:t>
            </a:r>
            <a:r>
              <a:rPr lang="en-US" sz="2400" b="1" dirty="0">
                <a:solidFill>
                  <a:srgbClr val="000090"/>
                </a:solidFill>
                <a:latin typeface="Arial"/>
                <a:cs typeface="Arial"/>
              </a:rPr>
              <a:t> atom and (d) Kr atom. </a:t>
            </a:r>
          </a:p>
          <a:p>
            <a:pPr>
              <a:defRPr/>
            </a:pP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[Hint: do you have to do four separate calculations?]</a:t>
            </a:r>
          </a:p>
          <a:p>
            <a:pPr>
              <a:defRPr/>
            </a:pPr>
            <a:endParaRPr lang="en-US" sz="2400" dirty="0">
              <a:solidFill>
                <a:srgbClr val="00009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Answer: These are all monatomic gases so only have translational kinetic energy. The mean energy is:</a:t>
            </a:r>
          </a:p>
          <a:p>
            <a:pPr>
              <a:defRPr/>
            </a:pPr>
            <a:endParaRPr lang="en-US" sz="2400" dirty="0">
              <a:solidFill>
                <a:srgbClr val="7030A0"/>
              </a:solidFill>
              <a:latin typeface="Arial"/>
              <a:cs typeface="Arial"/>
            </a:endParaRPr>
          </a:p>
          <a:p>
            <a:pPr>
              <a:defRPr/>
            </a:pPr>
            <a:endParaRPr lang="en-US" sz="2400" dirty="0">
              <a:solidFill>
                <a:srgbClr val="7030A0"/>
              </a:solidFill>
              <a:latin typeface="Arial"/>
              <a:cs typeface="Arial"/>
            </a:endParaRPr>
          </a:p>
          <a:p>
            <a:pPr>
              <a:defRPr/>
            </a:pPr>
            <a:endParaRPr lang="en-US" sz="2400" dirty="0">
              <a:solidFill>
                <a:srgbClr val="7030A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Evaluating this at T=20C (293 K) gives:</a:t>
            </a:r>
          </a:p>
          <a:p>
            <a:pPr>
              <a:defRPr/>
            </a:pP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&lt;E&gt;= (1.5.1.38x10</a:t>
            </a:r>
            <a:r>
              <a:rPr lang="en-US" sz="2400" baseline="30000" dirty="0">
                <a:solidFill>
                  <a:srgbClr val="7030A0"/>
                </a:solidFill>
                <a:latin typeface="Arial"/>
                <a:cs typeface="Arial"/>
              </a:rPr>
              <a:t>-23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.293) J</a:t>
            </a:r>
          </a:p>
          <a:p>
            <a:pPr>
              <a:defRPr/>
            </a:pP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	= 6.06x10</a:t>
            </a:r>
            <a:r>
              <a:rPr lang="en-US" sz="2400" baseline="30000" dirty="0">
                <a:solidFill>
                  <a:srgbClr val="7030A0"/>
                </a:solidFill>
                <a:latin typeface="Arial"/>
                <a:cs typeface="Arial"/>
              </a:rPr>
              <a:t>-21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J</a:t>
            </a:r>
          </a:p>
          <a:p>
            <a:pPr>
              <a:defRPr/>
            </a:pP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	= 6.06x10</a:t>
            </a:r>
            <a:r>
              <a:rPr lang="en-US" sz="2400" baseline="30000" dirty="0">
                <a:solidFill>
                  <a:srgbClr val="7030A0"/>
                </a:solidFill>
                <a:latin typeface="Arial"/>
                <a:cs typeface="Arial"/>
              </a:rPr>
              <a:t>-21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/1.602x10</a:t>
            </a:r>
            <a:r>
              <a:rPr lang="en-US" sz="2400" baseline="30000" dirty="0">
                <a:solidFill>
                  <a:srgbClr val="7030A0"/>
                </a:solidFill>
                <a:latin typeface="Arial"/>
                <a:cs typeface="Arial"/>
              </a:rPr>
              <a:t>-19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eV</a:t>
            </a:r>
          </a:p>
          <a:p>
            <a:pPr>
              <a:defRPr/>
            </a:pP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	= 0.0378 eV</a:t>
            </a:r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-206322" y="57345"/>
            <a:ext cx="11583497" cy="1213579"/>
          </a:xfrm>
        </p:spPr>
        <p:txBody>
          <a:bodyPr vert="horz" lIns="91440" tIns="20116" rIns="91440" bIns="45720" rtlCol="0" anchor="ctr">
            <a:no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r>
              <a:rPr lang="en-US" sz="4000" dirty="0">
                <a:solidFill>
                  <a:srgbClr val="660066"/>
                </a:solidFill>
                <a:latin typeface="Arial"/>
                <a:cs typeface="Arial"/>
              </a:rPr>
              <a:t>Example-Kinetic energy of monatomic gases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36862" y="1237466"/>
            <a:ext cx="4884221" cy="914753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>
              <a:defRPr/>
            </a:pPr>
            <a:endParaRPr lang="en-US" dirty="0">
              <a:solidFill>
                <a:schemeClr val="accent6"/>
              </a:solidFill>
            </a:endParaRPr>
          </a:p>
          <a:p>
            <a:pPr>
              <a:defRPr/>
            </a:pPr>
            <a:endParaRPr lang="en-US" dirty="0">
              <a:solidFill>
                <a:schemeClr val="accent6"/>
              </a:solidFill>
            </a:endParaRPr>
          </a:p>
          <a:p>
            <a:pPr>
              <a:defRPr/>
            </a:pP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5965D727-A5B2-E1E3-BE37-CFA8B13D7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275" y="3448504"/>
            <a:ext cx="5029200" cy="812800"/>
          </a:xfrm>
          <a:prstGeom prst="rect">
            <a:avLst/>
          </a:prstGeom>
        </p:spPr>
      </p:pic>
      <p:pic>
        <p:nvPicPr>
          <p:cNvPr id="2" name="Picture 1" descr="Chart&#10;&#10;Description automatically generated with low confidence">
            <a:extLst>
              <a:ext uri="{FF2B5EF4-FFF2-40B4-BE49-F238E27FC236}">
                <a16:creationId xmlns:a16="http://schemas.microsoft.com/office/drawing/2014/main" id="{7FFCA3BE-1A2B-AEA0-969F-2B43B58BF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2949" y="3227139"/>
            <a:ext cx="2394226" cy="187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1097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114772" y="61007"/>
            <a:ext cx="9720471" cy="1013249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Heat Capacities of Monatomic Gases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278058" y="1074256"/>
            <a:ext cx="10535479" cy="470948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r>
              <a:rPr lang="en-AU" sz="2400" dirty="0">
                <a:solidFill>
                  <a:srgbClr val="0000CC"/>
                </a:solidFill>
              </a:rPr>
              <a:t>Given the kinetic energy, we can now derive the heat capacity of a monatomic gas.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/>
              <a:t>Given molecule motion in only one direction (translational), and for a small temperature change, dT: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</p:txBody>
      </p:sp>
      <p:graphicFrame>
        <p:nvGraphicFramePr>
          <p:cNvPr id="1464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365659"/>
              </p:ext>
            </p:extLst>
          </p:nvPr>
        </p:nvGraphicFramePr>
        <p:xfrm>
          <a:off x="5360957" y="2826438"/>
          <a:ext cx="2168525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39600" imgH="393480" progId="Equation.DSMT4">
                  <p:embed/>
                </p:oleObj>
              </mc:Choice>
              <mc:Fallback>
                <p:oleObj name="Equation" r:id="rId3" imgW="939600" imgH="39348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0957" y="2826438"/>
                        <a:ext cx="2168525" cy="908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643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4515093"/>
              </p:ext>
            </p:extLst>
          </p:nvPr>
        </p:nvGraphicFramePr>
        <p:xfrm>
          <a:off x="1124179" y="4041384"/>
          <a:ext cx="6534150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831760" imgH="393480" progId="Equation.DSMT4">
                  <p:embed/>
                </p:oleObj>
              </mc:Choice>
              <mc:Fallback>
                <p:oleObj name="Equation" r:id="rId5" imgW="2831760" imgH="39348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4179" y="4041384"/>
                        <a:ext cx="6534150" cy="9080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8">
            <a:extLst>
              <a:ext uri="{FF2B5EF4-FFF2-40B4-BE49-F238E27FC236}">
                <a16:creationId xmlns:a16="http://schemas.microsoft.com/office/drawing/2014/main" id="{BFBCEE50-323B-8F58-00F4-3497148F9E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868878"/>
              </p:ext>
            </p:extLst>
          </p:nvPr>
        </p:nvGraphicFramePr>
        <p:xfrm>
          <a:off x="1124179" y="2826438"/>
          <a:ext cx="3121249" cy="1031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93760" imgH="393480" progId="Equation.DSMT4">
                  <p:embed/>
                </p:oleObj>
              </mc:Choice>
              <mc:Fallback>
                <p:oleObj name="Equation" r:id="rId7" imgW="1193760" imgH="393480" progId="Equation.DSMT4">
                  <p:embed/>
                  <p:pic>
                    <p:nvPicPr>
                      <p:cNvPr id="1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4179" y="2826438"/>
                        <a:ext cx="3121249" cy="10319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E300137-6ABD-5A53-EB25-8EBFBCF8BE98}"/>
              </a:ext>
            </a:extLst>
          </p:cNvPr>
          <p:cNvSpPr txBox="1"/>
          <p:nvPr/>
        </p:nvSpPr>
        <p:spPr>
          <a:xfrm>
            <a:off x="490328" y="5132440"/>
            <a:ext cx="115797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514350">
              <a:defRPr/>
            </a:pPr>
            <a:r>
              <a:rPr lang="en-AU" sz="2400" dirty="0"/>
              <a:t>Here,</a:t>
            </a:r>
            <a:r>
              <a:rPr lang="en-AU" sz="2400" dirty="0">
                <a:solidFill>
                  <a:srgbClr val="0000CC"/>
                </a:solidFill>
              </a:rPr>
              <a:t> </a:t>
            </a:r>
            <a:r>
              <a:rPr lang="en-AU" sz="2400" i="1" dirty="0" err="1">
                <a:solidFill>
                  <a:srgbClr val="0000CC"/>
                </a:solidFill>
              </a:rPr>
              <a:t>C</a:t>
            </a:r>
            <a:r>
              <a:rPr lang="en-AU" sz="2400" i="1" baseline="-25000" dirty="0" err="1">
                <a:solidFill>
                  <a:srgbClr val="0000CC"/>
                </a:solidFill>
              </a:rPr>
              <a:t>v</a:t>
            </a:r>
            <a:r>
              <a:rPr lang="en-AU" sz="2400" dirty="0">
                <a:solidFill>
                  <a:srgbClr val="0000CC"/>
                </a:solidFill>
              </a:rPr>
              <a:t> </a:t>
            </a:r>
            <a:r>
              <a:rPr lang="en-AU" sz="2400" dirty="0"/>
              <a:t>is the </a:t>
            </a:r>
            <a:r>
              <a:rPr lang="en-AU" sz="2400" dirty="0">
                <a:solidFill>
                  <a:srgbClr val="0000CC"/>
                </a:solidFill>
              </a:rPr>
              <a:t>molar heat capacity at constant volume. This is the amount of heat required to produce a 1K temperature rise at constant volume (units J/</a:t>
            </a:r>
            <a:r>
              <a:rPr lang="en-AU" sz="2400" dirty="0" err="1">
                <a:solidFill>
                  <a:srgbClr val="0000CC"/>
                </a:solidFill>
              </a:rPr>
              <a:t>mol.K</a:t>
            </a:r>
            <a:r>
              <a:rPr lang="en-AU" sz="2400" dirty="0">
                <a:solidFill>
                  <a:srgbClr val="0000CC"/>
                </a:solidFill>
              </a:rPr>
              <a:t>).</a:t>
            </a:r>
          </a:p>
          <a:p>
            <a:pPr indent="-514350">
              <a:defRPr/>
            </a:pPr>
            <a:r>
              <a:rPr lang="en-AU" sz="2400" dirty="0">
                <a:solidFill>
                  <a:srgbClr val="0000CC"/>
                </a:solidFill>
              </a:rPr>
              <a:t>This is the same for all monatomic gases!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225284" y="158998"/>
            <a:ext cx="10999306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Signs for Heat and Work in Thermodynamics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509849" y="1081652"/>
            <a:ext cx="10628243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r>
              <a:rPr lang="en-AU" sz="2400" dirty="0"/>
              <a:t>The energy flows in any thermodynamic process are described in terms of:</a:t>
            </a:r>
          </a:p>
          <a:p>
            <a:pPr indent="-514350">
              <a:buFontTx/>
              <a:buChar char="-"/>
              <a:defRPr/>
            </a:pPr>
            <a:r>
              <a:rPr lang="en-AU" sz="2400" dirty="0"/>
              <a:t>Quantity of heat, Q, added to the system</a:t>
            </a:r>
          </a:p>
          <a:p>
            <a:pPr indent="-514350">
              <a:buFontTx/>
              <a:buChar char="-"/>
              <a:defRPr/>
            </a:pPr>
            <a:r>
              <a:rPr lang="en-AU" sz="2400" dirty="0"/>
              <a:t>The work, W, done by the system.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/>
              <a:t>Q and W can be positive, negative or zero</a:t>
            </a:r>
            <a:endParaRPr lang="en-AU" sz="2800" dirty="0">
              <a:solidFill>
                <a:srgbClr val="00B050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40049"/>
              </p:ext>
            </p:extLst>
          </p:nvPr>
        </p:nvGraphicFramePr>
        <p:xfrm>
          <a:off x="2069205" y="3418983"/>
          <a:ext cx="8109400" cy="28682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2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42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42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6564">
                <a:tc>
                  <a:txBody>
                    <a:bodyPr/>
                    <a:lstStyle/>
                    <a:p>
                      <a:pPr algn="ctr"/>
                      <a:endParaRPr lang="en-AU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>
                          <a:solidFill>
                            <a:srgbClr val="0000CC"/>
                          </a:solidFill>
                        </a:rPr>
                        <a:t>Positive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>
                          <a:solidFill>
                            <a:srgbClr val="0000CC"/>
                          </a:solidFill>
                        </a:rPr>
                        <a:t>Negative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>
                          <a:solidFill>
                            <a:srgbClr val="0000CC"/>
                          </a:solidFill>
                        </a:rPr>
                        <a:t>Zero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5546"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>
                          <a:solidFill>
                            <a:srgbClr val="0000CC"/>
                          </a:solidFill>
                        </a:rPr>
                        <a:t>Q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Heat flow INTO system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Heat flow</a:t>
                      </a:r>
                      <a:r>
                        <a:rPr lang="en-AU" sz="2000" baseline="0" dirty="0"/>
                        <a:t> OUT of system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No heat flow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6564">
                <a:tc>
                  <a:txBody>
                    <a:bodyPr/>
                    <a:lstStyle/>
                    <a:p>
                      <a:pPr algn="ctr"/>
                      <a:r>
                        <a:rPr lang="en-AU" sz="2000" b="1" dirty="0">
                          <a:solidFill>
                            <a:srgbClr val="0000CC"/>
                          </a:solidFill>
                        </a:rPr>
                        <a:t>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Work done BY (gas) system against surround (energy</a:t>
                      </a:r>
                      <a:r>
                        <a:rPr lang="en-AU" sz="2000" baseline="0" dirty="0"/>
                        <a:t> leaves system)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Work done ON THE GAS by surrounds (energy entering system)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No work done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126976" y="209497"/>
            <a:ext cx="12580455" cy="795439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Internal Energy (U) and First law of Thermodynamics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424795" y="995264"/>
            <a:ext cx="11131826" cy="518600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r>
              <a:rPr lang="en-AU" sz="2400" dirty="0"/>
              <a:t>Matter consists of atoms and molecules made up of particles (electrons etc) having kinetic and potential (not gravitational) energies. The </a:t>
            </a:r>
            <a:r>
              <a:rPr lang="en-AU" sz="2400" dirty="0">
                <a:solidFill>
                  <a:srgbClr val="0000CC"/>
                </a:solidFill>
              </a:rPr>
              <a:t>internal energy U </a:t>
            </a:r>
            <a:r>
              <a:rPr lang="en-AU" sz="2400" dirty="0"/>
              <a:t>of a system is roughly the sum of the kinetic energies of the particles and the potential energies of interaction among them.</a:t>
            </a:r>
            <a:endParaRPr lang="en-AU" sz="2400" dirty="0">
              <a:solidFill>
                <a:srgbClr val="FF0000"/>
              </a:solidFill>
            </a:endParaRPr>
          </a:p>
          <a:p>
            <a:pPr indent="-514350">
              <a:buFont typeface="Arial" charset="0"/>
              <a:buChar char="•"/>
              <a:defRPr/>
            </a:pPr>
            <a:r>
              <a:rPr lang="en-AU" sz="2400" dirty="0"/>
              <a:t> ‘</a:t>
            </a:r>
            <a:r>
              <a:rPr lang="en-AU" sz="2400" dirty="0">
                <a:solidFill>
                  <a:srgbClr val="7030A0"/>
                </a:solidFill>
              </a:rPr>
              <a:t>The change in internal energy of a system during any thermodynamic process 	depends only on the initial and final states, not on the path taken.’ </a:t>
            </a:r>
          </a:p>
          <a:p>
            <a:pPr>
              <a:defRPr/>
            </a:pPr>
            <a:r>
              <a:rPr lang="en-AU" sz="2400" dirty="0">
                <a:solidFill>
                  <a:srgbClr val="7030A0"/>
                </a:solidFill>
                <a:latin typeface="Symbol" pitchFamily="18" charset="2"/>
              </a:rPr>
              <a:t>	D</a:t>
            </a:r>
            <a:r>
              <a:rPr lang="en-AU" sz="2400" dirty="0">
                <a:solidFill>
                  <a:srgbClr val="7030A0"/>
                </a:solidFill>
              </a:rPr>
              <a:t>U=U</a:t>
            </a:r>
            <a:r>
              <a:rPr lang="en-AU" sz="2400" baseline="-25000" dirty="0">
                <a:solidFill>
                  <a:srgbClr val="7030A0"/>
                </a:solidFill>
              </a:rPr>
              <a:t>2</a:t>
            </a:r>
            <a:r>
              <a:rPr lang="en-AU" sz="2400" dirty="0">
                <a:solidFill>
                  <a:srgbClr val="7030A0"/>
                </a:solidFill>
              </a:rPr>
              <a:t> – U</a:t>
            </a:r>
            <a:r>
              <a:rPr lang="en-AU" sz="2400" baseline="-25000" dirty="0">
                <a:solidFill>
                  <a:srgbClr val="7030A0"/>
                </a:solidFill>
              </a:rPr>
              <a:t>1. </a:t>
            </a:r>
          </a:p>
          <a:p>
            <a:pPr marL="342900" lvl="1" indent="-342900">
              <a:buFont typeface="Symbol" pitchFamily="2" charset="2"/>
              <a:buChar char="&#9;"/>
              <a:defRPr/>
            </a:pPr>
            <a:endParaRPr lang="en-AU" sz="2400" baseline="-25000" dirty="0"/>
          </a:p>
          <a:p>
            <a:pPr indent="-514350">
              <a:buFont typeface="Arial" charset="0"/>
              <a:buChar char="•"/>
              <a:defRPr/>
            </a:pPr>
            <a:r>
              <a:rPr lang="en-AU" sz="2400" dirty="0">
                <a:solidFill>
                  <a:srgbClr val="7030A0"/>
                </a:solidFill>
              </a:rPr>
              <a:t>‘The change in internal energy of a system is equal to the heat added minus the 	work done by the system’. </a:t>
            </a:r>
            <a:r>
              <a:rPr lang="en-AU" sz="2400" dirty="0">
                <a:solidFill>
                  <a:srgbClr val="7030A0"/>
                </a:solidFill>
                <a:latin typeface="Symbol" pitchFamily="18" charset="2"/>
              </a:rPr>
              <a:t>D</a:t>
            </a:r>
            <a:r>
              <a:rPr lang="en-AU" sz="2400" dirty="0">
                <a:solidFill>
                  <a:srgbClr val="7030A0"/>
                </a:solidFill>
              </a:rPr>
              <a:t>U = Q – W. </a:t>
            </a:r>
            <a:r>
              <a:rPr lang="en-AU" sz="2400" dirty="0"/>
              <a:t>This is the </a:t>
            </a:r>
            <a:r>
              <a:rPr lang="en-AU" sz="2400" dirty="0">
                <a:solidFill>
                  <a:srgbClr val="0000CC"/>
                </a:solidFill>
              </a:rPr>
              <a:t>1</a:t>
            </a:r>
            <a:r>
              <a:rPr lang="en-AU" sz="2400" baseline="30000" dirty="0">
                <a:solidFill>
                  <a:srgbClr val="0000CC"/>
                </a:solidFill>
              </a:rPr>
              <a:t>st</a:t>
            </a:r>
            <a:r>
              <a:rPr lang="en-AU" sz="2400" dirty="0">
                <a:solidFill>
                  <a:srgbClr val="0000CC"/>
                </a:solidFill>
              </a:rPr>
              <a:t> Law of Thermodynamics.</a:t>
            </a:r>
            <a:endParaRPr lang="en-AU" sz="2400" dirty="0"/>
          </a:p>
          <a:p>
            <a:pPr indent="-514350">
              <a:buFont typeface="Arial" charset="0"/>
              <a:buChar char="•"/>
              <a:defRPr/>
            </a:pPr>
            <a:r>
              <a:rPr lang="en-AU" sz="2400" dirty="0"/>
              <a:t>The First Law can also be written as:</a:t>
            </a:r>
          </a:p>
          <a:p>
            <a:pPr indent="-514350">
              <a:buFont typeface="Arial" charset="0"/>
              <a:buChar char="•"/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/>
              <a:t>		U</a:t>
            </a:r>
            <a:r>
              <a:rPr lang="en-AU" sz="2400" baseline="-25000" dirty="0"/>
              <a:t>2</a:t>
            </a:r>
            <a:r>
              <a:rPr lang="en-AU" sz="2400" dirty="0"/>
              <a:t> – U</a:t>
            </a:r>
            <a:r>
              <a:rPr lang="en-AU" sz="2400" baseline="-25000" dirty="0"/>
              <a:t>1</a:t>
            </a:r>
            <a:r>
              <a:rPr lang="en-AU" sz="2400" dirty="0"/>
              <a:t> = </a:t>
            </a:r>
            <a:r>
              <a:rPr lang="en-AU" sz="2400" dirty="0">
                <a:latin typeface="Symbol" pitchFamily="18" charset="2"/>
              </a:rPr>
              <a:t>D</a:t>
            </a:r>
            <a:r>
              <a:rPr lang="en-AU" sz="2400" dirty="0"/>
              <a:t>U = Q – W		or	 Q= </a:t>
            </a:r>
            <a:r>
              <a:rPr lang="en-AU" sz="2400" dirty="0">
                <a:latin typeface="Symbol" pitchFamily="18" charset="2"/>
              </a:rPr>
              <a:t>D</a:t>
            </a:r>
            <a:r>
              <a:rPr lang="en-AU" sz="2400" dirty="0"/>
              <a:t>U + W 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</p:txBody>
      </p:sp>
      <p:sp>
        <p:nvSpPr>
          <p:cNvPr id="15" name="Rectangle 14"/>
          <p:cNvSpPr/>
          <p:nvPr/>
        </p:nvSpPr>
        <p:spPr>
          <a:xfrm>
            <a:off x="2265217" y="5135264"/>
            <a:ext cx="3181082" cy="6439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/>
          <p:cNvSpPr/>
          <p:nvPr/>
        </p:nvSpPr>
        <p:spPr>
          <a:xfrm>
            <a:off x="6745703" y="5146491"/>
            <a:ext cx="2071352" cy="6439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463826" y="377670"/>
            <a:ext cx="9746974" cy="626883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Classes of Thermodynamic Processes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463826" y="1294324"/>
            <a:ext cx="11290852" cy="518600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r>
              <a:rPr lang="en-AU" sz="2400" dirty="0">
                <a:solidFill>
                  <a:srgbClr val="7030A0"/>
                </a:solidFill>
              </a:rPr>
              <a:t>Isobaric Processes: </a:t>
            </a:r>
            <a:r>
              <a:rPr lang="en-AU" sz="2400" dirty="0"/>
              <a:t>	a constant pressure process. </a:t>
            </a:r>
            <a:r>
              <a:rPr lang="en-AU" sz="2400" dirty="0">
                <a:latin typeface="Symbol" pitchFamily="18" charset="2"/>
              </a:rPr>
              <a:t>D</a:t>
            </a:r>
            <a:r>
              <a:rPr lang="en-AU" sz="2400" dirty="0"/>
              <a:t>U , W and Q are all non-zero. </a:t>
            </a:r>
          </a:p>
          <a:p>
            <a:pPr indent="-514350">
              <a:defRPr/>
            </a:pPr>
            <a:r>
              <a:rPr lang="en-AU" sz="2400" dirty="0"/>
              <a:t>		W = p(V</a:t>
            </a:r>
            <a:r>
              <a:rPr lang="en-AU" sz="2400" baseline="-25000" dirty="0"/>
              <a:t>2</a:t>
            </a:r>
            <a:r>
              <a:rPr lang="en-AU" sz="2400" dirty="0"/>
              <a:t> – V</a:t>
            </a:r>
            <a:r>
              <a:rPr lang="en-AU" sz="2400" baseline="-25000" dirty="0"/>
              <a:t>1</a:t>
            </a:r>
            <a:r>
              <a:rPr lang="en-AU" sz="2400" dirty="0"/>
              <a:t>)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>
              <a:solidFill>
                <a:srgbClr val="0000CC"/>
              </a:solidFill>
            </a:endParaRPr>
          </a:p>
          <a:p>
            <a:pPr indent="-514350">
              <a:defRPr/>
            </a:pPr>
            <a:endParaRPr lang="en-AU" sz="2400" dirty="0">
              <a:solidFill>
                <a:srgbClr val="0000CC"/>
              </a:solidFill>
            </a:endParaRPr>
          </a:p>
          <a:p>
            <a:pPr indent="-514350">
              <a:defRPr/>
            </a:pPr>
            <a:endParaRPr lang="en-AU" sz="2400" dirty="0">
              <a:solidFill>
                <a:srgbClr val="0000CC"/>
              </a:solidFill>
            </a:endParaRPr>
          </a:p>
          <a:p>
            <a:pPr indent="-514350">
              <a:defRPr/>
            </a:pPr>
            <a:r>
              <a:rPr lang="en-AU" sz="2400" dirty="0">
                <a:solidFill>
                  <a:srgbClr val="7030A0"/>
                </a:solidFill>
              </a:rPr>
              <a:t>Isochoric Processes</a:t>
            </a:r>
            <a:r>
              <a:rPr lang="en-AU" sz="2400" dirty="0">
                <a:solidFill>
                  <a:srgbClr val="0000CC"/>
                </a:solidFill>
              </a:rPr>
              <a:t>:	</a:t>
            </a:r>
            <a:r>
              <a:rPr lang="en-AU" sz="2400" dirty="0"/>
              <a:t>constant volume, e.g. heating a gas in a closed container</a:t>
            </a:r>
          </a:p>
          <a:p>
            <a:pPr indent="-514350">
              <a:defRPr/>
            </a:pPr>
            <a:r>
              <a:rPr lang="en-AU" sz="2400" dirty="0"/>
              <a:t>		=&gt; W = 0</a:t>
            </a:r>
          </a:p>
          <a:p>
            <a:pPr indent="-514350">
              <a:defRPr/>
            </a:pPr>
            <a:r>
              <a:rPr lang="en-AU" sz="2400" dirty="0"/>
              <a:t>	U</a:t>
            </a:r>
            <a:r>
              <a:rPr lang="en-AU" sz="2400" baseline="-25000" dirty="0"/>
              <a:t>2</a:t>
            </a:r>
            <a:r>
              <a:rPr lang="en-AU" sz="2400" dirty="0"/>
              <a:t> – U</a:t>
            </a:r>
            <a:r>
              <a:rPr lang="en-AU" sz="2400" baseline="-25000" dirty="0"/>
              <a:t>1</a:t>
            </a:r>
            <a:r>
              <a:rPr lang="en-AU" sz="2400" dirty="0"/>
              <a:t> = </a:t>
            </a:r>
            <a:r>
              <a:rPr lang="en-AU" sz="2400" dirty="0">
                <a:latin typeface="Symbol" pitchFamily="18" charset="2"/>
              </a:rPr>
              <a:t>D</a:t>
            </a:r>
            <a:r>
              <a:rPr lang="en-AU" sz="2400" dirty="0"/>
              <a:t>U = Q 	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>
                <a:solidFill>
                  <a:srgbClr val="0000CC"/>
                </a:solidFill>
              </a:rPr>
              <a:t>Isothermal Process: </a:t>
            </a:r>
            <a:r>
              <a:rPr lang="en-AU" sz="2400" dirty="0"/>
              <a:t>constant temperature process. Heat flow is slow enough to keep temperature constant. Generally </a:t>
            </a:r>
            <a:r>
              <a:rPr lang="en-AU" sz="2400" dirty="0">
                <a:latin typeface="Symbol" pitchFamily="18" charset="2"/>
              </a:rPr>
              <a:t>D</a:t>
            </a:r>
            <a:r>
              <a:rPr lang="en-AU" sz="2400" dirty="0"/>
              <a:t>U , Q, nor W are non-zero.</a:t>
            </a:r>
          </a:p>
          <a:p>
            <a:pPr indent="-514350">
              <a:defRPr/>
            </a:pPr>
            <a:r>
              <a:rPr lang="en-AU" sz="2400" dirty="0">
                <a:solidFill>
                  <a:srgbClr val="0000CC"/>
                </a:solidFill>
              </a:rPr>
              <a:t>Adiabatic Processes: </a:t>
            </a:r>
            <a:r>
              <a:rPr lang="en-AU" sz="2400" dirty="0"/>
              <a:t>	has no heat transfer in or out of the system Q = 0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/>
              <a:t>(</a:t>
            </a:r>
            <a:endParaRPr lang="en-AU" sz="2400" dirty="0">
              <a:solidFill>
                <a:srgbClr val="FF0000"/>
              </a:solidFill>
            </a:endParaRPr>
          </a:p>
          <a:p>
            <a:pPr indent="-514350">
              <a:defRPr/>
            </a:pPr>
            <a:r>
              <a:rPr lang="en-AU" sz="2400" dirty="0"/>
              <a:t>		</a:t>
            </a:r>
          </a:p>
        </p:txBody>
      </p:sp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09767" y="1834245"/>
            <a:ext cx="3048278" cy="159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234043" y="117832"/>
            <a:ext cx="11571514" cy="809447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Graphic Representation of Thermodynamic Processes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1936124" y="927279"/>
            <a:ext cx="8480738" cy="518600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r>
              <a:rPr lang="en-AU" sz="2400" dirty="0"/>
              <a:t>		</a:t>
            </a:r>
          </a:p>
          <a:p>
            <a:pPr indent="-514350">
              <a:defRPr/>
            </a:pPr>
            <a:endParaRPr lang="en-AU" sz="2400" dirty="0"/>
          </a:p>
        </p:txBody>
      </p:sp>
      <p:pic>
        <p:nvPicPr>
          <p:cNvPr id="16999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2492" y="1362377"/>
            <a:ext cx="7598535" cy="4589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09485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Week 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E4BC9-9275-4F19-82E2-A03CDEC613A1}" type="slidenum">
              <a:rPr lang="en-AU" smtClean="0"/>
              <a:pPr/>
              <a:t>19</a:t>
            </a:fld>
            <a:endParaRPr lang="en-AU"/>
          </a:p>
        </p:txBody>
      </p:sp>
      <p:sp>
        <p:nvSpPr>
          <p:cNvPr id="4" name="Title 10"/>
          <p:cNvSpPr txBox="1">
            <a:spLocks/>
          </p:cNvSpPr>
          <p:nvPr/>
        </p:nvSpPr>
        <p:spPr>
          <a:xfrm>
            <a:off x="197757" y="82653"/>
            <a:ext cx="8229600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Work done during volume changes</a:t>
            </a:r>
            <a:endParaRPr kumimoji="0" lang="en-AU" sz="40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Content Placeholder 11"/>
          <p:cNvSpPr txBox="1">
            <a:spLocks/>
          </p:cNvSpPr>
          <p:nvPr/>
        </p:nvSpPr>
        <p:spPr>
          <a:xfrm>
            <a:off x="530087" y="759481"/>
            <a:ext cx="11290852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indent="-514350">
              <a:defRPr/>
            </a:pPr>
            <a:r>
              <a:rPr lang="en-AU" sz="2400" dirty="0"/>
              <a:t>Consider a quantity of gas enclosed in a cylinder with a movable piston (used in internal – combustion engines, steam engines, compressors etc)</a:t>
            </a:r>
          </a:p>
          <a:p>
            <a:pPr lvl="0" indent="-514350">
              <a:defRPr/>
            </a:pPr>
            <a:endParaRPr lang="en-AU" sz="2400" dirty="0"/>
          </a:p>
          <a:p>
            <a:pPr lvl="0" indent="-514350">
              <a:defRPr/>
            </a:pPr>
            <a:endParaRPr lang="en-AU" sz="2400" dirty="0"/>
          </a:p>
          <a:p>
            <a:pPr lvl="0" indent="-514350">
              <a:defRPr/>
            </a:pPr>
            <a:endParaRPr lang="en-AU" sz="2400" dirty="0"/>
          </a:p>
          <a:p>
            <a:pPr lvl="0" indent="-514350">
              <a:defRPr/>
            </a:pPr>
            <a:endParaRPr lang="en-AU" sz="2400" dirty="0"/>
          </a:p>
          <a:p>
            <a:pPr lvl="0" indent="-514350">
              <a:defRPr/>
            </a:pPr>
            <a:endParaRPr lang="en-AU" sz="2400" dirty="0"/>
          </a:p>
          <a:p>
            <a:pPr lvl="0" indent="-514350">
              <a:defRPr/>
            </a:pPr>
            <a:endParaRPr lang="en-AU" sz="2400" dirty="0"/>
          </a:p>
          <a:p>
            <a:pPr lvl="0" indent="-514350">
              <a:defRPr/>
            </a:pPr>
            <a:endParaRPr lang="en-AU" sz="2400" dirty="0"/>
          </a:p>
          <a:p>
            <a:pPr lvl="0" indent="-514350">
              <a:defRPr/>
            </a:pPr>
            <a:r>
              <a:rPr lang="en-AU" sz="2400" dirty="0"/>
              <a:t>						</a:t>
            </a:r>
          </a:p>
          <a:p>
            <a:pPr lvl="0" indent="-514350">
              <a:defRPr/>
            </a:pPr>
            <a:endParaRPr lang="en-US" sz="2400" dirty="0"/>
          </a:p>
          <a:p>
            <a:pPr lvl="0" indent="-514350">
              <a:defRPr/>
            </a:pPr>
            <a:endParaRPr lang="en-AU" sz="2400" dirty="0"/>
          </a:p>
          <a:p>
            <a:pPr lvl="0" indent="-514350">
              <a:defRPr/>
            </a:pPr>
            <a:r>
              <a:rPr lang="en-AU" sz="2400" dirty="0"/>
              <a:t>								work done in a</a:t>
            </a:r>
          </a:p>
          <a:p>
            <a:pPr lvl="0" indent="-514350">
              <a:defRPr/>
            </a:pPr>
            <a:r>
              <a:rPr lang="en-AU" sz="2400" dirty="0"/>
              <a:t>								volume change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437655" y="2399347"/>
          <a:ext cx="1552988" cy="1521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22080" imgH="609480" progId="Equation.DSMT4">
                  <p:embed/>
                </p:oleObj>
              </mc:Choice>
              <mc:Fallback>
                <p:oleObj name="Equation" r:id="rId2" imgW="62208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7655" y="2399347"/>
                        <a:ext cx="1552988" cy="15212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1446341" y="4387503"/>
          <a:ext cx="8362950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52680" imgH="203040" progId="Equation.DSMT4">
                  <p:embed/>
                </p:oleObj>
              </mc:Choice>
              <mc:Fallback>
                <p:oleObj name="Equation" r:id="rId4" imgW="33526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6341" y="4387503"/>
                        <a:ext cx="8362950" cy="5064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4009859" y="5034013"/>
          <a:ext cx="3235914" cy="1417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12520" imgH="355320" progId="Equation.DSMT4">
                  <p:embed/>
                </p:oleObj>
              </mc:Choice>
              <mc:Fallback>
                <p:oleObj name="Equation" r:id="rId6" imgW="81252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9859" y="5034013"/>
                        <a:ext cx="3235914" cy="14179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3986851" y="5049078"/>
            <a:ext cx="3206840" cy="1377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58941" y="1733591"/>
            <a:ext cx="4401662" cy="2397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05628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170386" y="236002"/>
            <a:ext cx="9866243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Ideal Gas Equation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170386" y="606479"/>
            <a:ext cx="11357113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/>
              <a:t>Measurements of </a:t>
            </a:r>
            <a:r>
              <a:rPr lang="en-AU" sz="2400" i="1" dirty="0"/>
              <a:t>P, V, T </a:t>
            </a:r>
            <a:r>
              <a:rPr lang="en-AU" sz="2400" dirty="0"/>
              <a:t>and </a:t>
            </a:r>
            <a:r>
              <a:rPr lang="en-AU" sz="2400" i="1" dirty="0"/>
              <a:t>n</a:t>
            </a:r>
            <a:r>
              <a:rPr lang="en-AU" sz="2400" dirty="0"/>
              <a:t> of gases show: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buAutoNum type="arabicPeriod"/>
              <a:defRPr/>
            </a:pPr>
            <a:r>
              <a:rPr lang="en-AU" sz="2400" dirty="0"/>
              <a:t>Volume is proportional to n, number of moles, when pressure 	and temperature are kept constant.</a:t>
            </a:r>
          </a:p>
          <a:p>
            <a:pPr indent="-514350">
              <a:buAutoNum type="arabicPeriod"/>
              <a:defRPr/>
            </a:pPr>
            <a:endParaRPr lang="en-AU" sz="2400" dirty="0"/>
          </a:p>
          <a:p>
            <a:pPr indent="-514350">
              <a:buAutoNum type="arabicPeriod"/>
              <a:defRPr/>
            </a:pPr>
            <a:r>
              <a:rPr lang="en-AU" sz="2400" dirty="0"/>
              <a:t>Volume is inversely proportional to absolute pressure, p when temperature and number of moles are constant.</a:t>
            </a:r>
          </a:p>
          <a:p>
            <a:pPr indent="-514350">
              <a:buAutoNum type="arabicPeriod"/>
              <a:defRPr/>
            </a:pPr>
            <a:endParaRPr lang="en-AU" sz="2400" dirty="0"/>
          </a:p>
          <a:p>
            <a:pPr indent="-514350">
              <a:buAutoNum type="arabicPeriod"/>
              <a:defRPr/>
            </a:pPr>
            <a:r>
              <a:rPr lang="en-AU" sz="2400" dirty="0"/>
              <a:t>Pressure is proportional to temperature when volume and number of moles are kept constant.	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/>
              <a:t>	</a:t>
            </a:r>
          </a:p>
          <a:p>
            <a:pPr indent="-514350">
              <a:defRPr/>
            </a:pPr>
            <a:endParaRPr lang="en-AU" sz="2400" i="1" dirty="0"/>
          </a:p>
          <a:p>
            <a:pPr indent="-514350">
              <a:defRPr/>
            </a:pPr>
            <a:r>
              <a:rPr lang="en-AU" sz="2400" i="1" dirty="0"/>
              <a:t>p</a:t>
            </a:r>
            <a:r>
              <a:rPr lang="en-AU" sz="2400" dirty="0"/>
              <a:t> is in Pa (N/m</a:t>
            </a:r>
            <a:r>
              <a:rPr lang="en-AU" sz="2400" baseline="30000" dirty="0"/>
              <a:t>2</a:t>
            </a:r>
            <a:r>
              <a:rPr lang="en-AU" sz="2400" dirty="0"/>
              <a:t>), T in K, V is in m</a:t>
            </a:r>
            <a:r>
              <a:rPr lang="en-AU" sz="2400" baseline="30000" dirty="0"/>
              <a:t>3</a:t>
            </a:r>
          </a:p>
          <a:p>
            <a:pPr indent="-514350">
              <a:defRPr/>
            </a:pPr>
            <a:r>
              <a:rPr lang="en-AU" sz="2400" dirty="0"/>
              <a:t>R= 8.314 J mol</a:t>
            </a:r>
            <a:r>
              <a:rPr lang="en-AU" sz="2400" baseline="30000" dirty="0"/>
              <a:t>-1 </a:t>
            </a:r>
            <a:r>
              <a:rPr lang="en-AU" sz="2400" dirty="0"/>
              <a:t>K</a:t>
            </a:r>
            <a:r>
              <a:rPr lang="en-AU" sz="2400" baseline="30000" dirty="0"/>
              <a:t>-1, </a:t>
            </a:r>
            <a:r>
              <a:rPr lang="en-AU" sz="2400" dirty="0"/>
              <a:t>1 atm=1.01325x10</a:t>
            </a:r>
            <a:r>
              <a:rPr lang="en-AU" sz="2400" baseline="30000" dirty="0"/>
              <a:t>5</a:t>
            </a:r>
            <a:r>
              <a:rPr lang="en-AU" sz="2400" dirty="0"/>
              <a:t> Pa</a:t>
            </a:r>
          </a:p>
        </p:txBody>
      </p:sp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4632325" y="4783138"/>
          <a:ext cx="19685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85800" imgH="203040" progId="Equation.DSMT4">
                  <p:embed/>
                </p:oleObj>
              </mc:Choice>
              <mc:Fallback>
                <p:oleObj name="Equation" r:id="rId3" imgW="68580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2325" y="4783138"/>
                        <a:ext cx="1968500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4202807" y="4700789"/>
            <a:ext cx="2562895" cy="7984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128766"/>
              </p:ext>
            </p:extLst>
          </p:nvPr>
        </p:nvGraphicFramePr>
        <p:xfrm>
          <a:off x="740110" y="3354588"/>
          <a:ext cx="10829037" cy="25696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39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1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07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69694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/>
                        <a:t>System (gas)</a:t>
                      </a:r>
                      <a:r>
                        <a:rPr lang="en-AU" sz="2400" baseline="0" dirty="0"/>
                        <a:t> </a:t>
                      </a:r>
                    </a:p>
                    <a:p>
                      <a:pPr algn="ctr"/>
                      <a:r>
                        <a:rPr lang="en-AU" sz="2400" baseline="0" dirty="0"/>
                        <a:t>undergoing expansion </a:t>
                      </a:r>
                    </a:p>
                    <a:p>
                      <a:pPr algn="ctr"/>
                      <a:r>
                        <a:rPr lang="en-AU" sz="2400" baseline="0" dirty="0" err="1"/>
                        <a:t>dV</a:t>
                      </a:r>
                      <a:r>
                        <a:rPr lang="en-AU" sz="2400" baseline="0" dirty="0"/>
                        <a:t> &gt; 0</a:t>
                      </a:r>
                    </a:p>
                    <a:p>
                      <a:pPr algn="ctr"/>
                      <a:r>
                        <a:rPr lang="en-AU" sz="2400" baseline="0" dirty="0"/>
                        <a:t>W is positive</a:t>
                      </a:r>
                      <a:endParaRPr lang="en-AU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/>
                        <a:t>System undergoing compression </a:t>
                      </a:r>
                    </a:p>
                    <a:p>
                      <a:pPr algn="ctr"/>
                      <a:r>
                        <a:rPr lang="en-AU" sz="2400" dirty="0" err="1"/>
                        <a:t>dV</a:t>
                      </a:r>
                      <a:r>
                        <a:rPr lang="en-AU" sz="2400" dirty="0"/>
                        <a:t> &lt; 0</a:t>
                      </a:r>
                    </a:p>
                    <a:p>
                      <a:pPr algn="ctr"/>
                      <a:r>
                        <a:rPr lang="en-AU" sz="2400" dirty="0"/>
                        <a:t>W is negative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/>
                        <a:t>Expansion at </a:t>
                      </a:r>
                    </a:p>
                    <a:p>
                      <a:pPr algn="ctr">
                        <a:buFont typeface="Arial" charset="0"/>
                        <a:buNone/>
                      </a:pPr>
                      <a:r>
                        <a:rPr lang="en-AU" sz="2400" dirty="0"/>
                        <a:t>constant pressure</a:t>
                      </a:r>
                    </a:p>
                    <a:p>
                      <a:pPr algn="ctr">
                        <a:buFont typeface="Arial" charset="0"/>
                        <a:buNone/>
                      </a:pPr>
                      <a:r>
                        <a:rPr lang="en-AU" sz="2400" dirty="0" err="1"/>
                        <a:t>dV</a:t>
                      </a:r>
                      <a:r>
                        <a:rPr lang="en-AU" sz="2400" dirty="0"/>
                        <a:t> &gt; 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itle 10"/>
          <p:cNvSpPr txBox="1">
            <a:spLocks/>
          </p:cNvSpPr>
          <p:nvPr/>
        </p:nvSpPr>
        <p:spPr>
          <a:xfrm>
            <a:off x="184939" y="147644"/>
            <a:ext cx="12257432" cy="579618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Calculating Work from Area under PV diagrams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980662" y="1077533"/>
            <a:ext cx="10732576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US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b="1" dirty="0">
                <a:solidFill>
                  <a:srgbClr val="0000CC"/>
                </a:solidFill>
              </a:rPr>
              <a:t>Work done= area under the PV curve 	</a:t>
            </a:r>
            <a:r>
              <a:rPr lang="en-AU" sz="2400" b="1" dirty="0">
                <a:solidFill>
                  <a:srgbClr val="FF0000"/>
                </a:solidFill>
              </a:rPr>
              <a:t>				</a:t>
            </a:r>
            <a:endParaRPr lang="en-AU" sz="2800" b="1" dirty="0">
              <a:solidFill>
                <a:srgbClr val="00B050"/>
              </a:solidFill>
            </a:endParaRPr>
          </a:p>
        </p:txBody>
      </p:sp>
      <p:graphicFrame>
        <p:nvGraphicFramePr>
          <p:cNvPr id="15" name="Object 5"/>
          <p:cNvGraphicFramePr>
            <a:graphicFrameLocks noChangeAspect="1"/>
          </p:cNvGraphicFramePr>
          <p:nvPr/>
        </p:nvGraphicFramePr>
        <p:xfrm>
          <a:off x="8816957" y="4605281"/>
          <a:ext cx="1881187" cy="118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27000" imgH="583920" progId="Equation.DSMT4">
                  <p:embed/>
                </p:oleObj>
              </mc:Choice>
              <mc:Fallback>
                <p:oleObj name="Equation" r:id="rId3" imgW="92700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16957" y="4605281"/>
                        <a:ext cx="1881187" cy="1182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8611330" y="4573493"/>
            <a:ext cx="2292439" cy="13522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8681" y="1196396"/>
            <a:ext cx="2300287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41681" y="1221065"/>
            <a:ext cx="2300287" cy="207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56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94681" y="1213922"/>
            <a:ext cx="230346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43826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424070" y="300396"/>
            <a:ext cx="9786730" cy="626883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Cyclic processes and isolated systems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424070" y="927279"/>
            <a:ext cx="11489634" cy="518600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tabLst>
                <a:tab pos="2239963" algn="l"/>
              </a:tabLst>
              <a:defRPr/>
            </a:pPr>
            <a:endParaRPr lang="en-AU" sz="2400" dirty="0"/>
          </a:p>
          <a:p>
            <a:pPr indent="-514350">
              <a:tabLst>
                <a:tab pos="2239963" algn="l"/>
              </a:tabLst>
              <a:defRPr/>
            </a:pPr>
            <a:r>
              <a:rPr lang="en-AU" sz="2400" dirty="0"/>
              <a:t>Cyclic processes: 	a process which eventually returns a system to its initial state. </a:t>
            </a:r>
          </a:p>
          <a:p>
            <a:pPr indent="-514350">
              <a:tabLst>
                <a:tab pos="2239963" algn="l"/>
              </a:tabLst>
              <a:defRPr/>
            </a:pPr>
            <a:r>
              <a:rPr lang="en-AU" sz="2400" dirty="0"/>
              <a:t>	e.g. sleep &gt; wake &gt; eat &gt; work &gt; eat &gt; sleep</a:t>
            </a:r>
          </a:p>
          <a:p>
            <a:pPr indent="-514350">
              <a:tabLst>
                <a:tab pos="2239963" algn="l"/>
              </a:tabLst>
              <a:defRPr/>
            </a:pPr>
            <a:endParaRPr lang="en-AU" sz="2400" dirty="0"/>
          </a:p>
          <a:p>
            <a:pPr indent="-514350">
              <a:tabLst>
                <a:tab pos="2239963" algn="l"/>
              </a:tabLst>
              <a:defRPr/>
            </a:pPr>
            <a:r>
              <a:rPr lang="en-AU" sz="2400" dirty="0"/>
              <a:t>For cyclic processes the total internal energy change is zero therefore:</a:t>
            </a:r>
          </a:p>
          <a:p>
            <a:pPr indent="-514350">
              <a:tabLst>
                <a:tab pos="2239963" algn="l"/>
              </a:tabLst>
              <a:defRPr/>
            </a:pPr>
            <a:r>
              <a:rPr lang="en-AU" sz="2400" dirty="0"/>
              <a:t>	</a:t>
            </a:r>
          </a:p>
          <a:p>
            <a:pPr indent="-514350">
              <a:tabLst>
                <a:tab pos="2239963" algn="l"/>
              </a:tabLst>
              <a:defRPr/>
            </a:pPr>
            <a:r>
              <a:rPr lang="en-AU" sz="2400" dirty="0"/>
              <a:t>		U</a:t>
            </a:r>
            <a:r>
              <a:rPr lang="en-AU" sz="2400" baseline="-25000" dirty="0"/>
              <a:t>2</a:t>
            </a:r>
            <a:r>
              <a:rPr lang="en-AU" sz="2400" dirty="0"/>
              <a:t> = U</a:t>
            </a:r>
            <a:r>
              <a:rPr lang="en-AU" sz="2400" baseline="-25000" dirty="0"/>
              <a:t>1</a:t>
            </a:r>
            <a:r>
              <a:rPr lang="en-AU" sz="2400" dirty="0"/>
              <a:t> 	and		Q = W</a:t>
            </a:r>
          </a:p>
          <a:p>
            <a:pPr indent="-514350">
              <a:tabLst>
                <a:tab pos="2239963" algn="l"/>
              </a:tabLst>
              <a:defRPr/>
            </a:pPr>
            <a:endParaRPr lang="en-AU" sz="2400" dirty="0">
              <a:solidFill>
                <a:srgbClr val="0000CC"/>
              </a:solidFill>
            </a:endParaRPr>
          </a:p>
          <a:p>
            <a:pPr indent="-514350">
              <a:tabLst>
                <a:tab pos="2239963" algn="l"/>
              </a:tabLst>
              <a:defRPr/>
            </a:pPr>
            <a:r>
              <a:rPr lang="en-AU" sz="2400" dirty="0">
                <a:solidFill>
                  <a:srgbClr val="0000CC"/>
                </a:solidFill>
              </a:rPr>
              <a:t>Isolated systems:	does no work on its surrounds nor exchanges energy with its surrounds 	i.e. W = Q = 0 </a:t>
            </a:r>
          </a:p>
          <a:p>
            <a:pPr indent="-514350">
              <a:tabLst>
                <a:tab pos="2239963" algn="l"/>
              </a:tabLst>
              <a:defRPr/>
            </a:pPr>
            <a:r>
              <a:rPr lang="en-AU" sz="2400" dirty="0">
                <a:solidFill>
                  <a:srgbClr val="0000CC"/>
                </a:solidFill>
              </a:rPr>
              <a:t>	U</a:t>
            </a:r>
            <a:r>
              <a:rPr lang="en-AU" sz="2400" baseline="-25000" dirty="0">
                <a:solidFill>
                  <a:srgbClr val="0000CC"/>
                </a:solidFill>
              </a:rPr>
              <a:t>2</a:t>
            </a:r>
            <a:r>
              <a:rPr lang="en-AU" sz="2400" dirty="0">
                <a:solidFill>
                  <a:srgbClr val="0000CC"/>
                </a:solidFill>
              </a:rPr>
              <a:t> = U</a:t>
            </a:r>
            <a:r>
              <a:rPr lang="en-AU" sz="2400" baseline="-25000" dirty="0">
                <a:solidFill>
                  <a:srgbClr val="0000CC"/>
                </a:solidFill>
              </a:rPr>
              <a:t>1</a:t>
            </a:r>
            <a:r>
              <a:rPr lang="en-AU" sz="2400" dirty="0">
                <a:solidFill>
                  <a:srgbClr val="0000CC"/>
                </a:solidFill>
              </a:rPr>
              <a:t> = </a:t>
            </a:r>
            <a:r>
              <a:rPr lang="en-AU" sz="2400" dirty="0">
                <a:solidFill>
                  <a:srgbClr val="0000CC"/>
                </a:solidFill>
                <a:latin typeface="Symbol" pitchFamily="18" charset="2"/>
              </a:rPr>
              <a:t>D</a:t>
            </a:r>
            <a:r>
              <a:rPr lang="en-AU" sz="2400" dirty="0">
                <a:solidFill>
                  <a:srgbClr val="0000CC"/>
                </a:solidFill>
              </a:rPr>
              <a:t>U = 0</a:t>
            </a:r>
          </a:p>
          <a:p>
            <a:pPr indent="-514350">
              <a:buFont typeface="Symbol" pitchFamily="2" charset="2"/>
              <a:buChar char="Þ"/>
              <a:tabLst>
                <a:tab pos="2239963" algn="l"/>
              </a:tabLst>
              <a:defRPr/>
            </a:pPr>
            <a:r>
              <a:rPr lang="en-AU" sz="2400" dirty="0">
                <a:solidFill>
                  <a:srgbClr val="0000CC"/>
                </a:solidFill>
              </a:rPr>
              <a:t>Internal energy of an isolated system is constant. </a:t>
            </a:r>
          </a:p>
          <a:p>
            <a:pPr indent="-514350">
              <a:buFont typeface="Symbol" pitchFamily="2" charset="2"/>
              <a:buChar char="Þ"/>
              <a:tabLst>
                <a:tab pos="2239963" algn="l"/>
              </a:tabLst>
              <a:defRPr/>
            </a:pPr>
            <a:r>
              <a:rPr lang="en-AU" sz="2400" dirty="0">
                <a:solidFill>
                  <a:srgbClr val="0000CC"/>
                </a:solidFill>
              </a:rPr>
              <a:t>An example of where this is applies is an isothermal process (</a:t>
            </a:r>
            <a:r>
              <a:rPr lang="en-AU" sz="2400" dirty="0" err="1">
                <a:solidFill>
                  <a:srgbClr val="0000CC"/>
                </a:solidFill>
              </a:rPr>
              <a:t>eg.</a:t>
            </a:r>
            <a:r>
              <a:rPr lang="en-AU" sz="2400" dirty="0">
                <a:solidFill>
                  <a:srgbClr val="0000CC"/>
                </a:solidFill>
              </a:rPr>
              <a:t> free expansion) of an ideal gas, where the T remains constant.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 txBox="1">
            <a:spLocks/>
          </p:cNvSpPr>
          <p:nvPr/>
        </p:nvSpPr>
        <p:spPr>
          <a:xfrm>
            <a:off x="649357" y="988445"/>
            <a:ext cx="10813773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buFont typeface="Arial" charset="0"/>
              <a:buChar char="•"/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/>
              <a:t>The work done by the system depends not only on the initial and final states but also on the path taken.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/>
              <a:t>A system going through  a</a:t>
            </a:r>
          </a:p>
          <a:p>
            <a:pPr indent="-514350">
              <a:defRPr/>
            </a:pPr>
            <a:r>
              <a:rPr lang="en-AU" sz="2400" dirty="0"/>
              <a:t>series of states and returning </a:t>
            </a:r>
          </a:p>
          <a:p>
            <a:pPr indent="-514350">
              <a:defRPr/>
            </a:pPr>
            <a:r>
              <a:rPr lang="en-AU" sz="2400" dirty="0"/>
              <a:t>to the initial state does work </a:t>
            </a:r>
          </a:p>
          <a:p>
            <a:pPr indent="-514350">
              <a:defRPr/>
            </a:pPr>
            <a:r>
              <a:rPr lang="en-AU" sz="2400" dirty="0"/>
              <a:t>determined by the area </a:t>
            </a:r>
          </a:p>
          <a:p>
            <a:pPr indent="-514350">
              <a:defRPr/>
            </a:pPr>
            <a:r>
              <a:rPr lang="en-AU" sz="2400" dirty="0"/>
              <a:t>enclosed by the ‘loop’!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/>
              <a:t>CYCLIC PROCESS</a:t>
            </a:r>
          </a:p>
        </p:txBody>
      </p:sp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5287" y="1912042"/>
            <a:ext cx="5347755" cy="420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129156-837C-58ED-00E0-C90A3310668D}"/>
              </a:ext>
            </a:extLst>
          </p:cNvPr>
          <p:cNvSpPr txBox="1"/>
          <p:nvPr/>
        </p:nvSpPr>
        <p:spPr>
          <a:xfrm>
            <a:off x="649357" y="280559"/>
            <a:ext cx="102836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AU" sz="4000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Work done during cyclic processes</a:t>
            </a:r>
          </a:p>
        </p:txBody>
      </p:sp>
    </p:spTree>
    <p:extLst>
      <p:ext uri="{BB962C8B-B14F-4D97-AF65-F5344CB8AC3E}">
        <p14:creationId xmlns:p14="http://schemas.microsoft.com/office/powerpoint/2010/main" val="2697243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755373" y="117832"/>
            <a:ext cx="9455427" cy="626883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Problem 3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755373" y="927279"/>
            <a:ext cx="10880035" cy="518600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r>
              <a:rPr lang="en-AU" sz="2400" dirty="0"/>
              <a:t>One gram of water (1 cm</a:t>
            </a:r>
            <a:r>
              <a:rPr lang="en-AU" sz="2400" baseline="30000" dirty="0"/>
              <a:t>3</a:t>
            </a:r>
            <a:r>
              <a:rPr lang="en-AU" sz="2400" dirty="0"/>
              <a:t>) is vaporized at a constant pressure of 1 atm. (L</a:t>
            </a:r>
            <a:r>
              <a:rPr lang="en-AU" sz="2400" baseline="-25000" dirty="0"/>
              <a:t>V</a:t>
            </a:r>
            <a:r>
              <a:rPr lang="en-AU" sz="2400" dirty="0"/>
              <a:t> = 2.256 × 10</a:t>
            </a:r>
            <a:r>
              <a:rPr lang="en-AU" sz="2400" baseline="30000" dirty="0"/>
              <a:t>6</a:t>
            </a:r>
            <a:r>
              <a:rPr lang="en-AU" sz="2400" dirty="0"/>
              <a:t> J kg</a:t>
            </a:r>
            <a:r>
              <a:rPr lang="en-AU" sz="2400" baseline="30000" dirty="0"/>
              <a:t>-1</a:t>
            </a:r>
            <a:r>
              <a:rPr lang="en-AU" sz="2400" dirty="0"/>
              <a:t>). Find: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/>
              <a:t>(a) the work done by the water when it vaporizes and 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/>
              <a:t>(b) the increase in internal energy during the vaporization.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205881" y="208404"/>
            <a:ext cx="9972261" cy="626883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Heat Capacities of an Ideal Gas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503583" y="965916"/>
            <a:ext cx="11171582" cy="518600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buFont typeface="Arial" charset="0"/>
              <a:buChar char="•"/>
              <a:tabLst>
                <a:tab pos="542925" algn="l"/>
              </a:tabLst>
              <a:defRPr/>
            </a:pPr>
            <a:r>
              <a:rPr lang="en-AU" sz="2400" dirty="0"/>
              <a:t>It is easiest to measure the heat capacity of a gas in a closed container under 	constant volume. </a:t>
            </a:r>
          </a:p>
          <a:p>
            <a:pPr indent="-514350">
              <a:buFont typeface="Arial" charset="0"/>
              <a:buChar char="•"/>
              <a:tabLst>
                <a:tab pos="542925" algn="l"/>
              </a:tabLst>
              <a:defRPr/>
            </a:pPr>
            <a:endParaRPr lang="en-AU" sz="2400" dirty="0"/>
          </a:p>
          <a:p>
            <a:pPr indent="-514350">
              <a:buFont typeface="Arial" charset="0"/>
              <a:buChar char="•"/>
              <a:tabLst>
                <a:tab pos="542925" algn="l"/>
              </a:tabLst>
              <a:defRPr/>
            </a:pPr>
            <a:r>
              <a:rPr lang="en-AU" sz="2400" dirty="0"/>
              <a:t>This gives the </a:t>
            </a:r>
            <a:r>
              <a:rPr lang="en-AU" sz="2400" dirty="0">
                <a:solidFill>
                  <a:srgbClr val="0000CC"/>
                </a:solidFill>
              </a:rPr>
              <a:t>molar heat capacity at constant volume, C</a:t>
            </a:r>
            <a:r>
              <a:rPr lang="en-AU" sz="2400" baseline="-25000" dirty="0">
                <a:solidFill>
                  <a:srgbClr val="0000CC"/>
                </a:solidFill>
              </a:rPr>
              <a:t>V</a:t>
            </a:r>
            <a:r>
              <a:rPr lang="en-AU" sz="2400" dirty="0"/>
              <a:t>.</a:t>
            </a:r>
          </a:p>
          <a:p>
            <a:pPr indent="-514350">
              <a:tabLst>
                <a:tab pos="542925" algn="l"/>
              </a:tabLst>
              <a:defRPr/>
            </a:pPr>
            <a:endParaRPr lang="en-AU" sz="2400" dirty="0"/>
          </a:p>
          <a:p>
            <a:pPr indent="-514350">
              <a:buFont typeface="Arial" charset="0"/>
              <a:buChar char="•"/>
              <a:tabLst>
                <a:tab pos="542925" algn="l"/>
              </a:tabLst>
              <a:defRPr/>
            </a:pPr>
            <a:r>
              <a:rPr lang="en-AU" sz="2400" dirty="0"/>
              <a:t>For solids and liquids heat capacity measurements are usually made at constant 	atmospheric pressure. </a:t>
            </a:r>
          </a:p>
          <a:p>
            <a:pPr indent="-514350">
              <a:buFont typeface="Arial" charset="0"/>
              <a:buChar char="•"/>
              <a:tabLst>
                <a:tab pos="542925" algn="l"/>
              </a:tabLst>
              <a:defRPr/>
            </a:pPr>
            <a:endParaRPr lang="en-AU" sz="2400" dirty="0"/>
          </a:p>
          <a:p>
            <a:pPr indent="-514350">
              <a:buFont typeface="Arial" charset="0"/>
              <a:buChar char="•"/>
              <a:tabLst>
                <a:tab pos="542925" algn="l"/>
              </a:tabLst>
              <a:defRPr/>
            </a:pPr>
            <a:r>
              <a:rPr lang="en-AU" sz="2400" dirty="0"/>
              <a:t>This gives the </a:t>
            </a:r>
            <a:r>
              <a:rPr lang="en-AU" sz="2400" dirty="0">
                <a:solidFill>
                  <a:srgbClr val="0000CC"/>
                </a:solidFill>
              </a:rPr>
              <a:t>molar heat capacity at constant pressure, C</a:t>
            </a:r>
            <a:r>
              <a:rPr lang="en-AU" sz="2400" baseline="-25000" dirty="0">
                <a:solidFill>
                  <a:srgbClr val="0000CC"/>
                </a:solidFill>
              </a:rPr>
              <a:t>p</a:t>
            </a:r>
            <a:r>
              <a:rPr lang="en-AU" sz="2400" dirty="0"/>
              <a:t>.</a:t>
            </a:r>
          </a:p>
          <a:p>
            <a:pPr>
              <a:tabLst>
                <a:tab pos="542925" algn="l"/>
              </a:tabLst>
              <a:defRPr/>
            </a:pPr>
            <a:endParaRPr lang="en-AU" sz="2400" dirty="0"/>
          </a:p>
          <a:p>
            <a:pPr indent="-514350">
              <a:buFont typeface="Arial" charset="0"/>
              <a:buChar char="•"/>
              <a:tabLst>
                <a:tab pos="542925" algn="l"/>
              </a:tabLst>
              <a:defRPr/>
            </a:pPr>
            <a:r>
              <a:rPr lang="en-AU" sz="2400" dirty="0">
                <a:solidFill>
                  <a:srgbClr val="0000CC"/>
                </a:solidFill>
              </a:rPr>
              <a:t>C</a:t>
            </a:r>
            <a:r>
              <a:rPr lang="en-AU" sz="2400" baseline="-25000" dirty="0">
                <a:solidFill>
                  <a:srgbClr val="0000CC"/>
                </a:solidFill>
              </a:rPr>
              <a:t>p</a:t>
            </a:r>
            <a:r>
              <a:rPr lang="en-AU" sz="2400" dirty="0">
                <a:solidFill>
                  <a:srgbClr val="0000CC"/>
                </a:solidFill>
              </a:rPr>
              <a:t> of a gas </a:t>
            </a:r>
            <a:r>
              <a:rPr lang="en-AU" sz="2400" dirty="0"/>
              <a:t>is measured by letting container expand slowly to keep pressure constant 	as temperature rises (e.g. a piston).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327044" y="289605"/>
            <a:ext cx="9720470" cy="626883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Why is C</a:t>
            </a:r>
            <a:r>
              <a:rPr lang="en-AU" sz="4000" baseline="-25000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</a:t>
            </a:r>
            <a:r>
              <a:rPr lang="en-AU" sz="4000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&gt;C</a:t>
            </a:r>
            <a:r>
              <a:rPr lang="en-AU" sz="4000" baseline="-25000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490330" y="1068947"/>
            <a:ext cx="11171583" cy="518600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542925" algn="l"/>
              </a:tabLst>
              <a:defRPr/>
            </a:pPr>
            <a:endParaRPr lang="en-AU" sz="2400" dirty="0">
              <a:solidFill>
                <a:srgbClr val="0000CC"/>
              </a:solidFill>
            </a:endParaRPr>
          </a:p>
          <a:p>
            <a:pPr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542925" algn="l"/>
              </a:tabLst>
              <a:defRPr/>
            </a:pPr>
            <a:r>
              <a:rPr lang="en-AU" sz="2400" dirty="0">
                <a:solidFill>
                  <a:srgbClr val="0000CC"/>
                </a:solidFill>
              </a:rPr>
              <a:t>C</a:t>
            </a:r>
            <a:r>
              <a:rPr lang="en-AU" sz="2400" baseline="-25000" dirty="0">
                <a:solidFill>
                  <a:srgbClr val="0000CC"/>
                </a:solidFill>
              </a:rPr>
              <a:t>V </a:t>
            </a:r>
            <a:r>
              <a:rPr lang="en-AU" sz="2400" dirty="0"/>
              <a:t>- system does no work, W = 0 therefore</a:t>
            </a:r>
          </a:p>
          <a:p>
            <a:pPr indent="-514350">
              <a:spcBef>
                <a:spcPts val="600"/>
              </a:spcBef>
              <a:spcAft>
                <a:spcPts val="600"/>
              </a:spcAft>
              <a:tabLst>
                <a:tab pos="542925" algn="l"/>
              </a:tabLst>
              <a:defRPr/>
            </a:pPr>
            <a:r>
              <a:rPr lang="en-AU" sz="2400" dirty="0"/>
              <a:t>			Q</a:t>
            </a:r>
            <a:r>
              <a:rPr lang="en-AU" sz="2400" baseline="-25000" dirty="0"/>
              <a:t>V </a:t>
            </a:r>
            <a:r>
              <a:rPr lang="en-AU" sz="2400" dirty="0"/>
              <a:t>= </a:t>
            </a:r>
            <a:r>
              <a:rPr lang="el-GR" sz="2400" dirty="0"/>
              <a:t>Δ</a:t>
            </a:r>
            <a:r>
              <a:rPr lang="en-AU" sz="2400" dirty="0"/>
              <a:t>U</a:t>
            </a:r>
          </a:p>
          <a:p>
            <a:pPr indent="-514350">
              <a:spcBef>
                <a:spcPts val="600"/>
              </a:spcBef>
              <a:spcAft>
                <a:spcPts val="600"/>
              </a:spcAft>
              <a:tabLst>
                <a:tab pos="542925" algn="l"/>
              </a:tabLst>
              <a:defRPr/>
            </a:pPr>
            <a:endParaRPr lang="en-AU" sz="2400" dirty="0"/>
          </a:p>
          <a:p>
            <a:pPr indent="-5143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tabLst>
                <a:tab pos="542925" algn="l"/>
              </a:tabLst>
              <a:defRPr/>
            </a:pPr>
            <a:r>
              <a:rPr lang="en-AU" sz="2400" dirty="0">
                <a:solidFill>
                  <a:srgbClr val="0000CC"/>
                </a:solidFill>
              </a:rPr>
              <a:t>C</a:t>
            </a:r>
            <a:r>
              <a:rPr lang="en-AU" sz="2400" baseline="-25000" dirty="0">
                <a:solidFill>
                  <a:srgbClr val="0000CC"/>
                </a:solidFill>
              </a:rPr>
              <a:t>p </a:t>
            </a:r>
            <a:r>
              <a:rPr lang="en-AU" sz="2400" dirty="0"/>
              <a:t>- system expands, W &gt; 0 therefore</a:t>
            </a:r>
          </a:p>
          <a:p>
            <a:pPr indent="-514350">
              <a:spcBef>
                <a:spcPts val="600"/>
              </a:spcBef>
              <a:spcAft>
                <a:spcPts val="600"/>
              </a:spcAft>
              <a:tabLst>
                <a:tab pos="542925" algn="l"/>
              </a:tabLst>
              <a:defRPr/>
            </a:pPr>
            <a:r>
              <a:rPr lang="en-AU" sz="2400" dirty="0"/>
              <a:t>			</a:t>
            </a:r>
            <a:r>
              <a:rPr lang="en-AU" sz="2400" dirty="0" err="1"/>
              <a:t>Q</a:t>
            </a:r>
            <a:r>
              <a:rPr lang="en-AU" sz="2400" baseline="-25000" dirty="0" err="1"/>
              <a:t>p</a:t>
            </a:r>
            <a:r>
              <a:rPr lang="en-AU" sz="2400" baseline="-25000" dirty="0"/>
              <a:t> </a:t>
            </a:r>
            <a:r>
              <a:rPr lang="en-AU" sz="2400" dirty="0"/>
              <a:t>= </a:t>
            </a:r>
            <a:r>
              <a:rPr lang="el-GR" sz="2400" dirty="0"/>
              <a:t>Δ</a:t>
            </a:r>
            <a:r>
              <a:rPr lang="en-AU" sz="2400" dirty="0"/>
              <a:t>U + W</a:t>
            </a:r>
          </a:p>
          <a:p>
            <a:pPr indent="-514350">
              <a:spcBef>
                <a:spcPts val="600"/>
              </a:spcBef>
              <a:spcAft>
                <a:spcPts val="600"/>
              </a:spcAft>
              <a:tabLst>
                <a:tab pos="542925" algn="l"/>
              </a:tabLst>
              <a:defRPr/>
            </a:pPr>
            <a:r>
              <a:rPr lang="en-AU" sz="2400" dirty="0">
                <a:solidFill>
                  <a:srgbClr val="0000CC"/>
                </a:solidFill>
              </a:rPr>
              <a:t>		* Except H</a:t>
            </a:r>
            <a:r>
              <a:rPr lang="en-AU" sz="2400" baseline="-25000" dirty="0">
                <a:solidFill>
                  <a:srgbClr val="0000CC"/>
                </a:solidFill>
              </a:rPr>
              <a:t>2</a:t>
            </a:r>
            <a:r>
              <a:rPr lang="en-AU" sz="2400" dirty="0">
                <a:solidFill>
                  <a:srgbClr val="0000CC"/>
                </a:solidFill>
              </a:rPr>
              <a:t>O between 0 </a:t>
            </a:r>
            <a:r>
              <a:rPr lang="en-AU" sz="2400" baseline="30000" dirty="0" err="1">
                <a:solidFill>
                  <a:srgbClr val="0000CC"/>
                </a:solidFill>
              </a:rPr>
              <a:t>o</a:t>
            </a:r>
            <a:r>
              <a:rPr lang="en-AU" sz="2400" dirty="0" err="1">
                <a:solidFill>
                  <a:srgbClr val="0000CC"/>
                </a:solidFill>
              </a:rPr>
              <a:t>C</a:t>
            </a:r>
            <a:r>
              <a:rPr lang="en-AU" sz="2400" dirty="0">
                <a:solidFill>
                  <a:srgbClr val="0000CC"/>
                </a:solidFill>
              </a:rPr>
              <a:t> and 4 </a:t>
            </a:r>
            <a:r>
              <a:rPr lang="en-AU" sz="2400" baseline="30000" dirty="0" err="1">
                <a:solidFill>
                  <a:srgbClr val="0000CC"/>
                </a:solidFill>
              </a:rPr>
              <a:t>o</a:t>
            </a:r>
            <a:r>
              <a:rPr lang="en-AU" sz="2400" dirty="0" err="1">
                <a:solidFill>
                  <a:srgbClr val="0000CC"/>
                </a:solidFill>
              </a:rPr>
              <a:t>C</a:t>
            </a:r>
            <a:r>
              <a:rPr lang="en-AU" sz="2400" dirty="0">
                <a:solidFill>
                  <a:srgbClr val="0000CC"/>
                </a:solidFill>
              </a:rPr>
              <a:t> (</a:t>
            </a:r>
            <a:r>
              <a:rPr lang="en-AU" sz="2400" dirty="0" err="1">
                <a:solidFill>
                  <a:srgbClr val="0000CC"/>
                </a:solidFill>
              </a:rPr>
              <a:t>Q</a:t>
            </a:r>
            <a:r>
              <a:rPr lang="en-AU" sz="2400" baseline="-25000" dirty="0" err="1">
                <a:solidFill>
                  <a:srgbClr val="0000CC"/>
                </a:solidFill>
              </a:rPr>
              <a:t>p</a:t>
            </a:r>
            <a:r>
              <a:rPr lang="en-AU" sz="2400" baseline="-25000" dirty="0">
                <a:solidFill>
                  <a:srgbClr val="0000CC"/>
                </a:solidFill>
              </a:rPr>
              <a:t> </a:t>
            </a:r>
            <a:r>
              <a:rPr lang="en-AU" sz="2400" dirty="0">
                <a:solidFill>
                  <a:srgbClr val="0000CC"/>
                </a:solidFill>
              </a:rPr>
              <a:t>&lt; Q</a:t>
            </a:r>
            <a:r>
              <a:rPr lang="en-AU" sz="2400" baseline="-25000" dirty="0">
                <a:solidFill>
                  <a:srgbClr val="0000CC"/>
                </a:solidFill>
              </a:rPr>
              <a:t>V </a:t>
            </a:r>
            <a:r>
              <a:rPr lang="en-AU" sz="2400" dirty="0">
                <a:solidFill>
                  <a:srgbClr val="0000CC"/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449687" y="227559"/>
            <a:ext cx="9455426" cy="626883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</a:t>
            </a:r>
            <a:r>
              <a:rPr lang="en-AU" sz="4000" baseline="-25000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</a:t>
            </a:r>
            <a:r>
              <a:rPr lang="en-AU" sz="4000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and C</a:t>
            </a:r>
            <a:r>
              <a:rPr lang="en-AU" sz="4000" baseline="-25000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</a:t>
            </a:r>
            <a:r>
              <a:rPr lang="en-AU" sz="4000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for an ideal gas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755374" y="1068947"/>
            <a:ext cx="10840278" cy="5186006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spcBef>
                <a:spcPts val="1200"/>
              </a:spcBef>
              <a:spcAft>
                <a:spcPts val="1200"/>
              </a:spcAft>
              <a:defRPr/>
            </a:pPr>
            <a:r>
              <a:rPr lang="en-AU" sz="2400" dirty="0">
                <a:solidFill>
                  <a:srgbClr val="0000CC"/>
                </a:solidFill>
              </a:rPr>
              <a:t>Constant volume</a:t>
            </a:r>
            <a:r>
              <a:rPr lang="en-AU" sz="2400" dirty="0"/>
              <a:t>, </a:t>
            </a:r>
            <a:r>
              <a:rPr lang="en-AU" sz="2400" dirty="0" err="1"/>
              <a:t>dW</a:t>
            </a:r>
            <a:r>
              <a:rPr lang="en-AU" sz="2400" dirty="0"/>
              <a:t> = 0, </a:t>
            </a:r>
            <a:r>
              <a:rPr lang="en-AU" sz="2400" dirty="0" err="1"/>
              <a:t>dQ</a:t>
            </a:r>
            <a:r>
              <a:rPr lang="en-AU" sz="2400" dirty="0"/>
              <a:t> = </a:t>
            </a:r>
            <a:r>
              <a:rPr lang="en-AU" sz="2400" dirty="0" err="1"/>
              <a:t>nC</a:t>
            </a:r>
            <a:r>
              <a:rPr lang="en-AU" sz="2400" baseline="-25000" dirty="0" err="1"/>
              <a:t>V</a:t>
            </a:r>
            <a:r>
              <a:rPr lang="en-AU" sz="2400" dirty="0" err="1"/>
              <a:t>dT</a:t>
            </a:r>
            <a:r>
              <a:rPr lang="en-AU" sz="2400" dirty="0"/>
              <a:t> therefore	</a:t>
            </a:r>
            <a:r>
              <a:rPr lang="en-AU" sz="2400" dirty="0" err="1"/>
              <a:t>dQ</a:t>
            </a:r>
            <a:r>
              <a:rPr lang="en-AU" sz="2400" baseline="-25000" dirty="0" err="1"/>
              <a:t>V</a:t>
            </a:r>
            <a:r>
              <a:rPr lang="en-AU" sz="2400" baseline="-25000" dirty="0"/>
              <a:t> </a:t>
            </a:r>
            <a:r>
              <a:rPr lang="en-AU" sz="2400" dirty="0"/>
              <a:t>= </a:t>
            </a:r>
            <a:r>
              <a:rPr lang="en-AU" sz="2400" dirty="0" err="1"/>
              <a:t>dU</a:t>
            </a:r>
            <a:r>
              <a:rPr lang="en-AU" sz="2400" dirty="0"/>
              <a:t> = </a:t>
            </a:r>
            <a:r>
              <a:rPr lang="en-AU" sz="2400" dirty="0" err="1"/>
              <a:t>nC</a:t>
            </a:r>
            <a:r>
              <a:rPr lang="en-AU" sz="2400" baseline="-25000" dirty="0" err="1"/>
              <a:t>V</a:t>
            </a:r>
            <a:r>
              <a:rPr lang="en-AU" sz="2400" dirty="0" err="1"/>
              <a:t>dT</a:t>
            </a:r>
            <a:r>
              <a:rPr lang="en-AU" sz="2400" dirty="0"/>
              <a:t> </a:t>
            </a:r>
          </a:p>
          <a:p>
            <a:pPr indent="-514350">
              <a:spcBef>
                <a:spcPts val="1200"/>
              </a:spcBef>
              <a:spcAft>
                <a:spcPts val="1200"/>
              </a:spcAft>
              <a:defRPr/>
            </a:pPr>
            <a:endParaRPr lang="en-AU" sz="2400" dirty="0">
              <a:solidFill>
                <a:srgbClr val="FF0000"/>
              </a:solidFill>
            </a:endParaRPr>
          </a:p>
          <a:p>
            <a:pPr indent="-514350">
              <a:spcBef>
                <a:spcPts val="1200"/>
              </a:spcBef>
              <a:spcAft>
                <a:spcPts val="1200"/>
              </a:spcAft>
              <a:defRPr/>
            </a:pPr>
            <a:r>
              <a:rPr lang="en-AU" sz="2400" dirty="0">
                <a:solidFill>
                  <a:srgbClr val="0000CC"/>
                </a:solidFill>
              </a:rPr>
              <a:t>Constant pressure</a:t>
            </a:r>
            <a:r>
              <a:rPr lang="en-AU" sz="2400" dirty="0"/>
              <a:t>, </a:t>
            </a:r>
            <a:r>
              <a:rPr lang="en-AU" sz="2400" dirty="0" err="1"/>
              <a:t>dW</a:t>
            </a:r>
            <a:r>
              <a:rPr lang="en-AU" sz="2400" dirty="0"/>
              <a:t> ≠ 0 = </a:t>
            </a:r>
            <a:r>
              <a:rPr lang="en-AU" sz="2400" dirty="0" err="1"/>
              <a:t>pdV</a:t>
            </a:r>
            <a:r>
              <a:rPr lang="en-AU" sz="2400" dirty="0"/>
              <a:t> = </a:t>
            </a:r>
            <a:r>
              <a:rPr lang="en-AU" sz="2400" dirty="0" err="1"/>
              <a:t>nRdT</a:t>
            </a:r>
            <a:r>
              <a:rPr lang="en-AU" sz="2400" dirty="0"/>
              <a:t>, </a:t>
            </a:r>
            <a:r>
              <a:rPr lang="en-AU" sz="2400" dirty="0" err="1"/>
              <a:t>dQ</a:t>
            </a:r>
            <a:r>
              <a:rPr lang="en-AU" sz="2400" baseline="-25000" dirty="0" err="1"/>
              <a:t>p</a:t>
            </a:r>
            <a:r>
              <a:rPr lang="en-AU" sz="2400" dirty="0"/>
              <a:t> = </a:t>
            </a:r>
            <a:r>
              <a:rPr lang="en-AU" sz="2400" dirty="0" err="1"/>
              <a:t>nC</a:t>
            </a:r>
            <a:r>
              <a:rPr lang="en-AU" sz="2400" baseline="-25000" dirty="0" err="1"/>
              <a:t>p</a:t>
            </a:r>
            <a:r>
              <a:rPr lang="en-AU" sz="2400" dirty="0" err="1"/>
              <a:t>dT</a:t>
            </a:r>
            <a:endParaRPr lang="en-AU" sz="2400" dirty="0"/>
          </a:p>
          <a:p>
            <a:pPr indent="-514350">
              <a:spcBef>
                <a:spcPts val="1200"/>
              </a:spcBef>
              <a:spcAft>
                <a:spcPts val="1200"/>
              </a:spcAft>
              <a:defRPr/>
            </a:pPr>
            <a:r>
              <a:rPr lang="en-AU" sz="2400" dirty="0"/>
              <a:t>			 </a:t>
            </a:r>
            <a:r>
              <a:rPr lang="en-AU" sz="2400" dirty="0" err="1"/>
              <a:t>dQ</a:t>
            </a:r>
            <a:r>
              <a:rPr lang="en-AU" sz="2400" baseline="-25000" dirty="0" err="1"/>
              <a:t>p</a:t>
            </a:r>
            <a:r>
              <a:rPr lang="en-AU" sz="2400" baseline="-25000" dirty="0"/>
              <a:t> </a:t>
            </a:r>
            <a:r>
              <a:rPr lang="en-AU" sz="2400" dirty="0"/>
              <a:t>= </a:t>
            </a:r>
            <a:r>
              <a:rPr lang="en-AU" sz="2400" dirty="0" err="1"/>
              <a:t>dU</a:t>
            </a:r>
            <a:r>
              <a:rPr lang="en-AU" sz="2400" dirty="0"/>
              <a:t> + </a:t>
            </a:r>
            <a:r>
              <a:rPr lang="en-AU" sz="2400" dirty="0" err="1"/>
              <a:t>nRdT</a:t>
            </a:r>
            <a:r>
              <a:rPr lang="en-AU" sz="2400" dirty="0"/>
              <a:t> </a:t>
            </a:r>
          </a:p>
          <a:p>
            <a:pPr indent="-514350">
              <a:spcBef>
                <a:spcPts val="1200"/>
              </a:spcBef>
              <a:spcAft>
                <a:spcPts val="1200"/>
              </a:spcAft>
              <a:defRPr/>
            </a:pPr>
            <a:endParaRPr lang="en-AU" sz="2400" dirty="0"/>
          </a:p>
          <a:p>
            <a:pPr indent="-514350">
              <a:spcBef>
                <a:spcPts val="1200"/>
              </a:spcBef>
              <a:spcAft>
                <a:spcPts val="1200"/>
              </a:spcAft>
              <a:defRPr/>
            </a:pPr>
            <a:r>
              <a:rPr lang="en-AU" sz="2400" dirty="0" err="1"/>
              <a:t>dU</a:t>
            </a:r>
            <a:r>
              <a:rPr lang="en-AU" sz="2400" dirty="0"/>
              <a:t> is dependent on </a:t>
            </a:r>
            <a:r>
              <a:rPr lang="en-AU" sz="2400" u="sng" dirty="0"/>
              <a:t>temperature only</a:t>
            </a:r>
            <a:r>
              <a:rPr lang="en-AU" sz="2400" dirty="0"/>
              <a:t>, since </a:t>
            </a:r>
            <a:r>
              <a:rPr lang="en-AU" sz="2400" dirty="0" err="1"/>
              <a:t>dU</a:t>
            </a:r>
            <a:r>
              <a:rPr lang="en-AU" sz="2400" dirty="0"/>
              <a:t> = </a:t>
            </a:r>
            <a:r>
              <a:rPr lang="en-AU" sz="2400" dirty="0" err="1"/>
              <a:t>nC</a:t>
            </a:r>
            <a:r>
              <a:rPr lang="en-AU" sz="2400" baseline="-25000" dirty="0" err="1"/>
              <a:t>V</a:t>
            </a:r>
            <a:r>
              <a:rPr lang="en-AU" sz="2400" dirty="0" err="1"/>
              <a:t>dT</a:t>
            </a:r>
            <a:r>
              <a:rPr lang="en-AU" sz="2400" dirty="0"/>
              <a:t> is valid for one process, it must be valid for all therefore:</a:t>
            </a:r>
          </a:p>
          <a:p>
            <a:pPr indent="-514350">
              <a:spcBef>
                <a:spcPts val="1200"/>
              </a:spcBef>
              <a:spcAft>
                <a:spcPts val="1200"/>
              </a:spcAft>
              <a:defRPr/>
            </a:pPr>
            <a:r>
              <a:rPr lang="en-AU" sz="2400" dirty="0"/>
              <a:t> 	</a:t>
            </a:r>
            <a:r>
              <a:rPr lang="en-AU" sz="2400" dirty="0" err="1"/>
              <a:t>nC</a:t>
            </a:r>
            <a:r>
              <a:rPr lang="en-AU" sz="2400" baseline="-25000" dirty="0" err="1"/>
              <a:t>p</a:t>
            </a:r>
            <a:r>
              <a:rPr lang="en-AU" sz="2400" dirty="0" err="1"/>
              <a:t>dT</a:t>
            </a:r>
            <a:r>
              <a:rPr lang="en-AU" sz="2400" baseline="-25000" dirty="0"/>
              <a:t> </a:t>
            </a:r>
            <a:r>
              <a:rPr lang="en-AU" sz="2400" dirty="0"/>
              <a:t>= </a:t>
            </a:r>
            <a:r>
              <a:rPr lang="en-AU" sz="2400" dirty="0" err="1"/>
              <a:t>nC</a:t>
            </a:r>
            <a:r>
              <a:rPr lang="en-AU" sz="2400" baseline="-25000" dirty="0" err="1"/>
              <a:t>V</a:t>
            </a:r>
            <a:r>
              <a:rPr lang="en-AU" sz="2400" dirty="0" err="1"/>
              <a:t>dT</a:t>
            </a:r>
            <a:r>
              <a:rPr lang="en-AU" sz="2400" dirty="0"/>
              <a:t> + </a:t>
            </a:r>
            <a:r>
              <a:rPr lang="en-AU" sz="2400" dirty="0" err="1"/>
              <a:t>nRdT</a:t>
            </a:r>
            <a:r>
              <a:rPr lang="en-AU" sz="2400" dirty="0"/>
              <a:t> 	=&gt;	 C</a:t>
            </a:r>
            <a:r>
              <a:rPr lang="en-AU" sz="2400" baseline="-25000" dirty="0"/>
              <a:t>p </a:t>
            </a:r>
            <a:r>
              <a:rPr lang="en-AU" sz="2400" dirty="0"/>
              <a:t>= C</a:t>
            </a:r>
            <a:r>
              <a:rPr lang="en-AU" sz="2400" baseline="-25000" dirty="0"/>
              <a:t>V</a:t>
            </a:r>
            <a:r>
              <a:rPr lang="en-AU" sz="2400" dirty="0"/>
              <a:t> + R </a:t>
            </a:r>
            <a:endParaRPr lang="en-AU" sz="2400" dirty="0">
              <a:solidFill>
                <a:srgbClr val="0000CC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99791" y="2970594"/>
            <a:ext cx="2743200" cy="7984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/>
          <p:cNvSpPr/>
          <p:nvPr/>
        </p:nvSpPr>
        <p:spPr>
          <a:xfrm>
            <a:off x="5177400" y="5271486"/>
            <a:ext cx="1996225" cy="7984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/>
          <p:cNvSpPr/>
          <p:nvPr/>
        </p:nvSpPr>
        <p:spPr>
          <a:xfrm>
            <a:off x="7036905" y="867574"/>
            <a:ext cx="2743200" cy="7984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378352"/>
              </p:ext>
            </p:extLst>
          </p:nvPr>
        </p:nvGraphicFramePr>
        <p:xfrm>
          <a:off x="0" y="161390"/>
          <a:ext cx="12288315" cy="65352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96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6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6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60378">
                <a:tc gridSpan="3">
                  <a:txBody>
                    <a:bodyPr/>
                    <a:lstStyle/>
                    <a:p>
                      <a:pPr algn="l"/>
                      <a:r>
                        <a:rPr lang="en-AU" sz="2400" b="1" dirty="0">
                          <a:solidFill>
                            <a:srgbClr val="0000CC"/>
                          </a:solidFill>
                        </a:rPr>
                        <a:t>C</a:t>
                      </a:r>
                      <a:r>
                        <a:rPr lang="en-AU" sz="2400" b="1" baseline="-25000" dirty="0">
                          <a:solidFill>
                            <a:srgbClr val="0000CC"/>
                          </a:solidFill>
                        </a:rPr>
                        <a:t>V</a:t>
                      </a:r>
                      <a:r>
                        <a:rPr lang="en-AU" sz="2400" b="1" baseline="0" dirty="0">
                          <a:solidFill>
                            <a:srgbClr val="0000CC"/>
                          </a:solidFill>
                        </a:rPr>
                        <a:t>=3/2R=12.47 J/mol/K for a monatomic gas with only translational motion.</a:t>
                      </a:r>
                    </a:p>
                    <a:p>
                      <a:pPr algn="l"/>
                      <a:r>
                        <a:rPr lang="en-AU" sz="2400" b="1" baseline="0" dirty="0">
                          <a:solidFill>
                            <a:srgbClr val="0000CC"/>
                          </a:solidFill>
                        </a:rPr>
                        <a:t>Diatomic and polyatomic gases also have rotational and vibrational degrees of freedom.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352">
                <a:tc>
                  <a:txBody>
                    <a:bodyPr/>
                    <a:lstStyle/>
                    <a:p>
                      <a:pPr algn="ctr"/>
                      <a:r>
                        <a:rPr lang="en-AU" sz="2400" b="1" dirty="0">
                          <a:solidFill>
                            <a:srgbClr val="FF0000"/>
                          </a:solidFill>
                        </a:rPr>
                        <a:t>Type of Gas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="1" dirty="0">
                          <a:solidFill>
                            <a:srgbClr val="FF0000"/>
                          </a:solidFill>
                        </a:rPr>
                        <a:t>Gas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="1" dirty="0">
                          <a:solidFill>
                            <a:srgbClr val="FF0000"/>
                          </a:solidFill>
                        </a:rPr>
                        <a:t>C</a:t>
                      </a:r>
                      <a:r>
                        <a:rPr lang="en-AU" sz="2400" b="1" baseline="-25000" dirty="0">
                          <a:solidFill>
                            <a:srgbClr val="FF0000"/>
                          </a:solidFill>
                        </a:rPr>
                        <a:t>V</a:t>
                      </a:r>
                      <a:r>
                        <a:rPr lang="en-AU" sz="2400" b="1" baseline="0" dirty="0">
                          <a:solidFill>
                            <a:srgbClr val="FF0000"/>
                          </a:solidFill>
                        </a:rPr>
                        <a:t> (J.mol</a:t>
                      </a:r>
                      <a:r>
                        <a:rPr lang="en-AU" sz="2400" b="1" baseline="30000" dirty="0">
                          <a:solidFill>
                            <a:srgbClr val="FF0000"/>
                          </a:solidFill>
                        </a:rPr>
                        <a:t>-1</a:t>
                      </a:r>
                      <a:r>
                        <a:rPr lang="en-AU" sz="2400" b="1" baseline="0" dirty="0">
                          <a:solidFill>
                            <a:srgbClr val="FF0000"/>
                          </a:solidFill>
                        </a:rPr>
                        <a:t>.K</a:t>
                      </a:r>
                      <a:r>
                        <a:rPr lang="en-AU" sz="2400" b="1" baseline="30000" dirty="0">
                          <a:solidFill>
                            <a:srgbClr val="FF0000"/>
                          </a:solidFill>
                        </a:rPr>
                        <a:t>-1</a:t>
                      </a:r>
                      <a:r>
                        <a:rPr lang="en-AU" sz="2400" b="1" baseline="0" dirty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en-AU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352">
                <a:tc rowSpan="2">
                  <a:txBody>
                    <a:bodyPr/>
                    <a:lstStyle/>
                    <a:p>
                      <a:pPr algn="ctr"/>
                      <a:r>
                        <a:rPr lang="en-AU" sz="2400" dirty="0"/>
                        <a:t>Monatomic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/>
                        <a:t>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="1" dirty="0"/>
                        <a:t>12.47 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352">
                <a:tc vMerge="1">
                  <a:txBody>
                    <a:bodyPr/>
                    <a:lstStyle/>
                    <a:p>
                      <a:pPr algn="ctr"/>
                      <a:endParaRPr lang="en-A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 err="1"/>
                        <a:t>Ar</a:t>
                      </a:r>
                      <a:endParaRPr lang="en-AU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b="1" dirty="0"/>
                        <a:t>12.47 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352">
                <a:tc rowSpan="4">
                  <a:txBody>
                    <a:bodyPr/>
                    <a:lstStyle/>
                    <a:p>
                      <a:pPr algn="ctr"/>
                      <a:r>
                        <a:rPr lang="en-AU" sz="2400" dirty="0"/>
                        <a:t>Diatomic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/>
                        <a:t>H</a:t>
                      </a:r>
                      <a:r>
                        <a:rPr lang="en-AU" sz="2400" baseline="-25000" dirty="0"/>
                        <a:t>2</a:t>
                      </a:r>
                      <a:endParaRPr lang="en-AU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/>
                        <a:t>20.42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352">
                <a:tc vMerge="1">
                  <a:txBody>
                    <a:bodyPr/>
                    <a:lstStyle/>
                    <a:p>
                      <a:pPr algn="ctr"/>
                      <a:endParaRPr lang="en-A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/>
                        <a:t>N</a:t>
                      </a:r>
                      <a:r>
                        <a:rPr lang="en-AU" sz="2400" baseline="-25000" dirty="0"/>
                        <a:t>2</a:t>
                      </a:r>
                      <a:endParaRPr lang="en-AU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/>
                        <a:t>20.76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7352">
                <a:tc vMerge="1">
                  <a:txBody>
                    <a:bodyPr/>
                    <a:lstStyle/>
                    <a:p>
                      <a:pPr algn="ctr"/>
                      <a:endParaRPr lang="en-A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/>
                        <a:t>O</a:t>
                      </a:r>
                      <a:r>
                        <a:rPr lang="en-AU" sz="2400" baseline="-25000" dirty="0"/>
                        <a:t>2</a:t>
                      </a:r>
                      <a:endParaRPr lang="en-AU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/>
                        <a:t>21.10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7352">
                <a:tc vMerge="1">
                  <a:txBody>
                    <a:bodyPr/>
                    <a:lstStyle/>
                    <a:p>
                      <a:pPr algn="ctr"/>
                      <a:endParaRPr lang="en-A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/>
                        <a:t>CO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/>
                        <a:t>20.85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7352">
                <a:tc rowSpan="3">
                  <a:txBody>
                    <a:bodyPr/>
                    <a:lstStyle/>
                    <a:p>
                      <a:pPr algn="ctr"/>
                      <a:r>
                        <a:rPr lang="en-AU" sz="2400" dirty="0"/>
                        <a:t>Polyatomic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/>
                        <a:t>CO</a:t>
                      </a:r>
                      <a:r>
                        <a:rPr lang="en-AU" sz="2400" baseline="-25000" dirty="0"/>
                        <a:t>2</a:t>
                      </a:r>
                      <a:endParaRPr lang="en-AU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/>
                        <a:t>28.46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7352">
                <a:tc vMerge="1">
                  <a:txBody>
                    <a:bodyPr/>
                    <a:lstStyle/>
                    <a:p>
                      <a:pPr algn="ctr"/>
                      <a:endParaRPr lang="en-A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/>
                        <a:t>SO</a:t>
                      </a:r>
                      <a:r>
                        <a:rPr lang="en-AU" sz="2400" baseline="-25000" dirty="0"/>
                        <a:t>2</a:t>
                      </a:r>
                      <a:endParaRPr lang="en-AU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/>
                        <a:t>31.39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7352">
                <a:tc vMerge="1">
                  <a:txBody>
                    <a:bodyPr/>
                    <a:lstStyle/>
                    <a:p>
                      <a:pPr algn="ctr"/>
                      <a:endParaRPr lang="en-A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400" dirty="0"/>
                        <a:t>H</a:t>
                      </a:r>
                      <a:r>
                        <a:rPr lang="en-AU" sz="2400" baseline="-25000" dirty="0"/>
                        <a:t>2</a:t>
                      </a:r>
                      <a:r>
                        <a:rPr lang="en-AU" sz="2400" baseline="0" dirty="0"/>
                        <a:t>S</a:t>
                      </a:r>
                      <a:endParaRPr lang="en-AU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/>
                        <a:t>25.95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02842">
                <a:tc gridSpan="3">
                  <a:txBody>
                    <a:bodyPr/>
                    <a:lstStyle/>
                    <a:p>
                      <a:pPr algn="ctr"/>
                      <a:endParaRPr lang="en-AU" sz="2400" b="1" baseline="-250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C8BFA4A-5186-B09E-25D9-31EE5EF39C77}"/>
              </a:ext>
            </a:extLst>
          </p:cNvPr>
          <p:cNvSpPr txBox="1"/>
          <p:nvPr/>
        </p:nvSpPr>
        <p:spPr>
          <a:xfrm>
            <a:off x="301062" y="890793"/>
            <a:ext cx="11751030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In a diatomic gas, we also need to consider rotational kinetic energy. This adds two terms to the energy:</a:t>
            </a:r>
          </a:p>
          <a:p>
            <a:pPr>
              <a:defRPr/>
            </a:pPr>
            <a:endParaRPr lang="en-US" sz="2400" dirty="0">
              <a:solidFill>
                <a:srgbClr val="000090"/>
              </a:solidFill>
              <a:latin typeface="Arial"/>
              <a:cs typeface="Arial"/>
            </a:endParaRPr>
          </a:p>
          <a:p>
            <a:pPr>
              <a:defRPr/>
            </a:pPr>
            <a:endParaRPr lang="en-US" sz="2400" dirty="0">
              <a:solidFill>
                <a:srgbClr val="000090"/>
              </a:solidFill>
              <a:latin typeface="Arial"/>
              <a:cs typeface="Arial"/>
            </a:endParaRPr>
          </a:p>
          <a:p>
            <a:pPr>
              <a:defRPr/>
            </a:pPr>
            <a:endParaRPr lang="en-US" sz="2400" dirty="0">
              <a:solidFill>
                <a:srgbClr val="000090"/>
              </a:solidFill>
              <a:latin typeface="Arial"/>
              <a:cs typeface="Arial"/>
            </a:endParaRPr>
          </a:p>
          <a:p>
            <a:pPr>
              <a:defRPr/>
            </a:pPr>
            <a:endParaRPr lang="en-US" sz="2400" dirty="0">
              <a:solidFill>
                <a:srgbClr val="00009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Where </a:t>
            </a:r>
            <a:r>
              <a:rPr lang="en-US" sz="2400" i="1" dirty="0">
                <a:solidFill>
                  <a:srgbClr val="000090"/>
                </a:solidFill>
                <a:latin typeface="Arial"/>
                <a:cs typeface="Arial"/>
              </a:rPr>
              <a:t>L</a:t>
            </a:r>
            <a:r>
              <a:rPr lang="en-US" sz="2400" i="1" baseline="-25000" dirty="0">
                <a:solidFill>
                  <a:srgbClr val="000090"/>
                </a:solidFill>
                <a:latin typeface="Arial"/>
                <a:cs typeface="Arial"/>
              </a:rPr>
              <a:t>1</a:t>
            </a: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 and </a:t>
            </a:r>
            <a:r>
              <a:rPr lang="en-US" sz="2400" i="1" dirty="0">
                <a:solidFill>
                  <a:srgbClr val="000090"/>
                </a:solidFill>
                <a:latin typeface="Arial"/>
                <a:cs typeface="Arial"/>
              </a:rPr>
              <a:t>L</a:t>
            </a:r>
            <a:r>
              <a:rPr lang="en-US" sz="2400" i="1" baseline="-25000" dirty="0">
                <a:solidFill>
                  <a:srgbClr val="000090"/>
                </a:solidFill>
                <a:latin typeface="Arial"/>
                <a:cs typeface="Arial"/>
              </a:rPr>
              <a:t>2</a:t>
            </a: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 are the angular momenta along the two principal directions and </a:t>
            </a:r>
            <a:r>
              <a:rPr lang="en-US" sz="2400" i="1" dirty="0">
                <a:solidFill>
                  <a:srgbClr val="000090"/>
                </a:solidFill>
                <a:latin typeface="Arial"/>
                <a:cs typeface="Arial"/>
              </a:rPr>
              <a:t>I</a:t>
            </a:r>
            <a:r>
              <a:rPr lang="en-US" sz="2400" i="1" baseline="-25000" dirty="0">
                <a:solidFill>
                  <a:srgbClr val="000090"/>
                </a:solidFill>
                <a:latin typeface="Arial"/>
                <a:cs typeface="Arial"/>
              </a:rPr>
              <a:t>1</a:t>
            </a: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 and </a:t>
            </a:r>
            <a:r>
              <a:rPr lang="en-US" sz="2400" i="1" dirty="0">
                <a:solidFill>
                  <a:srgbClr val="000090"/>
                </a:solidFill>
                <a:latin typeface="Arial"/>
                <a:cs typeface="Arial"/>
              </a:rPr>
              <a:t>I</a:t>
            </a:r>
            <a:r>
              <a:rPr lang="en-US" sz="2400" i="1" baseline="-25000" dirty="0">
                <a:solidFill>
                  <a:srgbClr val="000090"/>
                </a:solidFill>
                <a:latin typeface="Arial"/>
                <a:cs typeface="Arial"/>
              </a:rPr>
              <a:t>2</a:t>
            </a: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 are the corresponding moments of inertia.</a:t>
            </a:r>
          </a:p>
          <a:p>
            <a:pPr>
              <a:defRPr/>
            </a:pPr>
            <a:endParaRPr lang="en-US" sz="2400" dirty="0">
              <a:solidFill>
                <a:srgbClr val="00009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The total energy is then:</a:t>
            </a:r>
          </a:p>
          <a:p>
            <a:pPr>
              <a:defRPr/>
            </a:pPr>
            <a:endParaRPr lang="en-US" sz="2400" dirty="0">
              <a:solidFill>
                <a:srgbClr val="00009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And all of these degrees of freedom (or modes) are independent of each other, so we can write down the mean energy as:</a:t>
            </a:r>
          </a:p>
          <a:p>
            <a:pPr>
              <a:defRPr/>
            </a:pPr>
            <a:endParaRPr lang="en-US" sz="2400" dirty="0">
              <a:solidFill>
                <a:srgbClr val="000090"/>
              </a:solidFill>
              <a:latin typeface="Arial"/>
              <a:cs typeface="Arial"/>
            </a:endParaRPr>
          </a:p>
          <a:p>
            <a:pPr>
              <a:defRPr/>
            </a:pPr>
            <a:endParaRPr lang="en-US" sz="2400" dirty="0">
              <a:solidFill>
                <a:srgbClr val="000090"/>
              </a:solidFill>
              <a:latin typeface="Arial"/>
              <a:cs typeface="Arial"/>
            </a:endParaRPr>
          </a:p>
          <a:p>
            <a:pPr>
              <a:defRPr/>
            </a:pPr>
            <a:endParaRPr lang="en-US" sz="2400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33773" y="38744"/>
            <a:ext cx="10014239" cy="923813"/>
          </a:xfrm>
        </p:spPr>
        <p:txBody>
          <a:bodyPr vert="horz" lIns="91440" tIns="20116" rIns="91440" bIns="45720" rtlCol="0" anchor="ctr">
            <a:no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r>
              <a:rPr lang="en-US" sz="4000" dirty="0">
                <a:solidFill>
                  <a:srgbClr val="660066"/>
                </a:solidFill>
                <a:latin typeface="Arial"/>
                <a:cs typeface="Arial"/>
              </a:rPr>
              <a:t>Rotational motion in a diatomic gas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36862" y="1237466"/>
            <a:ext cx="4884221" cy="914753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>
              <a:defRPr/>
            </a:pPr>
            <a:endParaRPr lang="en-US" dirty="0">
              <a:solidFill>
                <a:schemeClr val="accent6"/>
              </a:solidFill>
            </a:endParaRPr>
          </a:p>
          <a:p>
            <a:pPr>
              <a:defRPr/>
            </a:pPr>
            <a:endParaRPr lang="en-US" dirty="0">
              <a:solidFill>
                <a:schemeClr val="accent6"/>
              </a:solidFill>
            </a:endParaRPr>
          </a:p>
          <a:p>
            <a:pPr>
              <a:defRPr/>
            </a:pP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CDE83E37-AE6D-18AB-C94F-F3D6076D9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934" y="1826122"/>
            <a:ext cx="1727531" cy="1014330"/>
          </a:xfrm>
          <a:prstGeom prst="rect">
            <a:avLst/>
          </a:prstGeom>
        </p:spPr>
      </p:pic>
      <p:pic>
        <p:nvPicPr>
          <p:cNvPr id="8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AE012000-FAFB-58BC-5E5A-F60BBD59F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263" y="1330662"/>
            <a:ext cx="1914418" cy="1729628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ED2A12D6-91A6-31A0-57C8-ED77D38EE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7341" y="4030114"/>
            <a:ext cx="6241405" cy="897938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5FF8AA6D-B989-5055-E16F-EA2D9CB14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8246" y="5780101"/>
            <a:ext cx="6475507" cy="89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8458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490330" y="416307"/>
            <a:ext cx="9720470" cy="626883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Problem 4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490330" y="1225675"/>
            <a:ext cx="11171583" cy="535380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AU" sz="2400" dirty="0"/>
              <a:t>If we know that for a certain gas 2/5 of the total kinetic energy of the molecules is rotational and 3/5 is due to the motion of their centres of mass, </a:t>
            </a:r>
          </a:p>
          <a:p>
            <a:pPr>
              <a:tabLst>
                <a:tab pos="542925" algn="l"/>
              </a:tabLst>
            </a:pPr>
            <a:r>
              <a:rPr lang="en-AU" sz="2400" dirty="0"/>
              <a:t>a. 	Calculate the average kinetic energy due to the motion of the centre of mass of one 	of these molecules at 300 K.</a:t>
            </a:r>
          </a:p>
          <a:p>
            <a:pPr>
              <a:tabLst>
                <a:tab pos="542925" algn="l"/>
              </a:tabLst>
            </a:pPr>
            <a:endParaRPr lang="en-AU" sz="2400" dirty="0"/>
          </a:p>
          <a:p>
            <a:pPr>
              <a:tabLst>
                <a:tab pos="542925" algn="l"/>
              </a:tabLst>
            </a:pPr>
            <a:endParaRPr lang="en-AU" sz="2400" dirty="0"/>
          </a:p>
          <a:p>
            <a:pPr>
              <a:tabLst>
                <a:tab pos="542925" algn="l"/>
              </a:tabLst>
            </a:pPr>
            <a:r>
              <a:rPr lang="en-AU" sz="2400" dirty="0"/>
              <a:t>b. 	If the temperature is to be increased by 20 </a:t>
            </a:r>
            <a:r>
              <a:rPr lang="en-AU" sz="2400" baseline="30000" dirty="0" err="1"/>
              <a:t>о</a:t>
            </a:r>
            <a:r>
              <a:rPr lang="en-AU" sz="2400" dirty="0" err="1"/>
              <a:t>C</a:t>
            </a:r>
            <a:r>
              <a:rPr lang="en-AU" sz="2400" dirty="0"/>
              <a:t>, how much energy must be supplied 	to a mole of the gas to produce this temperature rise at constant pressure?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542925" algn="l"/>
              </a:tabLst>
              <a:defRPr/>
            </a:pPr>
            <a:endParaRPr lang="en-AU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271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341086" y="165168"/>
            <a:ext cx="8229600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dirty="0" err="1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pV</a:t>
            </a:r>
            <a:r>
              <a:rPr lang="en-AU" sz="4000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diagrams of ideal gases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583096" y="772733"/>
            <a:ext cx="10880034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r>
              <a:rPr lang="en-AU" sz="2400" dirty="0"/>
              <a:t>				</a:t>
            </a:r>
          </a:p>
          <a:p>
            <a:pPr indent="-514350">
              <a:defRPr/>
            </a:pPr>
            <a:r>
              <a:rPr lang="en-AU" sz="2400" dirty="0"/>
              <a:t>				P-V diagrams represent the change in pressure with volume of a gas at 		constant temperature, T</a:t>
            </a:r>
            <a:r>
              <a:rPr lang="en-AU" sz="2400" baseline="-25000" dirty="0"/>
              <a:t>n</a:t>
            </a:r>
            <a:r>
              <a:rPr lang="en-AU" sz="2400" dirty="0"/>
              <a:t>. Each curve is called an 					</a:t>
            </a:r>
            <a:r>
              <a:rPr lang="en-AU" sz="2400" dirty="0">
                <a:solidFill>
                  <a:srgbClr val="FF0000"/>
                </a:solidFill>
              </a:rPr>
              <a:t>Isotherm (meaning ‘constant temperature’)</a:t>
            </a:r>
            <a:r>
              <a:rPr lang="en-AU" sz="2400" dirty="0"/>
              <a:t>.</a:t>
            </a:r>
          </a:p>
          <a:p>
            <a:pPr indent="-514350">
              <a:defRPr/>
            </a:pPr>
            <a:endParaRPr lang="en-US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800" b="1" dirty="0">
                <a:solidFill>
                  <a:srgbClr val="0000CC"/>
                </a:solidFill>
              </a:rPr>
              <a:t>P-V diagrams that do not obey the Ideal Gas Equation</a:t>
            </a:r>
          </a:p>
          <a:p>
            <a:pPr indent="-514350">
              <a:defRPr/>
            </a:pPr>
            <a:endParaRPr lang="en-AU" sz="2400" dirty="0">
              <a:solidFill>
                <a:srgbClr val="0000CC"/>
              </a:solidFill>
            </a:endParaRPr>
          </a:p>
          <a:p>
            <a:pPr indent="-514350">
              <a:defRPr/>
            </a:pPr>
            <a:r>
              <a:rPr lang="en-AU" sz="2400" dirty="0"/>
              <a:t>Below isotherm T</a:t>
            </a:r>
            <a:r>
              <a:rPr lang="en-AU" sz="2400" baseline="-25000" dirty="0"/>
              <a:t>C</a:t>
            </a:r>
            <a:r>
              <a:rPr lang="en-AU" sz="2400" dirty="0"/>
              <a:t>, a flat region occurs</a:t>
            </a:r>
          </a:p>
          <a:p>
            <a:pPr indent="-514350">
              <a:defRPr/>
            </a:pPr>
            <a:r>
              <a:rPr lang="en-AU" sz="2400" dirty="0"/>
              <a:t>where material can be compressed</a:t>
            </a:r>
          </a:p>
          <a:p>
            <a:pPr indent="-514350">
              <a:defRPr/>
            </a:pPr>
            <a:r>
              <a:rPr lang="en-AU" sz="2400" dirty="0"/>
              <a:t>with no pressure change.</a:t>
            </a:r>
          </a:p>
          <a:p>
            <a:pPr indent="-514350">
              <a:defRPr/>
            </a:pPr>
            <a:r>
              <a:rPr lang="en-AU" sz="2400" dirty="0"/>
              <a:t>At this point, the gas undergoes a phase change (</a:t>
            </a:r>
          </a:p>
          <a:p>
            <a:pPr indent="-514350">
              <a:defRPr/>
            </a:pPr>
            <a:r>
              <a:rPr lang="en-AU" sz="2400" dirty="0"/>
              <a:t>(condenses to liquid).</a:t>
            </a:r>
            <a:endParaRPr lang="en-AU" sz="2800" dirty="0">
              <a:solidFill>
                <a:srgbClr val="00B050"/>
              </a:solidFill>
            </a:endParaRPr>
          </a:p>
        </p:txBody>
      </p:sp>
      <p:pic>
        <p:nvPicPr>
          <p:cNvPr id="138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096" y="914401"/>
            <a:ext cx="2672597" cy="213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9955" y="3588783"/>
            <a:ext cx="3458582" cy="275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384313" y="377670"/>
            <a:ext cx="9826487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3200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Problem 1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329884" y="1139778"/>
            <a:ext cx="10179778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r>
              <a:rPr lang="en-AU" sz="2400" dirty="0"/>
              <a:t>How many moles of gas are contained in an 11.0 L container at a pressure of 0.600 </a:t>
            </a:r>
            <a:r>
              <a:rPr lang="en-AU" sz="2400" dirty="0" err="1"/>
              <a:t>atm</a:t>
            </a:r>
            <a:r>
              <a:rPr lang="en-AU" sz="2400" dirty="0"/>
              <a:t> and temperature of 42.0 °C?</a:t>
            </a:r>
            <a:endParaRPr lang="en-AU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340942" y="155043"/>
            <a:ext cx="9786730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Ideal Gas Equation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424070" y="1010239"/>
            <a:ext cx="11344377" cy="5331184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r>
              <a:rPr lang="en-AU" sz="2400" dirty="0"/>
              <a:t>mass gas (</a:t>
            </a:r>
            <a:r>
              <a:rPr lang="en-AU" sz="2400" dirty="0" err="1"/>
              <a:t>m</a:t>
            </a:r>
            <a:r>
              <a:rPr lang="en-AU" sz="2400" baseline="-25000" dirty="0" err="1"/>
              <a:t>total</a:t>
            </a:r>
            <a:r>
              <a:rPr lang="en-AU" sz="2400" dirty="0"/>
              <a:t>) = moles (n) × molecular weight (M)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800" dirty="0">
                <a:solidFill>
                  <a:srgbClr val="0000CC"/>
                </a:solidFill>
              </a:rPr>
              <a:t>For a constant mass (constant n)</a:t>
            </a:r>
          </a:p>
          <a:p>
            <a:pPr indent="-514350">
              <a:defRPr/>
            </a:pPr>
            <a:endParaRPr lang="en-AU" sz="2800" b="1" dirty="0">
              <a:solidFill>
                <a:srgbClr val="00B050"/>
              </a:solidFill>
            </a:endParaRPr>
          </a:p>
          <a:p>
            <a:pPr indent="-514350">
              <a:defRPr/>
            </a:pPr>
            <a:endParaRPr lang="en-AU" sz="2800" b="1" dirty="0">
              <a:solidFill>
                <a:srgbClr val="00B050"/>
              </a:solidFill>
            </a:endParaRPr>
          </a:p>
          <a:p>
            <a:pPr indent="-514350">
              <a:defRPr/>
            </a:pPr>
            <a:endParaRPr lang="en-AU" sz="2800" b="1" dirty="0">
              <a:solidFill>
                <a:srgbClr val="00B050"/>
              </a:solidFill>
            </a:endParaRPr>
          </a:p>
          <a:p>
            <a:pPr indent="-514350">
              <a:defRPr/>
            </a:pPr>
            <a:r>
              <a:rPr lang="en-AU" sz="2800" dirty="0">
                <a:solidFill>
                  <a:srgbClr val="0000CC"/>
                </a:solidFill>
              </a:rPr>
              <a:t>Standard Temperature and Pressure (STP)</a:t>
            </a:r>
          </a:p>
          <a:p>
            <a:pPr indent="-514350">
              <a:defRPr/>
            </a:pPr>
            <a:r>
              <a:rPr lang="en-AU" sz="2400" dirty="0"/>
              <a:t>Defined to be a temperature of 0 °C = 273.15 K and pressure of 1.013 × 10</a:t>
            </a:r>
            <a:r>
              <a:rPr lang="en-AU" sz="2400" baseline="30000" dirty="0"/>
              <a:t>5</a:t>
            </a:r>
            <a:r>
              <a:rPr lang="en-AU" sz="2400" dirty="0"/>
              <a:t> Pa </a:t>
            </a:r>
          </a:p>
          <a:p>
            <a:pPr indent="-514350">
              <a:defRPr/>
            </a:pPr>
            <a:r>
              <a:rPr lang="en-AU" sz="2400" dirty="0"/>
              <a:t>(=1 atmosphere=760mm Hg).</a:t>
            </a:r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>
                <a:solidFill>
                  <a:srgbClr val="00B050"/>
                </a:solidFill>
              </a:rPr>
              <a:t>A mole of any ideal gas at STP has a volume V = 0.0224 m</a:t>
            </a:r>
            <a:r>
              <a:rPr lang="en-AU" sz="2400" baseline="30000" dirty="0">
                <a:solidFill>
                  <a:srgbClr val="00B050"/>
                </a:solidFill>
              </a:rPr>
              <a:t>3</a:t>
            </a:r>
            <a:r>
              <a:rPr lang="en-AU" sz="2400" dirty="0">
                <a:solidFill>
                  <a:srgbClr val="00B050"/>
                </a:solidFill>
              </a:rPr>
              <a:t> = 22.4 L</a:t>
            </a:r>
            <a:endParaRPr lang="en-AU" sz="2800" dirty="0">
              <a:solidFill>
                <a:srgbClr val="00B050"/>
              </a:solidFill>
            </a:endParaRPr>
          </a:p>
        </p:txBody>
      </p:sp>
      <p:graphicFrame>
        <p:nvGraphicFramePr>
          <p:cNvPr id="15" name="Object 2"/>
          <p:cNvGraphicFramePr>
            <a:graphicFrameLocks noChangeAspect="1"/>
          </p:cNvGraphicFramePr>
          <p:nvPr/>
        </p:nvGraphicFramePr>
        <p:xfrm>
          <a:off x="2811888" y="1360775"/>
          <a:ext cx="6555346" cy="79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263760" imgH="393480" progId="Equation.DSMT4">
                  <p:embed/>
                </p:oleObj>
              </mc:Choice>
              <mc:Fallback>
                <p:oleObj name="Equation" r:id="rId3" imgW="3263760" imgH="39348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1888" y="1360775"/>
                        <a:ext cx="6555346" cy="792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697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8152636"/>
              </p:ext>
            </p:extLst>
          </p:nvPr>
        </p:nvGraphicFramePr>
        <p:xfrm>
          <a:off x="2842591" y="3008034"/>
          <a:ext cx="5791200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882880" imgH="431640" progId="Equation.DSMT4">
                  <p:embed/>
                </p:oleObj>
              </mc:Choice>
              <mc:Fallback>
                <p:oleObj name="Equation" r:id="rId5" imgW="2882880" imgH="4316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2591" y="3008034"/>
                        <a:ext cx="5791200" cy="869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344557" y="377670"/>
            <a:ext cx="9866243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Problem 2 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344557" y="772733"/>
            <a:ext cx="11290852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AU" sz="2400" dirty="0"/>
              <a:t>A typical engine has a 9.00 to 1.00 compression ratio (</a:t>
            </a:r>
            <a:r>
              <a:rPr lang="en-AU" sz="2400" dirty="0" err="1"/>
              <a:t>i.e.gas</a:t>
            </a:r>
            <a:r>
              <a:rPr lang="en-AU" sz="2400" dirty="0"/>
              <a:t> is  compressed to 1/9 original volume). The initial pressure is 1.00 atm and initial temperature 27.0 °C. If the pressure after compression is 21.7 atm, find the final temperature.</a:t>
            </a:r>
            <a:endParaRPr lang="en-AU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164943" y="99463"/>
            <a:ext cx="9866243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Dalton’s Law of Partial Pressures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344557" y="772733"/>
            <a:ext cx="11290852" cy="5340552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r>
              <a:rPr lang="en-US" sz="2400" dirty="0">
                <a:solidFill>
                  <a:srgbClr val="7030A0"/>
                </a:solidFill>
              </a:rPr>
              <a:t>“ For a mixture of gases in a container, the total pressure exerted is the sum of the pressures that each gas would exert if it were alone.”</a:t>
            </a:r>
          </a:p>
          <a:p>
            <a:pPr indent="-514350">
              <a:defRPr/>
            </a:pPr>
            <a:endParaRPr lang="en-US" sz="2400" dirty="0"/>
          </a:p>
          <a:p>
            <a:pPr indent="-514350">
              <a:defRPr/>
            </a:pPr>
            <a:r>
              <a:rPr lang="en-US" sz="2400" dirty="0"/>
              <a:t>Expressed mathematically: </a:t>
            </a:r>
          </a:p>
          <a:p>
            <a:pPr indent="-514350">
              <a:defRPr/>
            </a:pPr>
            <a:endParaRPr lang="en-US" sz="2400" dirty="0"/>
          </a:p>
          <a:p>
            <a:pPr indent="-514350">
              <a:defRPr/>
            </a:pPr>
            <a:endParaRPr lang="en-US" sz="2400" dirty="0"/>
          </a:p>
          <a:p>
            <a:pPr indent="-514350">
              <a:defRPr/>
            </a:pPr>
            <a:endParaRPr lang="en-US" sz="2400" dirty="0"/>
          </a:p>
          <a:p>
            <a:pPr indent="-514350">
              <a:defRPr/>
            </a:pPr>
            <a:endParaRPr lang="en-US" sz="2400" dirty="0"/>
          </a:p>
          <a:p>
            <a:pPr indent="-514350">
              <a:defRPr/>
            </a:pPr>
            <a:r>
              <a:rPr lang="en-US" sz="2400" dirty="0"/>
              <a:t>Assuming each gas behaves ideally, we can use the ideal gas law to calculate the partial pressures:</a:t>
            </a:r>
          </a:p>
          <a:p>
            <a:pPr indent="-514350">
              <a:defRPr/>
            </a:pPr>
            <a:endParaRPr lang="en-US" sz="800" dirty="0"/>
          </a:p>
          <a:p>
            <a:pPr indent="-514350">
              <a:defRPr/>
            </a:pPr>
            <a:endParaRPr lang="en-US" sz="8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9061467"/>
              </p:ext>
            </p:extLst>
          </p:nvPr>
        </p:nvGraphicFramePr>
        <p:xfrm>
          <a:off x="4016639" y="3235239"/>
          <a:ext cx="3250372" cy="557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33440" imgH="228600" progId="Equation.DSMT4">
                  <p:embed/>
                </p:oleObj>
              </mc:Choice>
              <mc:Fallback>
                <p:oleObj name="Equation" r:id="rId3" imgW="13334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16639" y="3235239"/>
                        <a:ext cx="3250372" cy="5572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6941198"/>
              </p:ext>
            </p:extLst>
          </p:nvPr>
        </p:nvGraphicFramePr>
        <p:xfrm>
          <a:off x="3544339" y="4870027"/>
          <a:ext cx="5101501" cy="838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00120" imgH="393480" progId="Equation.DSMT4">
                  <p:embed/>
                </p:oleObj>
              </mc:Choice>
              <mc:Fallback>
                <p:oleObj name="Equation" r:id="rId5" imgW="24001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44339" y="4870027"/>
                        <a:ext cx="5101501" cy="8383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1381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 txBox="1">
            <a:spLocks/>
          </p:cNvSpPr>
          <p:nvPr/>
        </p:nvSpPr>
        <p:spPr>
          <a:xfrm>
            <a:off x="172278" y="145707"/>
            <a:ext cx="9866243" cy="536731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en-AU" sz="4000" dirty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Dalton’s Law of Partial Pressures</a:t>
            </a:r>
          </a:p>
        </p:txBody>
      </p:sp>
      <p:sp>
        <p:nvSpPr>
          <p:cNvPr id="12" name="Content Placeholder 11"/>
          <p:cNvSpPr txBox="1">
            <a:spLocks/>
          </p:cNvSpPr>
          <p:nvPr/>
        </p:nvSpPr>
        <p:spPr>
          <a:xfrm>
            <a:off x="172278" y="1042527"/>
            <a:ext cx="11847443" cy="5600700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514350">
              <a:defRPr/>
            </a:pPr>
            <a:r>
              <a:rPr lang="en-US" sz="2400" dirty="0"/>
              <a:t>So Dalton’s Law of Partial Pressures becomes:</a:t>
            </a:r>
          </a:p>
          <a:p>
            <a:pPr indent="-514350">
              <a:defRPr/>
            </a:pPr>
            <a:endParaRPr lang="en-US" sz="2400" dirty="0"/>
          </a:p>
          <a:p>
            <a:pPr indent="-514350">
              <a:defRPr/>
            </a:pPr>
            <a:endParaRPr lang="en-US" sz="2400" dirty="0"/>
          </a:p>
          <a:p>
            <a:pPr indent="-514350">
              <a:defRPr/>
            </a:pPr>
            <a:endParaRPr lang="en-US" sz="2400" dirty="0"/>
          </a:p>
          <a:p>
            <a:pPr indent="-514350">
              <a:defRPr/>
            </a:pPr>
            <a:endParaRPr lang="en-US" sz="2400" dirty="0"/>
          </a:p>
          <a:p>
            <a:pPr indent="-514350">
              <a:defRPr/>
            </a:pPr>
            <a:endParaRPr lang="en-US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US" sz="2400" dirty="0"/>
          </a:p>
          <a:p>
            <a:pPr indent="-514350">
              <a:defRPr/>
            </a:pPr>
            <a:endParaRPr lang="en-AU" sz="2400" dirty="0"/>
          </a:p>
          <a:p>
            <a:pPr indent="-514350">
              <a:defRPr/>
            </a:pPr>
            <a:endParaRPr lang="en-US" sz="2400" dirty="0"/>
          </a:p>
          <a:p>
            <a:pPr indent="-514350">
              <a:defRPr/>
            </a:pPr>
            <a:endParaRPr lang="en-US" sz="2400" dirty="0"/>
          </a:p>
          <a:p>
            <a:pPr indent="-514350">
              <a:defRPr/>
            </a:pPr>
            <a:r>
              <a:rPr lang="en-US" sz="2400" dirty="0"/>
              <a:t>where </a:t>
            </a:r>
            <a:r>
              <a:rPr lang="en-US" sz="2400" i="1" dirty="0" err="1"/>
              <a:t>n</a:t>
            </a:r>
            <a:r>
              <a:rPr lang="en-US" sz="2400" i="1" baseline="-25000" dirty="0" err="1"/>
              <a:t>Total</a:t>
            </a:r>
            <a:r>
              <a:rPr lang="en-US" sz="2400" dirty="0"/>
              <a:t> is the sum of the numbers of moles of the various gases. </a:t>
            </a:r>
          </a:p>
          <a:p>
            <a:pPr indent="-514350">
              <a:defRPr/>
            </a:pPr>
            <a:endParaRPr lang="en-US" sz="24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0678054"/>
              </p:ext>
            </p:extLst>
          </p:nvPr>
        </p:nvGraphicFramePr>
        <p:xfrm>
          <a:off x="2101288" y="1762705"/>
          <a:ext cx="6340475" cy="290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806560" imgH="1282680" progId="Equation.DSMT4">
                  <p:embed/>
                </p:oleObj>
              </mc:Choice>
              <mc:Fallback>
                <p:oleObj name="Equation" r:id="rId3" imgW="2806560" imgH="1282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01288" y="1762705"/>
                        <a:ext cx="6340475" cy="2900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7711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2177761" y="38744"/>
            <a:ext cx="7837920" cy="928897"/>
          </a:xfrm>
        </p:spPr>
        <p:txBody>
          <a:bodyPr vert="horz" lIns="91440" tIns="20116" rIns="91440" bIns="45720" rtlCol="0" anchor="ctr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  <a:defRPr/>
            </a:pPr>
            <a:r>
              <a:rPr lang="en-US" sz="4000" dirty="0">
                <a:solidFill>
                  <a:srgbClr val="660066"/>
                </a:solidFill>
                <a:latin typeface="Arial"/>
                <a:cs typeface="Arial"/>
              </a:rPr>
              <a:t>Temperature and molecular motion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36862" y="1237466"/>
            <a:ext cx="4884221" cy="914753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>
              <a:defRPr/>
            </a:pPr>
            <a:endParaRPr lang="en-US" dirty="0">
              <a:solidFill>
                <a:schemeClr val="accent6"/>
              </a:solidFill>
            </a:endParaRPr>
          </a:p>
          <a:p>
            <a:pPr>
              <a:defRPr/>
            </a:pPr>
            <a:endParaRPr lang="en-US" dirty="0">
              <a:solidFill>
                <a:schemeClr val="accent6"/>
              </a:solidFill>
            </a:endParaRPr>
          </a:p>
          <a:p>
            <a:pPr>
              <a:defRPr/>
            </a:pP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8BFA4A-5186-B09E-25D9-31EE5EF39C77}"/>
              </a:ext>
            </a:extLst>
          </p:cNvPr>
          <p:cNvSpPr txBox="1"/>
          <p:nvPr/>
        </p:nvSpPr>
        <p:spPr>
          <a:xfrm>
            <a:off x="790647" y="782931"/>
            <a:ext cx="1124330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Temperature is in fact a fundamental physical property of a system, which can be defined in terms of </a:t>
            </a:r>
            <a:r>
              <a:rPr lang="en-US" sz="2400" b="1" dirty="0">
                <a:solidFill>
                  <a:srgbClr val="000090"/>
                </a:solidFill>
                <a:latin typeface="Arial"/>
                <a:cs typeface="Arial"/>
              </a:rPr>
              <a:t>probability and statistics of the very large number of atoms or molecules that make up the system</a:t>
            </a: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This field is known as </a:t>
            </a:r>
            <a:r>
              <a:rPr lang="en-US" sz="2400" b="1" dirty="0">
                <a:solidFill>
                  <a:srgbClr val="000090"/>
                </a:solidFill>
                <a:latin typeface="Arial"/>
                <a:cs typeface="Arial"/>
              </a:rPr>
              <a:t>Statistical mechanics.</a:t>
            </a:r>
          </a:p>
          <a:p>
            <a:pPr>
              <a:defRPr/>
            </a:pPr>
            <a:endParaRPr lang="en-US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id="{6274623B-2A0A-136E-09B6-BA87CD4E7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212" y="2396597"/>
            <a:ext cx="4287919" cy="442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245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13329</TotalTime>
  <Words>2250</Words>
  <Application>Microsoft Macintosh PowerPoint</Application>
  <PresentationFormat>Widescreen</PresentationFormat>
  <Paragraphs>369</Paragraphs>
  <Slides>29</Slides>
  <Notes>28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Symbol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Temperature and molecular motion</vt:lpstr>
      <vt:lpstr>PowerPoint Presentation</vt:lpstr>
      <vt:lpstr>Thermodynamic limit</vt:lpstr>
      <vt:lpstr>Mean kinetic energy</vt:lpstr>
      <vt:lpstr>Example-Kinetic energy of monatomic gases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Rotational motion in a diatomic gas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dsolina</dc:creator>
  <cp:lastModifiedBy>Charlene Lobo</cp:lastModifiedBy>
  <cp:revision>591</cp:revision>
  <dcterms:created xsi:type="dcterms:W3CDTF">2010-04-26T03:53:16Z</dcterms:created>
  <dcterms:modified xsi:type="dcterms:W3CDTF">2024-04-08T06:07:16Z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1a6c3db-1667-4f49-995a-8b9973972958_Enabled">
    <vt:lpwstr>true</vt:lpwstr>
  </property>
  <property fmtid="{D5CDD505-2E9C-101B-9397-08002B2CF9AE}" pid="3" name="MSIP_Label_51a6c3db-1667-4f49-995a-8b9973972958_SetDate">
    <vt:lpwstr>2023-03-06T03:36:09Z</vt:lpwstr>
  </property>
  <property fmtid="{D5CDD505-2E9C-101B-9397-08002B2CF9AE}" pid="4" name="MSIP_Label_51a6c3db-1667-4f49-995a-8b9973972958_Method">
    <vt:lpwstr>Standard</vt:lpwstr>
  </property>
  <property fmtid="{D5CDD505-2E9C-101B-9397-08002B2CF9AE}" pid="5" name="MSIP_Label_51a6c3db-1667-4f49-995a-8b9973972958_Name">
    <vt:lpwstr>UTS-Internal</vt:lpwstr>
  </property>
  <property fmtid="{D5CDD505-2E9C-101B-9397-08002B2CF9AE}" pid="6" name="MSIP_Label_51a6c3db-1667-4f49-995a-8b9973972958_SiteId">
    <vt:lpwstr>e8911c26-cf9f-4a9c-878e-527807be8791</vt:lpwstr>
  </property>
  <property fmtid="{D5CDD505-2E9C-101B-9397-08002B2CF9AE}" pid="7" name="MSIP_Label_51a6c3db-1667-4f49-995a-8b9973972958_ActionId">
    <vt:lpwstr>894aa41a-d53c-466b-8319-19dc8521a84d</vt:lpwstr>
  </property>
  <property fmtid="{D5CDD505-2E9C-101B-9397-08002B2CF9AE}" pid="8" name="MSIP_Label_51a6c3db-1667-4f49-995a-8b9973972958_ContentBits">
    <vt:lpwstr>0</vt:lpwstr>
  </property>
</Properties>
</file>