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1" r:id="rId3"/>
    <p:sldId id="257" r:id="rId4"/>
    <p:sldId id="312" r:id="rId5"/>
    <p:sldId id="259" r:id="rId6"/>
    <p:sldId id="265" r:id="rId7"/>
    <p:sldId id="266" r:id="rId8"/>
    <p:sldId id="267" r:id="rId9"/>
    <p:sldId id="268" r:id="rId10"/>
    <p:sldId id="269" r:id="rId11"/>
    <p:sldId id="454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3" r:id="rId30"/>
    <p:sldId id="294" r:id="rId31"/>
    <p:sldId id="295" r:id="rId32"/>
    <p:sldId id="298" r:id="rId33"/>
    <p:sldId id="299" r:id="rId34"/>
    <p:sldId id="300" r:id="rId35"/>
    <p:sldId id="301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3268" autoAdjust="0"/>
  </p:normalViewPr>
  <p:slideViewPr>
    <p:cSldViewPr snapToGrid="0">
      <p:cViewPr varScale="1">
        <p:scale>
          <a:sx n="90" d="100"/>
          <a:sy n="90" d="100"/>
        </p:scale>
        <p:origin x="232" y="4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25D-009C-4D3A-8F56-C537AF9E2343}" type="datetimeFigureOut">
              <a:rPr lang="en-US" smtClean="0"/>
              <a:pPr/>
              <a:t>4/2/24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86C3E-D68F-49B9-81D2-3D7E854D2B4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29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4631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54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F8D4E-63A5-4FCA-9E9E-1FE6D32271C9}" type="slidenum">
              <a:rPr lang="en-US"/>
              <a:pPr/>
              <a:t>11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919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7957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4229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Guide the students through solving this problem (use zoom whiteboard).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51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3771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706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1147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240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6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10 min break after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412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32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738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341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130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034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654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947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8319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60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Run Boltzmann gas simulation in Mathematica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46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7360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Check sign of equation- should be negative?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668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2337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706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5888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739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24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61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1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205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510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51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3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A58D-8955-492A-AF63-F2E85D39B957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B8E6-34B0-4A6C-B635-9FA2DAB70498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BED78-35D5-4A10-A23A-F5897A99CDA6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80" y="489653"/>
            <a:ext cx="10448640" cy="927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77D8A-6A49-AE48-9E69-938FFA21B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BED2-4170-4811-AAF8-7343F0EB997C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1818-AEF5-4149-B3F3-69E90360E360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C90E-D558-4A8E-BCBA-9FEA0F3EDAF3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B8C3-36E4-4FB0-A7DB-06406BBD07CA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D247-7376-4314-8823-DD5B8D6DD73E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3DE1-DC41-434F-834B-733DD91C4C01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26D5-F45E-4686-878C-8E0A07A8EC5E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9F5E-BC69-420D-A4D0-4C06DD0833F4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39E9-7EB6-4AC8-9EA8-D41C0A8741B9}" type="datetime1">
              <a:rPr lang="en-US" smtClean="0"/>
              <a:pPr/>
              <a:t>4/2/24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bookcentral.proquest.com/lib/uts/detail.action?docID=3059079&amp;pq-origsite=prim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penclipart.org/detail/3688/cup-of-coffee-by-tomas_ara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88198" y="469922"/>
            <a:ext cx="59088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b="1" dirty="0">
                <a:solidFill>
                  <a:srgbClr val="0000CC"/>
                </a:solidFill>
              </a:rPr>
              <a:t>THERMAL PHYSICS:</a:t>
            </a:r>
          </a:p>
          <a:p>
            <a:pPr algn="ctr"/>
            <a:r>
              <a:rPr lang="en-AU" sz="4800" b="1" dirty="0">
                <a:solidFill>
                  <a:srgbClr val="0000CC"/>
                </a:solidFill>
              </a:rPr>
              <a:t>Temperature and Heat</a:t>
            </a:r>
          </a:p>
          <a:p>
            <a:pPr algn="ctr"/>
            <a:r>
              <a:rPr lang="en-AU" sz="4800" b="1" dirty="0">
                <a:solidFill>
                  <a:srgbClr val="0000CC"/>
                </a:solidFill>
              </a:rPr>
              <a:t>Prof. Charlene Lobo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018" y="3523019"/>
            <a:ext cx="116239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  <a:latin typeface="+mj-lt"/>
              </a:rPr>
              <a:t>Resources:</a:t>
            </a:r>
          </a:p>
          <a:p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r>
              <a:rPr lang="en-US" sz="2400" dirty="0">
                <a:solidFill>
                  <a:srgbClr val="7030A0"/>
                </a:solidFill>
                <a:latin typeface="+mj-lt"/>
              </a:rPr>
              <a:t>Halliday, Resnick and Walker, “Fundamentals of Physics – 10</a:t>
            </a:r>
            <a:r>
              <a:rPr lang="en-US" sz="2400" baseline="30000" dirty="0">
                <a:solidFill>
                  <a:srgbClr val="7030A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 edition” Wiley. This is your assigned text. </a:t>
            </a:r>
          </a:p>
          <a:p>
            <a:pPr algn="l"/>
            <a:r>
              <a:rPr lang="en-AU" sz="2400" b="0" i="0" dirty="0">
                <a:solidFill>
                  <a:srgbClr val="252B2B"/>
                </a:solidFill>
                <a:effectLst/>
                <a:latin typeface="+mj-lt"/>
              </a:rPr>
              <a:t>Available free at the library.</a:t>
            </a:r>
          </a:p>
          <a:p>
            <a:pPr algn="l"/>
            <a:r>
              <a:rPr lang="en-AU" sz="2400" b="0" i="0" u="sng" dirty="0">
                <a:solidFill>
                  <a:srgbClr val="252B2B"/>
                </a:solidFill>
                <a:effectLst/>
                <a:latin typeface="+mj-lt"/>
                <a:hlinkClick r:id="rId3"/>
              </a:rPr>
              <a:t>https://ebookcentral.proquest.com/lib/uts/detail.action?docID=3059079&amp;pq-origsite=primoLinks to an external site.</a:t>
            </a:r>
            <a:endParaRPr lang="en-AU" sz="2400" b="0" i="0" dirty="0">
              <a:solidFill>
                <a:srgbClr val="252B2B"/>
              </a:solidFill>
              <a:effectLst/>
              <a:latin typeface="+mj-lt"/>
            </a:endParaRPr>
          </a:p>
          <a:p>
            <a:br>
              <a:rPr lang="en-AU" sz="2400" dirty="0">
                <a:latin typeface="+mj-lt"/>
              </a:rPr>
            </a:br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6593" y="203499"/>
            <a:ext cx="9892747" cy="5367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Linear Expansion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9759" y="930412"/>
            <a:ext cx="11675164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Imagine a rod of length of L</a:t>
            </a:r>
            <a:r>
              <a:rPr lang="en-AU" sz="2800" baseline="-25000" dirty="0"/>
              <a:t>o</a:t>
            </a:r>
            <a:r>
              <a:rPr lang="en-AU" sz="2800" dirty="0"/>
              <a:t>, at some initial temperature T</a:t>
            </a:r>
            <a:r>
              <a:rPr lang="en-AU" sz="2800" baseline="-25000" dirty="0"/>
              <a:t>o</a:t>
            </a:r>
            <a:r>
              <a:rPr lang="en-AU" sz="2800" dirty="0"/>
              <a:t>. When the temperature changes by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T, the length changes by</a:t>
            </a:r>
            <a:r>
              <a:rPr lang="en-AU" sz="2800" dirty="0">
                <a:latin typeface="Symbol" pitchFamily="18" charset="2"/>
              </a:rPr>
              <a:t> D</a:t>
            </a:r>
            <a:r>
              <a:rPr lang="en-AU" sz="2800" dirty="0"/>
              <a:t>L.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L is proportional to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T.</a:t>
            </a:r>
          </a:p>
          <a:p>
            <a:pPr indent="-514350">
              <a:defRPr/>
            </a:pPr>
            <a:r>
              <a:rPr lang="en-AU" sz="2800" dirty="0"/>
              <a:t> </a:t>
            </a:r>
          </a:p>
          <a:p>
            <a:pPr indent="-514350">
              <a:defRPr/>
            </a:pPr>
            <a:endParaRPr lang="en-AU" sz="1200" dirty="0"/>
          </a:p>
          <a:p>
            <a:pPr indent="-514350">
              <a:defRPr/>
            </a:pPr>
            <a:r>
              <a:rPr lang="en-AU" sz="2800" dirty="0"/>
              <a:t>					          		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L = L</a:t>
            </a:r>
            <a:r>
              <a:rPr lang="en-AU" sz="2800" baseline="-25000" dirty="0"/>
              <a:t>o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 </a:t>
            </a:r>
          </a:p>
          <a:p>
            <a:pPr indent="-514350">
              <a:defRPr/>
            </a:pPr>
            <a:r>
              <a:rPr lang="en-US" sz="2800" dirty="0"/>
              <a:t>							L=</a:t>
            </a:r>
            <a:r>
              <a:rPr lang="en-AU" sz="2800" dirty="0"/>
              <a:t> L</a:t>
            </a:r>
            <a:r>
              <a:rPr lang="en-AU" sz="2800" baseline="-25000" dirty="0"/>
              <a:t>o</a:t>
            </a:r>
            <a:r>
              <a:rPr lang="en-AU" sz="2800" dirty="0"/>
              <a:t> +</a:t>
            </a:r>
            <a:r>
              <a:rPr lang="el-GR" sz="2800" dirty="0"/>
              <a:t>Δ</a:t>
            </a:r>
            <a:r>
              <a:rPr lang="en-US" sz="2800" dirty="0"/>
              <a:t>L=</a:t>
            </a:r>
            <a:r>
              <a:rPr lang="en-AU" sz="2800" dirty="0"/>
              <a:t> L</a:t>
            </a:r>
            <a:r>
              <a:rPr lang="en-AU" sz="2800" baseline="-25000" dirty="0"/>
              <a:t>o</a:t>
            </a:r>
            <a:r>
              <a:rPr lang="en-AU" sz="2800" dirty="0"/>
              <a:t> (1+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T) 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		</a:t>
            </a:r>
            <a:r>
              <a:rPr lang="en-AU" sz="2800" dirty="0">
                <a:latin typeface="Symbol" pitchFamily="18" charset="2"/>
              </a:rPr>
              <a:t> 			a</a:t>
            </a:r>
            <a:r>
              <a:rPr lang="en-AU" sz="2800" dirty="0"/>
              <a:t> is the coefficient of 									linear expansion (K</a:t>
            </a:r>
            <a:r>
              <a:rPr lang="en-AU" sz="2800" baseline="30000" dirty="0"/>
              <a:t>-1</a:t>
            </a:r>
            <a:r>
              <a:rPr lang="en-AU" sz="2800" dirty="0"/>
              <a:t> or (C°)</a:t>
            </a:r>
            <a:r>
              <a:rPr lang="en-AU" sz="2800" baseline="30000" dirty="0"/>
              <a:t>-1</a:t>
            </a:r>
            <a:r>
              <a:rPr lang="en-AU" sz="2800" dirty="0"/>
              <a:t>)</a:t>
            </a:r>
          </a:p>
          <a:p>
            <a:pPr indent="-514350">
              <a:defRPr/>
            </a:pPr>
            <a:endParaRPr lang="en-US" sz="2800" dirty="0">
              <a:latin typeface="Symbol" pitchFamily="18" charset="2"/>
            </a:endParaRPr>
          </a:p>
          <a:p>
            <a:pPr indent="-514350">
              <a:defRPr/>
            </a:pPr>
            <a:endParaRPr lang="en-AU" sz="2800" dirty="0">
              <a:latin typeface="Symbol" pitchFamily="18" charset="2"/>
            </a:endParaRPr>
          </a:p>
          <a:p>
            <a:pPr indent="-514350">
              <a:defRPr/>
            </a:pP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Is the coefficient of linear thermal expansion, L is the final length.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1429" y="2386306"/>
            <a:ext cx="3707911" cy="1206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01" y="2212522"/>
            <a:ext cx="6352590" cy="243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tab 7"/>
          <p:cNvPicPr>
            <a:picLocks noChangeAspect="1" noChangeArrowheads="1"/>
          </p:cNvPicPr>
          <p:nvPr/>
        </p:nvPicPr>
        <p:blipFill rotWithShape="1">
          <a:blip r:embed="rId3" cstate="screen"/>
          <a:srcRect t="3022"/>
          <a:stretch/>
        </p:blipFill>
        <p:spPr bwMode="auto">
          <a:xfrm>
            <a:off x="1752601" y="309716"/>
            <a:ext cx="8677275" cy="586248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9624393" y="5589240"/>
            <a:ext cx="805483" cy="72008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8770354" y="5279975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1524001" y="5445224"/>
            <a:ext cx="2339752" cy="86409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56591" y="377670"/>
            <a:ext cx="9654209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2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Area Expansion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56591" y="927279"/>
            <a:ext cx="11264348" cy="552305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With a temperature change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>
                <a:latin typeface="Symbol" pitchFamily="18" charset="2"/>
              </a:rPr>
              <a:t>		D</a:t>
            </a:r>
            <a:r>
              <a:rPr lang="en-AU" sz="2800" dirty="0"/>
              <a:t>A = </a:t>
            </a:r>
            <a:r>
              <a:rPr lang="en-AU" sz="2800" dirty="0" err="1"/>
              <a:t>A</a:t>
            </a:r>
            <a:r>
              <a:rPr lang="en-AU" sz="2800" baseline="-25000" dirty="0" err="1"/>
              <a:t>o</a:t>
            </a:r>
            <a:r>
              <a:rPr lang="en-AU" sz="2800" dirty="0"/>
              <a:t> 2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	and	A = </a:t>
            </a:r>
            <a:r>
              <a:rPr lang="en-AU" sz="2800" dirty="0" err="1"/>
              <a:t>A</a:t>
            </a:r>
            <a:r>
              <a:rPr lang="en-AU" sz="2800" baseline="-25000" dirty="0" err="1"/>
              <a:t>o</a:t>
            </a:r>
            <a:r>
              <a:rPr lang="en-AU" sz="2800" dirty="0"/>
              <a:t> (1 + 2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T)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b="1" dirty="0">
                <a:solidFill>
                  <a:srgbClr val="0000CC"/>
                </a:solidFill>
              </a:rPr>
              <a:t>Volume Expansion</a:t>
            </a:r>
            <a:r>
              <a:rPr lang="en-AU" sz="2800" dirty="0">
                <a:solidFill>
                  <a:srgbClr val="0000CC"/>
                </a:solidFill>
              </a:rPr>
              <a:t> </a:t>
            </a:r>
          </a:p>
          <a:p>
            <a:pPr indent="-514350">
              <a:defRPr/>
            </a:pPr>
            <a:r>
              <a:rPr lang="en-AU" sz="2800" dirty="0"/>
              <a:t>With a temperature change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</a:t>
            </a:r>
          </a:p>
          <a:p>
            <a:pPr indent="-514350">
              <a:defRPr/>
            </a:pPr>
            <a:endParaRPr lang="en-AU" sz="2800" dirty="0"/>
          </a:p>
          <a:p>
            <a:pPr lvl="1" indent="-514350">
              <a:defRPr/>
            </a:pPr>
            <a:r>
              <a:rPr lang="en-AU" sz="2800" dirty="0">
                <a:latin typeface="Symbol" pitchFamily="18" charset="2"/>
              </a:rPr>
              <a:t>			D</a:t>
            </a:r>
            <a:r>
              <a:rPr lang="en-AU" sz="2800" dirty="0"/>
              <a:t>V = V</a:t>
            </a:r>
            <a:r>
              <a:rPr lang="en-AU" sz="2800" baseline="-25000" dirty="0"/>
              <a:t>o</a:t>
            </a:r>
            <a:r>
              <a:rPr lang="en-AU" sz="2800" dirty="0"/>
              <a:t> 3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	and	V = V</a:t>
            </a:r>
            <a:r>
              <a:rPr lang="en-AU" sz="2800" baseline="-25000" dirty="0"/>
              <a:t>o</a:t>
            </a:r>
            <a:r>
              <a:rPr lang="en-AU" sz="2800" dirty="0"/>
              <a:t> (1 + 3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T)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Let 3</a:t>
            </a:r>
            <a:r>
              <a:rPr lang="en-AU" sz="2800" dirty="0">
                <a:latin typeface="Symbol" pitchFamily="18" charset="2"/>
              </a:rPr>
              <a:t>a</a:t>
            </a:r>
            <a:r>
              <a:rPr lang="en-AU" sz="2800" dirty="0"/>
              <a:t> =</a:t>
            </a:r>
            <a:r>
              <a:rPr lang="en-AU" sz="2800" dirty="0">
                <a:latin typeface="Symbol" pitchFamily="18" charset="2"/>
              </a:rPr>
              <a:t>b</a:t>
            </a:r>
            <a:r>
              <a:rPr lang="en-AU" sz="2800" dirty="0"/>
              <a:t> then</a:t>
            </a:r>
          </a:p>
          <a:p>
            <a:pPr indent="-514350">
              <a:defRPr/>
            </a:pPr>
            <a:endParaRPr lang="en-AU" sz="1200" dirty="0"/>
          </a:p>
          <a:p>
            <a:pPr lvl="0">
              <a:defRPr/>
            </a:pPr>
            <a:r>
              <a:rPr lang="en-AU" sz="2800" dirty="0">
                <a:latin typeface="Symbol" pitchFamily="18" charset="2"/>
              </a:rPr>
              <a:t>		D</a:t>
            </a:r>
            <a:r>
              <a:rPr lang="en-AU" sz="2800" dirty="0"/>
              <a:t>V = V</a:t>
            </a:r>
            <a:r>
              <a:rPr lang="en-AU" sz="2800" baseline="-25000" dirty="0"/>
              <a:t>o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b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		and	V = V</a:t>
            </a:r>
            <a:r>
              <a:rPr lang="en-AU" sz="2800" baseline="-25000" dirty="0"/>
              <a:t>o</a:t>
            </a:r>
            <a:r>
              <a:rPr lang="en-AU" sz="2800" dirty="0"/>
              <a:t> (1 + </a:t>
            </a:r>
            <a:r>
              <a:rPr lang="en-AU" sz="2800" dirty="0">
                <a:latin typeface="Symbol" pitchFamily="18" charset="2"/>
              </a:rPr>
              <a:t>b</a:t>
            </a:r>
            <a:r>
              <a:rPr lang="en-AU" sz="2800" dirty="0"/>
              <a:t>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T)</a:t>
            </a:r>
          </a:p>
          <a:p>
            <a:pPr indent="-514350">
              <a:buFont typeface="Symbol" panose="05050102010706020507" pitchFamily="18" charset="2"/>
              <a:buChar char=" "/>
              <a:defRPr/>
            </a:pPr>
            <a:endParaRPr lang="en-AU" sz="1200" dirty="0"/>
          </a:p>
          <a:p>
            <a:pPr indent="-514350">
              <a:defRPr/>
            </a:pPr>
            <a:r>
              <a:rPr lang="en-AU" sz="2800" dirty="0"/>
              <a:t>where </a:t>
            </a:r>
            <a:r>
              <a:rPr lang="en-AU" sz="2800" dirty="0">
                <a:latin typeface="Symbol" pitchFamily="18" charset="2"/>
              </a:rPr>
              <a:t>b</a:t>
            </a:r>
            <a:r>
              <a:rPr lang="en-AU" sz="2800" dirty="0"/>
              <a:t> is the volume expansion coefficient.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1200" y="5263524"/>
            <a:ext cx="8056074" cy="81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1981200" y="3861516"/>
            <a:ext cx="8056074" cy="81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1981200" y="1695719"/>
            <a:ext cx="8056074" cy="81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58101" y="53438"/>
            <a:ext cx="9720470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Coefficients of Volume Expansion</a:t>
            </a:r>
          </a:p>
          <a:p>
            <a:pPr lvl="0">
              <a:spcBef>
                <a:spcPct val="0"/>
              </a:spcBef>
              <a:defRPr/>
            </a:pPr>
            <a:endParaRPr lang="en-AU" sz="32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AU" sz="3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Material</a:t>
            </a:r>
            <a:r>
              <a:rPr lang="en-AU" sz="3200" dirty="0">
                <a:solidFill>
                  <a:srgbClr val="7030A0"/>
                </a:solidFill>
                <a:latin typeface="Symbol" pitchFamily="18" charset="2"/>
              </a:rPr>
              <a:t> 				</a:t>
            </a:r>
            <a:r>
              <a:rPr lang="en-AU" sz="3200" b="1" dirty="0">
                <a:solidFill>
                  <a:srgbClr val="7030A0"/>
                </a:solidFill>
                <a:latin typeface="Symbol" pitchFamily="18" charset="2"/>
              </a:rPr>
              <a:t>b</a:t>
            </a:r>
            <a:r>
              <a:rPr lang="en-AU" sz="3200" b="1" dirty="0">
                <a:solidFill>
                  <a:srgbClr val="7030A0"/>
                </a:solidFill>
              </a:rPr>
              <a:t> (K</a:t>
            </a:r>
            <a:r>
              <a:rPr lang="en-AU" sz="3200" b="1" baseline="30000" dirty="0">
                <a:solidFill>
                  <a:srgbClr val="7030A0"/>
                </a:solidFill>
              </a:rPr>
              <a:t>-1</a:t>
            </a:r>
            <a:r>
              <a:rPr lang="en-AU" sz="3200" b="1" dirty="0">
                <a:solidFill>
                  <a:srgbClr val="7030A0"/>
                </a:solidFill>
              </a:rPr>
              <a:t> or (C°)</a:t>
            </a:r>
            <a:r>
              <a:rPr lang="en-AU" sz="3200" b="1" baseline="30000" dirty="0">
                <a:solidFill>
                  <a:srgbClr val="7030A0"/>
                </a:solidFill>
              </a:rPr>
              <a:t>-1</a:t>
            </a:r>
            <a:r>
              <a:rPr lang="en-AU" sz="3200" b="1" dirty="0">
                <a:solidFill>
                  <a:srgbClr val="7030A0"/>
                </a:solidFill>
              </a:rPr>
              <a:t>)</a:t>
            </a:r>
            <a:endParaRPr lang="en-AU" sz="32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58101" y="1319164"/>
            <a:ext cx="972047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400" dirty="0" err="1"/>
              <a:t>Aluminum</a:t>
            </a:r>
            <a:r>
              <a:rPr lang="en-AU" sz="2400" dirty="0"/>
              <a:t>				7.2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Brass					6.0 × 10</a:t>
            </a:r>
            <a:r>
              <a:rPr lang="en-AU" sz="2400" baseline="30000" dirty="0"/>
              <a:t>-5</a:t>
            </a:r>
          </a:p>
          <a:p>
            <a:pPr indent="-514350">
              <a:defRPr/>
            </a:pPr>
            <a:r>
              <a:rPr lang="en-AU" sz="2400" dirty="0"/>
              <a:t>Copper					5.1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Glass					1.2 – 2.7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Invar (Ni-Fe alloy)			0.27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Fused Quartz				0.12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Steel					3.6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endParaRPr lang="en-AU" sz="2800" b="1" dirty="0">
              <a:solidFill>
                <a:srgbClr val="00B050"/>
              </a:solidFill>
            </a:endParaRPr>
          </a:p>
          <a:p>
            <a:pPr indent="-514350">
              <a:defRPr/>
            </a:pPr>
            <a:r>
              <a:rPr lang="en-AU" sz="2800" b="1" dirty="0">
                <a:solidFill>
                  <a:srgbClr val="7030A0"/>
                </a:solidFill>
              </a:rPr>
              <a:t>Liquids</a:t>
            </a:r>
          </a:p>
          <a:p>
            <a:pPr indent="-514350">
              <a:defRPr/>
            </a:pPr>
            <a:r>
              <a:rPr lang="en-AU" sz="2400" dirty="0"/>
              <a:t>Ethanol				75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 err="1"/>
              <a:t>Carbondisulfide</a:t>
            </a:r>
            <a:r>
              <a:rPr lang="en-AU" sz="2400" dirty="0"/>
              <a:t>			115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 err="1"/>
              <a:t>Glycerin</a:t>
            </a:r>
            <a:r>
              <a:rPr lang="en-AU" sz="2400" dirty="0"/>
              <a:t>				49 × 10</a:t>
            </a:r>
            <a:r>
              <a:rPr lang="en-AU" sz="2400" baseline="30000" dirty="0"/>
              <a:t>-5</a:t>
            </a:r>
            <a:endParaRPr lang="en-AU" sz="2400" dirty="0"/>
          </a:p>
          <a:p>
            <a:pPr indent="-514350">
              <a:defRPr/>
            </a:pPr>
            <a:r>
              <a:rPr lang="en-AU" sz="2400" dirty="0"/>
              <a:t>Mercury				18 × 10</a:t>
            </a:r>
            <a:r>
              <a:rPr lang="en-AU" sz="2400" baseline="30000" dirty="0"/>
              <a:t>-5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02569" y="94334"/>
            <a:ext cx="9746974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Thermal Expansion of Water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63826" y="927279"/>
            <a:ext cx="11317357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From 0 °C to 4 °C, water decreases in volume with increasing temperature. 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Above 4 °C, water expands when heated.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Density of water is thus greatest at 4 °C. 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Water expands when it freezes.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Lakes cool from the surface down, at &gt; 4 °C, cooled water flows to the bottom (greatest density).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At &lt; 4 °C, water at the surface is less dense, as it freezes, becomes ice, it floats. 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Water at the bottom stays at 4 °C leading to the continuation of plant and animal life.</a:t>
            </a:r>
            <a:endParaRPr lang="en-AU" sz="2800" dirty="0">
              <a:solidFill>
                <a:srgbClr val="00B05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7965" y="1519707"/>
            <a:ext cx="2920977" cy="226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82713" y="321803"/>
            <a:ext cx="982648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6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Problem 1-thermal expansion.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82713" y="1139779"/>
            <a:ext cx="1146313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A glass </a:t>
            </a:r>
            <a:r>
              <a:rPr lang="en-AU" sz="2400" dirty="0"/>
              <a:t>flask of volume 150 cm</a:t>
            </a:r>
            <a:r>
              <a:rPr lang="en-AU" sz="2400" baseline="30000" dirty="0"/>
              <a:t>3</a:t>
            </a:r>
            <a:r>
              <a:rPr lang="en-AU" sz="2400" dirty="0"/>
              <a:t> is filled with ethanol (</a:t>
            </a:r>
            <a:r>
              <a:rPr lang="en-AU" sz="2400" dirty="0">
                <a:latin typeface="Symbol" pitchFamily="18" charset="2"/>
              </a:rPr>
              <a:t>b</a:t>
            </a:r>
            <a:r>
              <a:rPr lang="en-AU" sz="2400" dirty="0"/>
              <a:t> = 75 × 10</a:t>
            </a:r>
            <a:r>
              <a:rPr lang="en-AU" sz="2400" baseline="30000" dirty="0"/>
              <a:t>-5</a:t>
            </a:r>
            <a:r>
              <a:rPr lang="en-AU" sz="2400" dirty="0"/>
              <a:t> K</a:t>
            </a:r>
            <a:r>
              <a:rPr lang="en-AU" sz="2400" baseline="30000" dirty="0"/>
              <a:t>-1</a:t>
            </a:r>
            <a:r>
              <a:rPr lang="en-AU" sz="2400" dirty="0"/>
              <a:t>) at 20 °C. How much ethanol overflows when the system temperature is raised to 75 °C?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80189" y="166750"/>
            <a:ext cx="979998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Heat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10817" y="927279"/>
            <a:ext cx="11251096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Energy transfer solely because of temperature difference is called </a:t>
            </a:r>
            <a:r>
              <a:rPr lang="en-AU" sz="2800" dirty="0">
                <a:solidFill>
                  <a:srgbClr val="0000CC"/>
                </a:solidFill>
              </a:rPr>
              <a:t>heat flow </a:t>
            </a:r>
            <a:r>
              <a:rPr lang="en-AU" sz="2800" dirty="0"/>
              <a:t>or </a:t>
            </a:r>
            <a:r>
              <a:rPr lang="en-AU" sz="2800" dirty="0">
                <a:solidFill>
                  <a:srgbClr val="0000CC"/>
                </a:solidFill>
              </a:rPr>
              <a:t>heat transfer</a:t>
            </a:r>
            <a:r>
              <a:rPr lang="en-AU" sz="2800" dirty="0"/>
              <a:t>.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Energy transferred like this is called </a:t>
            </a:r>
            <a:r>
              <a:rPr lang="en-AU" sz="2800" dirty="0">
                <a:solidFill>
                  <a:srgbClr val="0000CC"/>
                </a:solidFill>
              </a:rPr>
              <a:t>heat</a:t>
            </a:r>
            <a:r>
              <a:rPr lang="en-AU" sz="2800" dirty="0"/>
              <a:t>.</a:t>
            </a:r>
          </a:p>
          <a:p>
            <a:pPr indent="-514350">
              <a:defRPr/>
            </a:pPr>
            <a:r>
              <a:rPr lang="en-AU" sz="2800" dirty="0"/>
              <a:t>Symbol for heat is </a:t>
            </a:r>
            <a:r>
              <a:rPr lang="en-AU" sz="2800" dirty="0">
                <a:solidFill>
                  <a:srgbClr val="0000CC"/>
                </a:solidFill>
              </a:rPr>
              <a:t>Q</a:t>
            </a:r>
            <a:r>
              <a:rPr lang="en-AU" sz="2800" dirty="0"/>
              <a:t> and has units </a:t>
            </a:r>
            <a:r>
              <a:rPr lang="en-AU" sz="2800" dirty="0">
                <a:solidFill>
                  <a:srgbClr val="0000CC"/>
                </a:solidFill>
              </a:rPr>
              <a:t>Joule (J)</a:t>
            </a:r>
            <a:r>
              <a:rPr lang="en-AU" sz="2800" dirty="0"/>
              <a:t>.</a:t>
            </a:r>
            <a:endParaRPr lang="en-AU" sz="2800" dirty="0">
              <a:solidFill>
                <a:srgbClr val="00B050"/>
              </a:solidFill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7870" y="1026465"/>
            <a:ext cx="7036992" cy="23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0" y="632193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u="sng" dirty="0">
                <a:hlinkClick r:id="rId4"/>
              </a:rPr>
              <a:t>http://openclipart.org/detail/3688/cup-of-coffee-by-tomas_arad</a:t>
            </a:r>
            <a:endParaRPr lang="en-AU" sz="1000" dirty="0"/>
          </a:p>
        </p:txBody>
      </p:sp>
      <p:sp>
        <p:nvSpPr>
          <p:cNvPr id="16" name="Rectangle 15"/>
          <p:cNvSpPr/>
          <p:nvPr/>
        </p:nvSpPr>
        <p:spPr>
          <a:xfrm>
            <a:off x="0" y="647883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u="sng" dirty="0">
                <a:solidFill>
                  <a:srgbClr val="0000CC"/>
                </a:solidFill>
              </a:rPr>
              <a:t>http://</a:t>
            </a:r>
            <a:r>
              <a:rPr lang="en-AU" sz="1000" u="sng" dirty="0" err="1">
                <a:solidFill>
                  <a:srgbClr val="0000CC"/>
                </a:solidFill>
              </a:rPr>
              <a:t>openclipart.org</a:t>
            </a:r>
            <a:r>
              <a:rPr lang="en-AU" sz="1000" u="sng" dirty="0">
                <a:solidFill>
                  <a:srgbClr val="0000CC"/>
                </a:solidFill>
              </a:rPr>
              <a:t>/detail/159673/</a:t>
            </a:r>
            <a:r>
              <a:rPr lang="en-AU" sz="1000" u="sng" dirty="0" err="1">
                <a:solidFill>
                  <a:srgbClr val="0000CC"/>
                </a:solidFill>
              </a:rPr>
              <a:t>rat�n</a:t>
            </a:r>
            <a:r>
              <a:rPr lang="en-AU" sz="1000" u="sng" dirty="0">
                <a:solidFill>
                  <a:srgbClr val="0000CC"/>
                </a:solidFill>
              </a:rPr>
              <a:t>--mouse-by-maw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30277" y="236002"/>
            <a:ext cx="9746974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Heat Transfer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71061" y="772733"/>
            <a:ext cx="11237843" cy="5576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The same change in temperature of a system may be achieved by: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r>
              <a:rPr lang="en-AU" sz="2800" dirty="0"/>
              <a:t>Doing (mechanical) work on it		(b) Direct heating</a:t>
            </a:r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buAutoNum type="alphaLcParenBoth"/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</p:txBody>
      </p:sp>
      <p:pic>
        <p:nvPicPr>
          <p:cNvPr id="15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033" y="2926442"/>
            <a:ext cx="3301753" cy="34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9246" y="2580626"/>
            <a:ext cx="2408348" cy="34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89023" y="207984"/>
            <a:ext cx="9587948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Specific Heat (little ‘c’)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89023" y="895081"/>
            <a:ext cx="11184834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The quantity of heat, </a:t>
            </a:r>
            <a:r>
              <a:rPr lang="en-AU" sz="2800" i="1" dirty="0"/>
              <a:t>Q</a:t>
            </a:r>
            <a:r>
              <a:rPr lang="en-AU" sz="2800" dirty="0"/>
              <a:t>, required to raise the temperature of a mass, </a:t>
            </a:r>
            <a:r>
              <a:rPr lang="en-AU" sz="2800" i="1" dirty="0"/>
              <a:t>m</a:t>
            </a:r>
            <a:r>
              <a:rPr lang="en-AU" sz="2800" dirty="0"/>
              <a:t>, of a particular material from </a:t>
            </a:r>
            <a:r>
              <a:rPr lang="en-AU" sz="2800" i="1" dirty="0"/>
              <a:t>T</a:t>
            </a:r>
            <a:r>
              <a:rPr lang="en-AU" sz="2800" i="1" baseline="-25000" dirty="0"/>
              <a:t>1</a:t>
            </a:r>
            <a:r>
              <a:rPr lang="en-AU" sz="2800" dirty="0"/>
              <a:t> to </a:t>
            </a:r>
            <a:r>
              <a:rPr lang="en-AU" sz="2400" i="1" dirty="0"/>
              <a:t>T</a:t>
            </a:r>
            <a:r>
              <a:rPr lang="en-AU" sz="2400" i="1" baseline="-25000" dirty="0"/>
              <a:t>2</a:t>
            </a:r>
            <a:r>
              <a:rPr lang="en-AU" sz="2400" dirty="0"/>
              <a:t> is proportional to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T=T</a:t>
            </a:r>
            <a:r>
              <a:rPr lang="en-AU" sz="2400" baseline="-25000" dirty="0"/>
              <a:t>2</a:t>
            </a:r>
            <a:r>
              <a:rPr lang="en-AU" sz="2400" dirty="0"/>
              <a:t>-T</a:t>
            </a:r>
            <a:r>
              <a:rPr lang="en-AU" sz="2400" baseline="-25000" dirty="0"/>
              <a:t>1</a:t>
            </a:r>
            <a:r>
              <a:rPr lang="en-AU" sz="2400" dirty="0"/>
              <a:t>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c is the </a:t>
            </a:r>
            <a:r>
              <a:rPr lang="en-AU" sz="2400" dirty="0">
                <a:solidFill>
                  <a:srgbClr val="0000CC"/>
                </a:solidFill>
              </a:rPr>
              <a:t>specific heat</a:t>
            </a:r>
            <a:r>
              <a:rPr lang="en-AU" sz="2400" dirty="0"/>
              <a:t> of the material being heated. For an infinitesimal temperature change, dT: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597988"/>
              </p:ext>
            </p:extLst>
          </p:nvPr>
        </p:nvGraphicFramePr>
        <p:xfrm>
          <a:off x="4334767" y="1981697"/>
          <a:ext cx="2777546" cy="822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203040" progId="Equation.DSMT4">
                  <p:embed/>
                </p:oleObj>
              </mc:Choice>
              <mc:Fallback>
                <p:oleObj name="Equation" r:id="rId3" imgW="6858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4767" y="1981697"/>
                        <a:ext cx="2777546" cy="8229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84052"/>
              </p:ext>
            </p:extLst>
          </p:nvPr>
        </p:nvGraphicFramePr>
        <p:xfrm>
          <a:off x="2386886" y="3803895"/>
          <a:ext cx="6548349" cy="1450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393480" progId="Equation.DSMT4">
                  <p:embed/>
                </p:oleObj>
              </mc:Choice>
              <mc:Fallback>
                <p:oleObj name="Equation" r:id="rId5" imgW="177768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886" y="3803895"/>
                        <a:ext cx="6548349" cy="14500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386886" y="3608083"/>
            <a:ext cx="6890197" cy="1841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B43D0-060B-C697-1202-C92CDD194590}"/>
              </a:ext>
            </a:extLst>
          </p:cNvPr>
          <p:cNvSpPr txBox="1"/>
          <p:nvPr/>
        </p:nvSpPr>
        <p:spPr>
          <a:xfrm>
            <a:off x="158395" y="578297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14350">
              <a:buFont typeface="Arial" charset="0"/>
              <a:buChar char="•"/>
              <a:defRPr/>
            </a:pPr>
            <a:r>
              <a:rPr lang="en-AU" sz="2400" i="1" dirty="0"/>
              <a:t>c</a:t>
            </a:r>
            <a:r>
              <a:rPr lang="en-AU" sz="2400" dirty="0"/>
              <a:t> has units J.kg</a:t>
            </a:r>
            <a:r>
              <a:rPr lang="en-AU" sz="2400" baseline="30000" dirty="0"/>
              <a:t>-1</a:t>
            </a:r>
            <a:r>
              <a:rPr lang="en-AU" sz="2400" dirty="0"/>
              <a:t>.K</a:t>
            </a:r>
            <a:r>
              <a:rPr lang="en-AU" sz="2400" baseline="30000" dirty="0"/>
              <a:t>-1</a:t>
            </a:r>
            <a:r>
              <a:rPr lang="en-AU" sz="2400" dirty="0"/>
              <a:t> or J.kg</a:t>
            </a:r>
            <a:r>
              <a:rPr lang="en-AU" sz="2400" baseline="30000" dirty="0"/>
              <a:t>-1</a:t>
            </a:r>
            <a:r>
              <a:rPr lang="en-AU" sz="2400" dirty="0"/>
              <a:t>.(C°)</a:t>
            </a:r>
            <a:r>
              <a:rPr lang="en-AU" sz="2400" baseline="30000" dirty="0"/>
              <a:t>-1</a:t>
            </a:r>
            <a:r>
              <a:rPr lang="en-AU" sz="2400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96347" y="377670"/>
            <a:ext cx="961445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6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Problem 2- specific heat and heat transfer. 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96347" y="772733"/>
            <a:ext cx="10919791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During a case of the flu, an 80 kg person has a fever of 39.0 °C compared to the normal body temperature of 37.0 °C. Assuming the body is mostly water, how much heat is required to raise the person’s temperature to 39.0 °C?</a:t>
            </a:r>
          </a:p>
          <a:p>
            <a:pPr indent="-514350">
              <a:defRPr/>
            </a:pPr>
            <a:r>
              <a:rPr lang="en-AU" sz="2800" dirty="0">
                <a:solidFill>
                  <a:srgbClr val="0000CC"/>
                </a:solidFill>
              </a:rPr>
              <a:t>Note that the specific heat of pure water is ~ 4190 J.kg</a:t>
            </a:r>
            <a:r>
              <a:rPr lang="en-AU" sz="2800" baseline="30000" dirty="0">
                <a:solidFill>
                  <a:srgbClr val="0000CC"/>
                </a:solidFill>
              </a:rPr>
              <a:t>-1</a:t>
            </a:r>
            <a:r>
              <a:rPr lang="en-AU" sz="2800" dirty="0">
                <a:solidFill>
                  <a:srgbClr val="0000CC"/>
                </a:solidFill>
              </a:rPr>
              <a:t>.K</a:t>
            </a:r>
            <a:r>
              <a:rPr lang="en-AU" sz="2800" baseline="30000" dirty="0">
                <a:solidFill>
                  <a:srgbClr val="0000CC"/>
                </a:solidFill>
              </a:rPr>
              <a:t>-1</a:t>
            </a:r>
            <a:endParaRPr lang="en-AU" sz="2800" dirty="0">
              <a:solidFill>
                <a:srgbClr val="0000CC"/>
              </a:solidFill>
            </a:endParaRPr>
          </a:p>
          <a:p>
            <a:pPr indent="-514350">
              <a:defRPr/>
            </a:pP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177761" y="38744"/>
            <a:ext cx="7837920" cy="928897"/>
          </a:xfrm>
        </p:spPr>
        <p:txBody>
          <a:bodyPr vert="horz" lIns="91440" tIns="20116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/>
                <a:cs typeface="Arial"/>
              </a:rPr>
              <a:t>What is temperature?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3944" y="1304531"/>
            <a:ext cx="7165100" cy="719339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Temperature is a measure of relative hotness or coldness of an object (a).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(b) Heat is a form of energy. When two objects are placed in contact, heat flows from the higher temperature object (T1) to the lower temperature object (T2). This process is called </a:t>
            </a:r>
            <a:r>
              <a:rPr lang="en-US" sz="2400" b="1" dirty="0">
                <a:solidFill>
                  <a:srgbClr val="000090"/>
                </a:solidFill>
                <a:latin typeface="+mj-lt"/>
                <a:cs typeface="Arial"/>
              </a:rPr>
              <a:t>thermalization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90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(c) After a long time, there will be no more heat flow between the two objects. The objects are said to be in </a:t>
            </a:r>
            <a:r>
              <a:rPr lang="en-US" sz="2400" b="1" dirty="0">
                <a:solidFill>
                  <a:srgbClr val="000090"/>
                </a:solidFill>
                <a:latin typeface="+mj-lt"/>
                <a:cs typeface="Arial"/>
              </a:rPr>
              <a:t>thermal equilibrium 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and have the same temperature </a:t>
            </a:r>
            <a:r>
              <a:rPr lang="en-US" sz="2400" dirty="0" err="1">
                <a:solidFill>
                  <a:srgbClr val="000090"/>
                </a:solidFill>
                <a:latin typeface="+mj-lt"/>
                <a:cs typeface="Arial"/>
              </a:rPr>
              <a:t>T</a:t>
            </a:r>
            <a:r>
              <a:rPr lang="en-US" sz="2400" baseline="-25000" dirty="0" err="1">
                <a:solidFill>
                  <a:srgbClr val="000090"/>
                </a:solidFill>
                <a:latin typeface="+mj-lt"/>
                <a:cs typeface="Arial"/>
              </a:rPr>
              <a:t>f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.</a:t>
            </a:r>
          </a:p>
          <a:p>
            <a:pPr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b="1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08345-4F70-4A29-33BC-89E22562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54" y="1470786"/>
            <a:ext cx="3548747" cy="4337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22489-782C-6380-7FB7-8E5B83DC5AE1}"/>
              </a:ext>
            </a:extLst>
          </p:cNvPr>
          <p:cNvSpPr txBox="1"/>
          <p:nvPr/>
        </p:nvSpPr>
        <p:spPr>
          <a:xfrm>
            <a:off x="701355" y="5808143"/>
            <a:ext cx="10789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Zero</a:t>
            </a:r>
            <a:r>
              <a:rPr lang="en-US" sz="2400" b="1" baseline="30000" dirty="0">
                <a:solidFill>
                  <a:srgbClr val="7030A0"/>
                </a:solidFill>
                <a:latin typeface="Arial"/>
                <a:cs typeface="Arial"/>
              </a:rPr>
              <a:t>th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law of thermodynamics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: Two objects, each separately in equilibrium with a third, are in equilibrium with each 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01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03583" y="377670"/>
            <a:ext cx="970721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Problem 3-specific heat and heat transfer. 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03583" y="772733"/>
            <a:ext cx="11025808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An electric element is made of 23 mg of silicon. The element is heated with a power of 7.4 </a:t>
            </a:r>
            <a:r>
              <a:rPr lang="en-AU" sz="2400" dirty="0" err="1"/>
              <a:t>mW</a:t>
            </a:r>
            <a:r>
              <a:rPr lang="en-AU" sz="2400" dirty="0"/>
              <a:t>. At what rate does the temperature of the silicon increase? (</a:t>
            </a:r>
            <a:r>
              <a:rPr lang="en-AU" sz="2400" dirty="0" err="1"/>
              <a:t>c</a:t>
            </a:r>
            <a:r>
              <a:rPr lang="en-AU" sz="2400" baseline="-25000" dirty="0" err="1"/>
              <a:t>Si</a:t>
            </a:r>
            <a:r>
              <a:rPr lang="en-AU" sz="2400" dirty="0"/>
              <a:t> = 705 J.kg</a:t>
            </a:r>
            <a:r>
              <a:rPr lang="en-AU" sz="2400" baseline="30000" dirty="0"/>
              <a:t>-1</a:t>
            </a:r>
            <a:r>
              <a:rPr lang="en-AU" sz="2400" dirty="0"/>
              <a:t>.K</a:t>
            </a:r>
            <a:r>
              <a:rPr lang="en-AU" sz="2400" baseline="30000" dirty="0"/>
              <a:t>-1</a:t>
            </a:r>
            <a:r>
              <a:rPr lang="en-AU" sz="2400" dirty="0"/>
              <a:t>)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64855" y="110794"/>
            <a:ext cx="9574696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Molar specific heat (big ‘C’)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636104" y="772733"/>
            <a:ext cx="11378096" cy="5158167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The total mass, m, of material is equal to the molar mass (M) multiplied by the number of moles (n):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	m = n M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So	 	Q = m c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 	= n M c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</a:t>
            </a:r>
          </a:p>
          <a:p>
            <a:pPr indent="-514350">
              <a:defRPr/>
            </a:pPr>
            <a:r>
              <a:rPr lang="en-AU" sz="2800" dirty="0"/>
              <a:t>				= n C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T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>
                <a:solidFill>
                  <a:srgbClr val="0000CC"/>
                </a:solidFill>
              </a:rPr>
              <a:t>C=</a:t>
            </a:r>
            <a:r>
              <a:rPr lang="en-AU" sz="2800" dirty="0" err="1">
                <a:solidFill>
                  <a:srgbClr val="0000CC"/>
                </a:solidFill>
              </a:rPr>
              <a:t>M.c</a:t>
            </a:r>
            <a:r>
              <a:rPr lang="en-AU" sz="2800" dirty="0"/>
              <a:t> is the </a:t>
            </a:r>
            <a:r>
              <a:rPr lang="en-AU" sz="2800" dirty="0">
                <a:solidFill>
                  <a:srgbClr val="0000CC"/>
                </a:solidFill>
              </a:rPr>
              <a:t>molar heat capacity </a:t>
            </a:r>
            <a:r>
              <a:rPr lang="en-AU" sz="2800" dirty="0"/>
              <a:t>or </a:t>
            </a:r>
            <a:r>
              <a:rPr lang="en-AU" sz="2800" dirty="0">
                <a:solidFill>
                  <a:srgbClr val="0000CC"/>
                </a:solidFill>
              </a:rPr>
              <a:t>molar specific heat </a:t>
            </a:r>
            <a:r>
              <a:rPr lang="en-AU" sz="2800" dirty="0"/>
              <a:t>with units </a:t>
            </a:r>
            <a:r>
              <a:rPr lang="en-AU" sz="2800" dirty="0">
                <a:solidFill>
                  <a:srgbClr val="0000CC"/>
                </a:solidFill>
              </a:rPr>
              <a:t>J.mol</a:t>
            </a:r>
            <a:r>
              <a:rPr lang="en-AU" sz="2800" baseline="30000" dirty="0">
                <a:solidFill>
                  <a:srgbClr val="0000CC"/>
                </a:solidFill>
              </a:rPr>
              <a:t>-1</a:t>
            </a:r>
            <a:r>
              <a:rPr lang="en-AU" sz="2800" dirty="0">
                <a:solidFill>
                  <a:srgbClr val="0000CC"/>
                </a:solidFill>
              </a:rPr>
              <a:t>.K</a:t>
            </a:r>
            <a:r>
              <a:rPr lang="en-AU" sz="2800" baseline="30000" dirty="0">
                <a:solidFill>
                  <a:srgbClr val="0000CC"/>
                </a:solidFill>
              </a:rPr>
              <a:t>-1</a:t>
            </a:r>
            <a:r>
              <a:rPr lang="en-AU" sz="2800" dirty="0"/>
              <a:t>.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		Q = n C</a:t>
            </a:r>
            <a:r>
              <a:rPr lang="en-AU" sz="2800" dirty="0">
                <a:latin typeface="Symbol" pitchFamily="18" charset="2"/>
              </a:rPr>
              <a:t> D</a:t>
            </a:r>
            <a:r>
              <a:rPr lang="en-AU" sz="2800" dirty="0"/>
              <a:t>T</a:t>
            </a:r>
            <a:endParaRPr lang="en-AU" sz="2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1653" y="4992349"/>
            <a:ext cx="2073499" cy="746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854213" y="705902"/>
            <a:ext cx="952168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200" b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Substance		c(</a:t>
            </a:r>
            <a:r>
              <a:rPr lang="en-AU" sz="3200" b="1">
                <a:solidFill>
                  <a:srgbClr val="0000CC"/>
                </a:solidFill>
              </a:rPr>
              <a:t>J.kg</a:t>
            </a:r>
            <a:r>
              <a:rPr lang="en-AU" sz="3200" b="1" baseline="30000">
                <a:solidFill>
                  <a:srgbClr val="0000CC"/>
                </a:solidFill>
              </a:rPr>
              <a:t>-1</a:t>
            </a:r>
            <a:r>
              <a:rPr lang="en-AU" sz="3200" b="1">
                <a:solidFill>
                  <a:srgbClr val="0000CC"/>
                </a:solidFill>
              </a:rPr>
              <a:t>.K</a:t>
            </a:r>
            <a:r>
              <a:rPr lang="en-AU" sz="3200" b="1" baseline="30000">
                <a:solidFill>
                  <a:srgbClr val="0000CC"/>
                </a:solidFill>
              </a:rPr>
              <a:t>-1</a:t>
            </a:r>
            <a:r>
              <a:rPr lang="en-AU" sz="3200" b="1">
                <a:solidFill>
                  <a:srgbClr val="0000CC"/>
                </a:solidFill>
              </a:rPr>
              <a:t>)		 C (J.mol</a:t>
            </a:r>
            <a:r>
              <a:rPr lang="en-AU" sz="3200" b="1" baseline="30000">
                <a:solidFill>
                  <a:srgbClr val="0000CC"/>
                </a:solidFill>
              </a:rPr>
              <a:t>-1</a:t>
            </a:r>
            <a:r>
              <a:rPr lang="en-AU" sz="3200" b="1">
                <a:solidFill>
                  <a:srgbClr val="0000CC"/>
                </a:solidFill>
              </a:rPr>
              <a:t>.K</a:t>
            </a:r>
            <a:r>
              <a:rPr lang="en-AU" sz="3200" b="1" baseline="30000">
                <a:solidFill>
                  <a:srgbClr val="0000CC"/>
                </a:solidFill>
              </a:rPr>
              <a:t>-1</a:t>
            </a:r>
            <a:r>
              <a:rPr lang="en-AU" sz="3200" b="1">
                <a:solidFill>
                  <a:srgbClr val="0000CC"/>
                </a:solidFill>
              </a:rPr>
              <a:t>)</a:t>
            </a:r>
            <a:endParaRPr lang="en-AU" sz="3200" b="1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854213" y="1242633"/>
            <a:ext cx="9727749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 err="1"/>
              <a:t>Aluminum</a:t>
            </a:r>
            <a:r>
              <a:rPr lang="en-AU" sz="2400" dirty="0"/>
              <a:t>			910			24.6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Beryllium			1970			17.7</a:t>
            </a:r>
          </a:p>
          <a:p>
            <a:pPr indent="-514350">
              <a:defRPr/>
            </a:pPr>
            <a:r>
              <a:rPr lang="en-AU" sz="2400" dirty="0"/>
              <a:t>Copper				390			24.8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Ethanol			2428			111.9</a:t>
            </a:r>
          </a:p>
          <a:p>
            <a:pPr indent="-514350">
              <a:defRPr/>
            </a:pPr>
            <a:r>
              <a:rPr lang="en-AU" sz="2400" dirty="0"/>
              <a:t>Ethylene glycol		2328			148.0</a:t>
            </a:r>
          </a:p>
          <a:p>
            <a:pPr indent="-514350">
              <a:defRPr/>
            </a:pPr>
            <a:r>
              <a:rPr lang="en-AU" sz="2400" dirty="0"/>
              <a:t>Ice (near 0 °C)			2100			37.8</a:t>
            </a:r>
          </a:p>
          <a:p>
            <a:pPr indent="-514350">
              <a:defRPr/>
            </a:pPr>
            <a:r>
              <a:rPr lang="en-AU" sz="2400" dirty="0"/>
              <a:t>Iron				470			26.3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Lead				130			26.9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Marble (CaCO</a:t>
            </a:r>
            <a:r>
              <a:rPr lang="en-AU" sz="2400" baseline="-25000" dirty="0"/>
              <a:t>3</a:t>
            </a:r>
            <a:r>
              <a:rPr lang="en-AU" sz="2400" dirty="0"/>
              <a:t>)		879			87.9</a:t>
            </a:r>
          </a:p>
          <a:p>
            <a:pPr indent="-514350">
              <a:defRPr/>
            </a:pPr>
            <a:r>
              <a:rPr lang="en-AU" sz="2400" dirty="0"/>
              <a:t>Mercury			138			27.7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Salt (</a:t>
            </a:r>
            <a:r>
              <a:rPr lang="en-AU" sz="2400" dirty="0" err="1"/>
              <a:t>NaCl</a:t>
            </a:r>
            <a:r>
              <a:rPr lang="en-AU" sz="2400" dirty="0"/>
              <a:t>)			879			51.4</a:t>
            </a:r>
          </a:p>
          <a:p>
            <a:pPr indent="-514350">
              <a:defRPr/>
            </a:pPr>
            <a:r>
              <a:rPr lang="en-AU" sz="2400" dirty="0"/>
              <a:t>Silver				234			25.3 </a:t>
            </a:r>
            <a:r>
              <a:rPr lang="en-AU" sz="2400" dirty="0">
                <a:solidFill>
                  <a:srgbClr val="FF0000"/>
                </a:solidFill>
              </a:rPr>
              <a:t>*</a:t>
            </a:r>
          </a:p>
          <a:p>
            <a:pPr indent="-514350">
              <a:defRPr/>
            </a:pPr>
            <a:r>
              <a:rPr lang="en-AU" sz="2400" dirty="0"/>
              <a:t>Water (H</a:t>
            </a:r>
            <a:r>
              <a:rPr lang="en-AU" sz="2400" baseline="-25000" dirty="0"/>
              <a:t>2</a:t>
            </a:r>
            <a:r>
              <a:rPr lang="en-AU" sz="2400" dirty="0"/>
              <a:t>O liquid)		4190			75.4</a:t>
            </a:r>
          </a:p>
          <a:p>
            <a:pPr indent="-5143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rgbClr val="0000CC"/>
                </a:solidFill>
              </a:rPr>
              <a:t>Solid elements C~25</a:t>
            </a:r>
            <a:r>
              <a:rPr lang="en-AU" sz="2400" b="1" dirty="0">
                <a:solidFill>
                  <a:srgbClr val="0000CC"/>
                </a:solidFill>
              </a:rPr>
              <a:t> </a:t>
            </a:r>
            <a:r>
              <a:rPr lang="en-AU" sz="2400" dirty="0">
                <a:solidFill>
                  <a:srgbClr val="0000CC"/>
                </a:solidFill>
              </a:rPr>
              <a:t>J.mol</a:t>
            </a:r>
            <a:r>
              <a:rPr lang="en-AU" sz="2400" baseline="30000" dirty="0">
                <a:solidFill>
                  <a:srgbClr val="0000CC"/>
                </a:solidFill>
              </a:rPr>
              <a:t>-1</a:t>
            </a:r>
            <a:r>
              <a:rPr lang="en-AU" sz="2400" dirty="0">
                <a:solidFill>
                  <a:srgbClr val="0000CC"/>
                </a:solidFill>
              </a:rPr>
              <a:t>.K</a:t>
            </a:r>
            <a:r>
              <a:rPr lang="en-AU" sz="2400" baseline="30000" dirty="0">
                <a:solidFill>
                  <a:srgbClr val="0000CC"/>
                </a:solidFill>
              </a:rPr>
              <a:t>-1</a:t>
            </a:r>
            <a:r>
              <a:rPr lang="en-AU" sz="2400" dirty="0">
                <a:solidFill>
                  <a:srgbClr val="0000CC"/>
                </a:solidFill>
              </a:rPr>
              <a:t> </a:t>
            </a:r>
          </a:p>
          <a:p>
            <a:pPr>
              <a:defRPr/>
            </a:pPr>
            <a:r>
              <a:rPr lang="en-AU" sz="2400" dirty="0">
                <a:solidFill>
                  <a:srgbClr val="0000CC"/>
                </a:solidFill>
              </a:rPr>
              <a:t>~ same amount of heat to raise by same temperature amount.</a:t>
            </a:r>
            <a:endParaRPr lang="en-AU" sz="28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98089-542C-622C-F962-713E80486D84}"/>
              </a:ext>
            </a:extLst>
          </p:cNvPr>
          <p:cNvSpPr txBox="1"/>
          <p:nvPr/>
        </p:nvSpPr>
        <p:spPr>
          <a:xfrm>
            <a:off x="305251" y="70084"/>
            <a:ext cx="9309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Molar specific heat (big ‘C’)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43396" y="207984"/>
            <a:ext cx="9627704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Calorimetry</a:t>
            </a: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and Phase Changes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83096" y="772733"/>
            <a:ext cx="1085353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Calorimetry:</a:t>
            </a:r>
            <a:r>
              <a:rPr lang="en-AU" sz="2400" dirty="0">
                <a:solidFill>
                  <a:srgbClr val="FF0000"/>
                </a:solidFill>
              </a:rPr>
              <a:t> </a:t>
            </a:r>
            <a:r>
              <a:rPr lang="en-AU" sz="2400" dirty="0">
                <a:solidFill>
                  <a:srgbClr val="7030A0"/>
                </a:solidFill>
              </a:rPr>
              <a:t>the process of measuring amount of heat released or absorbed during a chemical reaction or phase change</a:t>
            </a: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Phase Change/Transition: </a:t>
            </a:r>
            <a:r>
              <a:rPr lang="en-AU" sz="2400" dirty="0">
                <a:solidFill>
                  <a:srgbClr val="7030A0"/>
                </a:solidFill>
              </a:rPr>
              <a:t>transition from one phase to another.</a:t>
            </a: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7030A0"/>
              </a:solidFill>
            </a:endParaRPr>
          </a:p>
          <a:p>
            <a:pPr indent="-514350">
              <a:defRPr/>
            </a:pPr>
            <a:r>
              <a:rPr lang="en-AU" sz="2400" dirty="0">
                <a:solidFill>
                  <a:srgbClr val="7030A0"/>
                </a:solidFill>
              </a:rPr>
              <a:t>For any given </a:t>
            </a:r>
            <a:r>
              <a:rPr lang="en-AU" sz="2400" u="sng" dirty="0">
                <a:solidFill>
                  <a:srgbClr val="7030A0"/>
                </a:solidFill>
              </a:rPr>
              <a:t>pressure</a:t>
            </a:r>
            <a:r>
              <a:rPr lang="en-AU" sz="2400" dirty="0">
                <a:solidFill>
                  <a:srgbClr val="7030A0"/>
                </a:solidFill>
              </a:rPr>
              <a:t>, a phase change takes place at a definite temperature with accompanying change in volume and density.</a:t>
            </a:r>
            <a:endParaRPr lang="en-AU" sz="2800" dirty="0">
              <a:solidFill>
                <a:srgbClr val="7030A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1221" y="2834805"/>
            <a:ext cx="7265704" cy="201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31303" y="377670"/>
            <a:ext cx="987949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Heat of Fusion (L</a:t>
            </a:r>
            <a:r>
              <a:rPr lang="en-AU" sz="4000" b="1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</a:t>
            </a: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unit J.kg</a:t>
            </a:r>
            <a:r>
              <a:rPr lang="en-AU" sz="4000" b="1" baseline="30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-1</a:t>
            </a: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31303" y="772733"/>
            <a:ext cx="11622157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r>
              <a:rPr lang="en-AU" sz="2400" dirty="0"/>
              <a:t>To melt a mass m with a heat of fusion, L</a:t>
            </a:r>
            <a:r>
              <a:rPr lang="en-AU" sz="2400" baseline="-25000" dirty="0"/>
              <a:t>f</a:t>
            </a:r>
            <a:r>
              <a:rPr lang="en-AU" sz="2400" dirty="0"/>
              <a:t>, at its melting temperature (e.g. 0 °C for ice) </a:t>
            </a:r>
            <a:r>
              <a:rPr lang="en-AU" sz="2400" u="sng" dirty="0"/>
              <a:t>requires</a:t>
            </a:r>
            <a:r>
              <a:rPr lang="en-AU" sz="2400" dirty="0"/>
              <a:t> a quantity of heat, Q, given by: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			Q = m L</a:t>
            </a:r>
            <a:r>
              <a:rPr lang="en-AU" sz="2400" baseline="-25000" dirty="0"/>
              <a:t>f</a:t>
            </a:r>
            <a:r>
              <a:rPr lang="en-AU" sz="2400" dirty="0"/>
              <a:t>		(heat enters)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The process is reversible, i.e. we can freeze (solidify) a mass m at its melting temperature by </a:t>
            </a:r>
            <a:r>
              <a:rPr lang="en-AU" sz="2400" u="sng" dirty="0"/>
              <a:t>removing</a:t>
            </a:r>
            <a:r>
              <a:rPr lang="en-AU" sz="2400" dirty="0"/>
              <a:t> a quantity of heat, Q, given by: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			Q = -m L</a:t>
            </a:r>
            <a:r>
              <a:rPr lang="en-AU" sz="2400" baseline="-25000" dirty="0"/>
              <a:t>f</a:t>
            </a:r>
            <a:r>
              <a:rPr lang="en-AU" sz="2400" dirty="0"/>
              <a:t>		(heat exits)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N.B. At the melting temperature the liquid and solid phase can coexist. This is called </a:t>
            </a:r>
            <a:r>
              <a:rPr lang="en-AU" sz="2400" dirty="0">
                <a:solidFill>
                  <a:srgbClr val="0000CC"/>
                </a:solidFill>
              </a:rPr>
              <a:t>phase equilibrium</a:t>
            </a:r>
            <a:r>
              <a:rPr lang="en-AU" sz="2400" dirty="0"/>
              <a:t>.</a:t>
            </a:r>
            <a:endParaRPr lang="en-AU" sz="2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9450" y="3940935"/>
            <a:ext cx="2073499" cy="746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4329450" y="2054181"/>
            <a:ext cx="2073499" cy="746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21974" y="236002"/>
            <a:ext cx="9760226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Heat of Vaporization (L</a:t>
            </a:r>
            <a:r>
              <a:rPr lang="en-AU" sz="4000" b="1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unit J.kg</a:t>
            </a:r>
            <a:r>
              <a:rPr lang="en-AU" sz="4000" b="1" baseline="30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-1</a:t>
            </a: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44557" y="772733"/>
            <a:ext cx="1146313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r>
              <a:rPr lang="en-AU" sz="2400" dirty="0"/>
              <a:t>For boiling or evaporation the phase transition is between liquid and gaseous phases. Heat required to change at transition temperature is: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		</a:t>
            </a:r>
            <a:r>
              <a:rPr lang="en-AU" sz="2800" dirty="0"/>
              <a:t>Q =</a:t>
            </a:r>
            <a:r>
              <a:rPr lang="en-AU" sz="2800" dirty="0">
                <a:latin typeface="Calibri"/>
                <a:cs typeface="Calibri"/>
              </a:rPr>
              <a:t>±</a:t>
            </a:r>
            <a:r>
              <a:rPr lang="en-AU" sz="2800" dirty="0"/>
              <a:t> m L</a:t>
            </a:r>
            <a:r>
              <a:rPr lang="en-AU" sz="2800" baseline="-25000" dirty="0"/>
              <a:t>V</a:t>
            </a:r>
            <a:r>
              <a:rPr lang="en-AU" sz="2400" dirty="0"/>
              <a:t>	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+ liquid to gas  		- gas to liquid	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N.B. Heat of vaporization and boiling point are both dependent on pressure.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At lower pressure, boiling temperature is lower and </a:t>
            </a:r>
            <a:r>
              <a:rPr lang="en-AU" sz="2400" dirty="0" err="1"/>
              <a:t>L</a:t>
            </a:r>
            <a:r>
              <a:rPr lang="en-AU" sz="2400" baseline="-25000" dirty="0" err="1"/>
              <a:t>v</a:t>
            </a:r>
            <a:r>
              <a:rPr lang="en-AU" sz="2400" dirty="0"/>
              <a:t> is greater.</a:t>
            </a:r>
            <a:endParaRPr lang="en-AU" sz="2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6598" y="2152171"/>
            <a:ext cx="2073499" cy="746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796" y="944278"/>
            <a:ext cx="9766852" cy="50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744040" y="117586"/>
            <a:ext cx="6428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of state of water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2456" y="5924806"/>
            <a:ext cx="817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0000CC"/>
                </a:solidFill>
              </a:rPr>
              <a:t>Other materials will follow a similar pattern at a fixed pressure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70452" y="236002"/>
            <a:ext cx="8229600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Changes of state: terminology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70452" y="1115633"/>
            <a:ext cx="10986052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Sublimation:</a:t>
            </a:r>
            <a:r>
              <a:rPr lang="en-AU" sz="2400" dirty="0">
                <a:solidFill>
                  <a:srgbClr val="FF0000"/>
                </a:solidFill>
              </a:rPr>
              <a:t> 	</a:t>
            </a:r>
            <a:r>
              <a:rPr lang="en-AU" sz="2400" dirty="0"/>
              <a:t>when a substance changes directly from solid to gaseous phase. e.g. dry 		ice (solid CO</a:t>
            </a:r>
            <a:r>
              <a:rPr lang="en-AU" sz="2400" baseline="-25000" dirty="0"/>
              <a:t>2</a:t>
            </a:r>
            <a:r>
              <a:rPr lang="en-AU" sz="2400" dirty="0"/>
              <a:t>) to CO</a:t>
            </a:r>
            <a:r>
              <a:rPr lang="en-AU" sz="2400" baseline="-25000" dirty="0"/>
              <a:t>2</a:t>
            </a:r>
            <a:r>
              <a:rPr lang="en-AU" sz="2400" dirty="0"/>
              <a:t> gas as liquid CO</a:t>
            </a:r>
            <a:r>
              <a:rPr lang="en-AU" sz="2400" baseline="-25000" dirty="0"/>
              <a:t>2</a:t>
            </a:r>
            <a:r>
              <a:rPr lang="en-AU" sz="2400" dirty="0"/>
              <a:t> cannot exist at pressures less than 		5 × 10</a:t>
            </a:r>
            <a:r>
              <a:rPr lang="en-AU" sz="2400" baseline="30000" dirty="0"/>
              <a:t>5</a:t>
            </a:r>
            <a:r>
              <a:rPr lang="en-AU" sz="2400" dirty="0"/>
              <a:t> Pa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Heat of Sublimation, L</a:t>
            </a:r>
            <a:r>
              <a:rPr lang="en-AU" sz="2400" baseline="-25000" dirty="0">
                <a:solidFill>
                  <a:srgbClr val="0000CC"/>
                </a:solidFill>
              </a:rPr>
              <a:t>s</a:t>
            </a:r>
            <a:r>
              <a:rPr lang="en-AU" sz="2400" dirty="0">
                <a:solidFill>
                  <a:srgbClr val="0000CC"/>
                </a:solidFill>
              </a:rPr>
              <a:t> : </a:t>
            </a:r>
            <a:r>
              <a:rPr lang="en-AU" sz="2400" dirty="0"/>
              <a:t>heat require to convert a mass, m, of a 					substance directly to gas.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Heat of Combustion, </a:t>
            </a:r>
            <a:r>
              <a:rPr lang="en-AU" sz="2400" dirty="0" err="1">
                <a:solidFill>
                  <a:srgbClr val="0000CC"/>
                </a:solidFill>
              </a:rPr>
              <a:t>L</a:t>
            </a:r>
            <a:r>
              <a:rPr lang="en-AU" sz="2400" baseline="-25000" dirty="0" err="1">
                <a:solidFill>
                  <a:srgbClr val="0000CC"/>
                </a:solidFill>
              </a:rPr>
              <a:t>c</a:t>
            </a:r>
            <a:r>
              <a:rPr lang="en-AU" sz="2400" dirty="0">
                <a:solidFill>
                  <a:srgbClr val="0000CC"/>
                </a:solidFill>
              </a:rPr>
              <a:t> : </a:t>
            </a:r>
            <a:r>
              <a:rPr lang="en-AU" sz="2400" dirty="0"/>
              <a:t>amount of heat released per mass m of a 					substance.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Supercooling : </a:t>
            </a:r>
            <a:r>
              <a:rPr lang="en-AU" sz="2400" dirty="0"/>
              <a:t>cooled below freezing temperature without freezing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Superheated :</a:t>
            </a:r>
            <a:r>
              <a:rPr lang="en-AU" sz="2400" dirty="0">
                <a:solidFill>
                  <a:srgbClr val="FF0000"/>
                </a:solidFill>
              </a:rPr>
              <a:t> </a:t>
            </a:r>
            <a:r>
              <a:rPr lang="en-AU" sz="2400" dirty="0"/>
              <a:t>heated above boiling temperature without boiling.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04800" y="337913"/>
            <a:ext cx="836874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2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Problem 4-Calorimetry.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04800" y="949188"/>
            <a:ext cx="11675165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>
                <a:solidFill>
                  <a:srgbClr val="7030A0"/>
                </a:solidFill>
              </a:rPr>
              <a:t>For two bodies isolated from the environment, the amount of heat lost by one body must equal the amount of heat gained by the other.</a:t>
            </a:r>
          </a:p>
          <a:p>
            <a:pPr indent="-514350">
              <a:defRPr/>
            </a:pPr>
            <a:endParaRPr lang="en-AU" sz="1200" dirty="0"/>
          </a:p>
          <a:p>
            <a:pPr indent="-514350">
              <a:defRPr/>
            </a:pPr>
            <a:r>
              <a:rPr lang="en-AU" sz="2400" dirty="0"/>
              <a:t>What is the equilibrium temperature of an aluminium cup (</a:t>
            </a:r>
            <a:r>
              <a:rPr lang="en-AU" sz="2400" dirty="0" err="1"/>
              <a:t>m</a:t>
            </a:r>
            <a:r>
              <a:rPr lang="en-AU" sz="2400" baseline="-25000" dirty="0" err="1"/>
              <a:t>Al</a:t>
            </a:r>
            <a:r>
              <a:rPr lang="en-AU" sz="2400" dirty="0"/>
              <a:t> = 0.100 kg, </a:t>
            </a:r>
            <a:r>
              <a:rPr lang="en-AU" sz="2400" dirty="0" err="1"/>
              <a:t>c</a:t>
            </a:r>
            <a:r>
              <a:rPr lang="en-AU" sz="2400" baseline="-25000" dirty="0" err="1"/>
              <a:t>Al</a:t>
            </a:r>
            <a:r>
              <a:rPr lang="en-AU" sz="2400" dirty="0"/>
              <a:t> = 910 J kg</a:t>
            </a:r>
            <a:r>
              <a:rPr lang="en-AU" sz="2400" baseline="30000" dirty="0"/>
              <a:t>-1</a:t>
            </a:r>
            <a:r>
              <a:rPr lang="en-AU" sz="2400" dirty="0"/>
              <a:t> K</a:t>
            </a:r>
            <a:r>
              <a:rPr lang="en-AU" sz="2400" baseline="30000" dirty="0"/>
              <a:t>-1</a:t>
            </a:r>
            <a:r>
              <a:rPr lang="en-AU" sz="2400" dirty="0"/>
              <a:t>) initially at 20 °C, to which is added 250 mL of coffee (</a:t>
            </a:r>
            <a:r>
              <a:rPr lang="en-AU" sz="2400" dirty="0" err="1"/>
              <a:t>c</a:t>
            </a:r>
            <a:r>
              <a:rPr lang="en-AU" sz="2400" baseline="-25000" dirty="0" err="1"/>
              <a:t>coffee</a:t>
            </a:r>
            <a:r>
              <a:rPr lang="en-AU" sz="2400" dirty="0"/>
              <a:t> = 4190 J kg</a:t>
            </a:r>
            <a:r>
              <a:rPr lang="en-AU" sz="2400" baseline="30000" dirty="0"/>
              <a:t>-1</a:t>
            </a:r>
            <a:r>
              <a:rPr lang="en-AU" sz="2400" dirty="0"/>
              <a:t> K</a:t>
            </a:r>
            <a:r>
              <a:rPr lang="en-AU" sz="2400" baseline="30000" dirty="0"/>
              <a:t>-1</a:t>
            </a:r>
            <a:r>
              <a:rPr lang="en-AU" sz="2400" dirty="0"/>
              <a:t>) at 95 °C?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76583" y="326870"/>
            <a:ext cx="970721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Mechanisms of Heat Transfer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03583" y="1311965"/>
            <a:ext cx="11211339" cy="480132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The three mechanisms of heat transfer are: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r>
              <a:rPr lang="en-AU" sz="2400" dirty="0">
                <a:solidFill>
                  <a:srgbClr val="FF0000"/>
                </a:solidFill>
              </a:rPr>
              <a:t>Conduction:	</a:t>
            </a:r>
            <a:r>
              <a:rPr lang="en-AU" sz="2400" dirty="0"/>
              <a:t>occurs between two bodies in physical contact</a:t>
            </a:r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endParaRPr lang="en-AU" sz="2400" dirty="0"/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r>
              <a:rPr lang="en-AU" sz="2400" dirty="0">
                <a:solidFill>
                  <a:srgbClr val="FF0000"/>
                </a:solidFill>
              </a:rPr>
              <a:t>Radiation:	</a:t>
            </a:r>
            <a:r>
              <a:rPr lang="en-AU" sz="2400" dirty="0"/>
              <a:t>heat transfer by electromagnetic radiation e.g. sunshine – needs no 	matter to be present.</a:t>
            </a:r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endParaRPr lang="en-AU" sz="2400" dirty="0"/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r>
              <a:rPr lang="en-AU" sz="2400" dirty="0">
                <a:solidFill>
                  <a:srgbClr val="FF0000"/>
                </a:solidFill>
              </a:rPr>
              <a:t>Convection: </a:t>
            </a:r>
            <a:r>
              <a:rPr lang="en-AU" sz="2400" dirty="0"/>
              <a:t>heat flow driven by temperature differences across a fluid (</a:t>
            </a:r>
            <a:r>
              <a:rPr lang="en-AU" sz="2400" dirty="0" err="1"/>
              <a:t>eg.</a:t>
            </a:r>
            <a:r>
              <a:rPr lang="en-AU" sz="2400" dirty="0"/>
              <a:t> the 	atmosphere).</a:t>
            </a:r>
          </a:p>
          <a:p>
            <a:pPr indent="-514350">
              <a:buAutoNum type="arabicPeriod"/>
              <a:tabLst>
                <a:tab pos="2146300" algn="l"/>
              </a:tabLst>
              <a:defRPr/>
            </a:pPr>
            <a:endParaRPr lang="en-AU" sz="2400" dirty="0"/>
          </a:p>
          <a:p>
            <a:pPr>
              <a:tabLst>
                <a:tab pos="2146300" algn="l"/>
              </a:tabLst>
              <a:defRPr/>
            </a:pPr>
            <a:r>
              <a:rPr lang="en-AU" sz="2400" dirty="0"/>
              <a:t>*Convection effects are generally much smaller than radiation and conduction, and it’s much harder to model. Primarily important in atmospheric and climate physics.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88437" y="260163"/>
            <a:ext cx="10210800" cy="67451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Temperature and Thermal Equilibrium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44218" y="934679"/>
            <a:ext cx="11703563" cy="535577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Many measurable properties of matter depend on temperature: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	* length of a metal rod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	* steam pressure in a boiler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	* ability of a wire to conduct electricity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	* colour of a very hot object.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is related to the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kinetic energy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of the molecules of a material.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faster molecules move, the higher the temperature.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endParaRPr lang="en-AU" sz="2800" dirty="0"/>
          </a:p>
        </p:txBody>
      </p:sp>
      <p:pic>
        <p:nvPicPr>
          <p:cNvPr id="2" name="Molecular Dynamics Simulation of Ar Gas">
            <a:hlinkClick r:id="" action="ppaction://media"/>
            <a:extLst>
              <a:ext uri="{FF2B5EF4-FFF2-40B4-BE49-F238E27FC236}">
                <a16:creationId xmlns:a16="http://schemas.microsoft.com/office/drawing/2014/main" id="{0502A393-A4EA-4492-E0BD-0D8E1DE33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0009" y="3736388"/>
            <a:ext cx="2861449" cy="2861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85516" y="319478"/>
            <a:ext cx="9773478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Conduction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48422" y="921407"/>
            <a:ext cx="1127760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Heat is transferred from a hot object to a cold object by </a:t>
            </a:r>
            <a:r>
              <a:rPr lang="en-AU" sz="2400" dirty="0">
                <a:solidFill>
                  <a:srgbClr val="0000CC"/>
                </a:solidFill>
              </a:rPr>
              <a:t>conduction</a:t>
            </a:r>
            <a:r>
              <a:rPr lang="en-AU" sz="2400" dirty="0"/>
              <a:t> through the material.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Atoms in hotter regions have more kinetic energy, they jostle their neighbours which jostle theirs etc transferring the energy.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Metals also use free electrons therefore efficient conductors.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Heat current (H) =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294" y="4418771"/>
            <a:ext cx="6551697" cy="206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044498"/>
              </p:ext>
            </p:extLst>
          </p:nvPr>
        </p:nvGraphicFramePr>
        <p:xfrm>
          <a:off x="2776737" y="3165122"/>
          <a:ext cx="623284" cy="92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400" imgH="393480" progId="Equation.DSMT4">
                  <p:embed/>
                </p:oleObj>
              </mc:Choice>
              <mc:Fallback>
                <p:oleObj name="Equation" r:id="rId4" imgW="26640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737" y="3165122"/>
                        <a:ext cx="623284" cy="9200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95313"/>
              </p:ext>
            </p:extLst>
          </p:nvPr>
        </p:nvGraphicFramePr>
        <p:xfrm>
          <a:off x="8349740" y="3769483"/>
          <a:ext cx="19573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850680" progId="Equation.DSMT4">
                  <p:embed/>
                </p:oleObj>
              </mc:Choice>
              <mc:Fallback>
                <p:oleObj name="Equation" r:id="rId6" imgW="838080" imgH="8506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9740" y="3769483"/>
                        <a:ext cx="1957388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31361" y="133413"/>
            <a:ext cx="9839739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Conduction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77077" y="772733"/>
            <a:ext cx="11052313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					(units W or J/s)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i="1" dirty="0">
                <a:solidFill>
                  <a:srgbClr val="0000CC"/>
                </a:solidFill>
              </a:rPr>
              <a:t>k</a:t>
            </a:r>
            <a:r>
              <a:rPr lang="en-AU" sz="2400" dirty="0"/>
              <a:t> is the </a:t>
            </a:r>
            <a:r>
              <a:rPr lang="en-AU" sz="2400" dirty="0">
                <a:solidFill>
                  <a:srgbClr val="0000CC"/>
                </a:solidFill>
              </a:rPr>
              <a:t>thermal conductivity </a:t>
            </a:r>
            <a:r>
              <a:rPr lang="en-AU" sz="2400" dirty="0"/>
              <a:t>of the material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is the temperature difference per unit length called 					the temperature gradient. </a:t>
            </a:r>
          </a:p>
          <a:p>
            <a:pPr indent="-514350">
              <a:defRPr/>
            </a:pPr>
            <a:r>
              <a:rPr lang="en-AU" sz="2400" dirty="0"/>
              <a:t>		k is dependent on the material and has </a:t>
            </a:r>
          </a:p>
          <a:p>
            <a:pPr indent="-514350">
              <a:defRPr/>
            </a:pPr>
            <a:r>
              <a:rPr lang="en-AU" sz="2400" dirty="0"/>
              <a:t>		units Wm</a:t>
            </a:r>
            <a:r>
              <a:rPr lang="en-AU" sz="2400" baseline="30000" dirty="0"/>
              <a:t>-1</a:t>
            </a:r>
            <a:r>
              <a:rPr lang="en-AU" sz="2400" dirty="0"/>
              <a:t>K</a:t>
            </a:r>
            <a:r>
              <a:rPr lang="en-AU" sz="2400" baseline="30000" dirty="0"/>
              <a:t>-1</a:t>
            </a: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The thermal conductivity of ‘dead’ air (non-moving air) is very small which is why jumpers keep you warm. The fine weave traps air which acts as an insulator.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927249"/>
              </p:ext>
            </p:extLst>
          </p:nvPr>
        </p:nvGraphicFramePr>
        <p:xfrm>
          <a:off x="2997871" y="1104286"/>
          <a:ext cx="314325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46040" imgH="393480" progId="Equation.DSMT4">
                  <p:embed/>
                </p:oleObj>
              </mc:Choice>
              <mc:Fallback>
                <p:oleObj name="Equation" r:id="rId3" imgW="134604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871" y="1104286"/>
                        <a:ext cx="3143250" cy="92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135713"/>
              </p:ext>
            </p:extLst>
          </p:nvPr>
        </p:nvGraphicFramePr>
        <p:xfrm>
          <a:off x="786346" y="3284621"/>
          <a:ext cx="1216025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393480" progId="Equation.DSMT4">
                  <p:embed/>
                </p:oleObj>
              </mc:Choice>
              <mc:Fallback>
                <p:oleObj name="Equation" r:id="rId5" imgW="52056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346" y="3284621"/>
                        <a:ext cx="1216025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63826" y="377670"/>
            <a:ext cx="9746974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42108" y="1139778"/>
            <a:ext cx="1134386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Heat is transferred by electromagnetic waves from a radiating 	object such as the sun.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Occurs even through vacuum.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Every body emits radiation.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At 20 °C, all energy is carried by infrared wavelengths.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At 800 °C, ‘red hot’ self-luminous, still mostly infrared radiation.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At 3000 °C, ‘white hot’, visible light – incandescent bulb.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H </a:t>
            </a:r>
            <a:r>
              <a:rPr lang="el-GR" sz="2400" dirty="0"/>
              <a:t>α</a:t>
            </a:r>
            <a:r>
              <a:rPr lang="en-AU" sz="2400" dirty="0"/>
              <a:t> A and H </a:t>
            </a:r>
            <a:r>
              <a:rPr lang="el-GR" sz="2400" dirty="0"/>
              <a:t>α</a:t>
            </a:r>
            <a:r>
              <a:rPr lang="en-AU" sz="2400" dirty="0"/>
              <a:t> T</a:t>
            </a:r>
            <a:r>
              <a:rPr lang="en-AU" sz="2400" baseline="30000" dirty="0"/>
              <a:t>4</a:t>
            </a:r>
            <a:r>
              <a:rPr lang="en-AU" sz="2400" dirty="0"/>
              <a:t> where T is in Kelvin</a:t>
            </a: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Depends on nature of surface, a quantity called </a:t>
            </a:r>
            <a:r>
              <a:rPr lang="en-AU" sz="2400" dirty="0">
                <a:solidFill>
                  <a:srgbClr val="0000CC"/>
                </a:solidFill>
              </a:rPr>
              <a:t>emissivity, e</a:t>
            </a:r>
            <a:r>
              <a:rPr lang="en-AU" sz="2400" dirty="0"/>
              <a:t>.</a:t>
            </a:r>
            <a:endParaRPr lang="en-AU" sz="2800" dirty="0">
              <a:solidFill>
                <a:srgbClr val="00B050"/>
              </a:solidFill>
            </a:endParaRPr>
          </a:p>
        </p:txBody>
      </p:sp>
      <p:pic>
        <p:nvPicPr>
          <p:cNvPr id="3" name="Picture 2" descr="A picture containing star, light, outdoor object, lit&#10;&#10;Description automatically generated">
            <a:extLst>
              <a:ext uri="{FF2B5EF4-FFF2-40B4-BE49-F238E27FC236}">
                <a16:creationId xmlns:a16="http://schemas.microsoft.com/office/drawing/2014/main" id="{46EA016E-5C55-7889-FEA5-AB4731A26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92" y="3556107"/>
            <a:ext cx="3162300" cy="3149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43339" y="377670"/>
            <a:ext cx="9667461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43339" y="772733"/>
            <a:ext cx="11039061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A= radiating area in m</a:t>
            </a:r>
            <a:r>
              <a:rPr lang="en-AU" sz="2400" baseline="30000" dirty="0"/>
              <a:t>2</a:t>
            </a:r>
            <a:endParaRPr lang="en-AU" sz="2400" dirty="0"/>
          </a:p>
          <a:p>
            <a:pPr indent="-514350">
              <a:buFont typeface="Symbol"/>
              <a:buChar char="s"/>
              <a:defRPr/>
            </a:pPr>
            <a:r>
              <a:rPr lang="en-AU" sz="2400" dirty="0"/>
              <a:t>is the </a:t>
            </a:r>
            <a:r>
              <a:rPr lang="en-AU" sz="2400" dirty="0">
                <a:solidFill>
                  <a:srgbClr val="0000CC"/>
                </a:solidFill>
              </a:rPr>
              <a:t>Stefan-Boltzmann constant</a:t>
            </a:r>
          </a:p>
          <a:p>
            <a:pPr lvl="1" indent="-514350">
              <a:defRPr/>
            </a:pPr>
            <a:endParaRPr lang="en-AU" sz="2400" dirty="0">
              <a:latin typeface="Symbol" pitchFamily="18" charset="2"/>
            </a:endParaRPr>
          </a:p>
          <a:p>
            <a:pPr lvl="1" indent="-514350">
              <a:defRPr/>
            </a:pPr>
            <a:r>
              <a:rPr lang="en-AU" sz="2400" dirty="0">
                <a:latin typeface="Symbol" pitchFamily="18" charset="2"/>
              </a:rPr>
              <a:t>			s</a:t>
            </a:r>
            <a:r>
              <a:rPr lang="en-AU" sz="2400" dirty="0"/>
              <a:t> = 5.670400 × 10</a:t>
            </a:r>
            <a:r>
              <a:rPr lang="en-AU" sz="2400" baseline="30000" dirty="0"/>
              <a:t>-8</a:t>
            </a:r>
            <a:r>
              <a:rPr lang="en-AU" sz="2400" dirty="0"/>
              <a:t> Wm</a:t>
            </a:r>
            <a:r>
              <a:rPr lang="en-AU" sz="2400" baseline="30000" dirty="0"/>
              <a:t>-2</a:t>
            </a:r>
            <a:r>
              <a:rPr lang="en-AU" sz="2400" dirty="0"/>
              <a:t>K</a:t>
            </a:r>
            <a:r>
              <a:rPr lang="en-AU" sz="2400" baseline="30000" dirty="0"/>
              <a:t>-4</a:t>
            </a:r>
            <a:endParaRPr lang="en-AU" sz="2400" dirty="0"/>
          </a:p>
          <a:p>
            <a:pPr lvl="1" indent="-514350">
              <a:defRPr/>
            </a:pPr>
            <a:endParaRPr lang="en-AU" sz="2400" dirty="0">
              <a:latin typeface="Symbol" pitchFamily="18" charset="2"/>
            </a:endParaRPr>
          </a:p>
          <a:p>
            <a:pPr lvl="1" indent="-514350">
              <a:defRPr/>
            </a:pPr>
            <a:r>
              <a:rPr lang="en-AU" sz="2400" i="1" dirty="0">
                <a:solidFill>
                  <a:srgbClr val="0000CC"/>
                </a:solidFill>
              </a:rPr>
              <a:t>e </a:t>
            </a:r>
            <a:r>
              <a:rPr lang="en-AU" sz="2400" dirty="0">
                <a:solidFill>
                  <a:srgbClr val="0000CC"/>
                </a:solidFill>
              </a:rPr>
              <a:t>is the emissivity</a:t>
            </a:r>
            <a:r>
              <a:rPr lang="en-AU" sz="2400" dirty="0"/>
              <a:t>, which is unitless.</a:t>
            </a:r>
          </a:p>
          <a:p>
            <a:pPr lvl="1" indent="-514350">
              <a:defRPr/>
            </a:pPr>
            <a:r>
              <a:rPr lang="en-AU" sz="2400" i="1" dirty="0"/>
              <a:t>e</a:t>
            </a:r>
            <a:r>
              <a:rPr lang="en-AU" sz="2400" dirty="0"/>
              <a:t> is often larger for dark surfaces:</a:t>
            </a:r>
          </a:p>
          <a:p>
            <a:pPr lvl="1" indent="-514350">
              <a:defRPr/>
            </a:pPr>
            <a:r>
              <a:rPr lang="en-AU" sz="2400" dirty="0"/>
              <a:t>		</a:t>
            </a:r>
            <a:r>
              <a:rPr lang="en-AU" sz="2400" i="1" dirty="0"/>
              <a:t>e</a:t>
            </a:r>
            <a:r>
              <a:rPr lang="en-AU" sz="2400" dirty="0"/>
              <a:t> for smooth copper ~ 0.3</a:t>
            </a:r>
          </a:p>
          <a:p>
            <a:pPr lvl="1" indent="-514350">
              <a:defRPr/>
            </a:pPr>
            <a:r>
              <a:rPr lang="en-AU" sz="2400" dirty="0"/>
              <a:t>		</a:t>
            </a:r>
            <a:r>
              <a:rPr lang="en-AU" sz="2400" i="1" dirty="0"/>
              <a:t>e</a:t>
            </a:r>
            <a:r>
              <a:rPr lang="en-AU" sz="2400" dirty="0"/>
              <a:t> for dull black surface ~ 1</a:t>
            </a:r>
          </a:p>
          <a:p>
            <a:pPr lvl="1" indent="-514350">
              <a:defRPr/>
            </a:pPr>
            <a:r>
              <a:rPr lang="en-AU" sz="2400" dirty="0"/>
              <a:t>		</a:t>
            </a:r>
            <a:r>
              <a:rPr lang="en-AU" sz="2400" i="1" dirty="0"/>
              <a:t>e</a:t>
            </a:r>
            <a:r>
              <a:rPr lang="en-AU" sz="2400" dirty="0"/>
              <a:t> = 1 for a perfect radiator/absorber aka a </a:t>
            </a:r>
            <a:r>
              <a:rPr lang="en-AU" sz="2400" dirty="0">
                <a:solidFill>
                  <a:srgbClr val="0000CC"/>
                </a:solidFill>
              </a:rPr>
              <a:t>Black Body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85196" y="1210615"/>
          <a:ext cx="2964964" cy="804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9160" imgH="203040" progId="Equation.DSMT4">
                  <p:embed/>
                </p:oleObj>
              </mc:Choice>
              <mc:Fallback>
                <p:oleObj name="Equation" r:id="rId3" imgW="7491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196" y="1210615"/>
                        <a:ext cx="2964964" cy="804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556592" y="198394"/>
            <a:ext cx="9614452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56592" y="1014033"/>
            <a:ext cx="11039060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Bodies both emit and absorb radiation to and from its surrounds. The net rate of radiation from a body with temperature T with surroundings at Temperature T</a:t>
            </a:r>
            <a:r>
              <a:rPr lang="en-AU" sz="2400" baseline="-25000" dirty="0"/>
              <a:t>S</a:t>
            </a:r>
            <a:r>
              <a:rPr lang="en-AU" sz="2400" dirty="0"/>
              <a:t> is: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 positive </a:t>
            </a:r>
            <a:r>
              <a:rPr lang="en-AU" sz="2400" i="1" dirty="0"/>
              <a:t>H</a:t>
            </a:r>
            <a:r>
              <a:rPr lang="en-AU" sz="2400" dirty="0"/>
              <a:t> means that the heat is flowing out of the body.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536134"/>
              </p:ext>
            </p:extLst>
          </p:nvPr>
        </p:nvGraphicFramePr>
        <p:xfrm>
          <a:off x="2678027" y="2108581"/>
          <a:ext cx="5730875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82400" progId="Equation.DSMT4">
                  <p:embed/>
                </p:oleObj>
              </mc:Choice>
              <mc:Fallback>
                <p:oleObj name="Equation" r:id="rId3" imgW="1447560" imgH="482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027" y="2108581"/>
                        <a:ext cx="5730875" cy="191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10817" y="236002"/>
            <a:ext cx="979998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600" b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Problem 5-Conduction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10817" y="1009800"/>
            <a:ext cx="3909392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Given the diagram, determine T at the junction and H given </a:t>
            </a:r>
          </a:p>
          <a:p>
            <a:pPr indent="-514350">
              <a:defRPr/>
            </a:pPr>
            <a:r>
              <a:rPr lang="en-AU" sz="2400" dirty="0" err="1"/>
              <a:t>k</a:t>
            </a:r>
            <a:r>
              <a:rPr lang="en-AU" sz="2400" baseline="-25000" dirty="0" err="1"/>
              <a:t>Cu</a:t>
            </a:r>
            <a:r>
              <a:rPr lang="en-AU" sz="2400" dirty="0"/>
              <a:t> = 385 Wm</a:t>
            </a:r>
            <a:r>
              <a:rPr lang="en-AU" sz="2400" baseline="30000" dirty="0"/>
              <a:t>-1</a:t>
            </a:r>
            <a:r>
              <a:rPr lang="en-AU" sz="2400" dirty="0"/>
              <a:t>K</a:t>
            </a:r>
            <a:r>
              <a:rPr lang="en-AU" sz="2400" baseline="30000" dirty="0"/>
              <a:t>-1</a:t>
            </a:r>
            <a:r>
              <a:rPr lang="en-AU" sz="2400" dirty="0"/>
              <a:t>, </a:t>
            </a:r>
          </a:p>
          <a:p>
            <a:pPr indent="-514350">
              <a:defRPr/>
            </a:pPr>
            <a:r>
              <a:rPr lang="en-AU" sz="2400" dirty="0" err="1"/>
              <a:t>k</a:t>
            </a:r>
            <a:r>
              <a:rPr lang="en-AU" sz="2400" baseline="-25000" dirty="0" err="1"/>
              <a:t>steel</a:t>
            </a:r>
            <a:r>
              <a:rPr lang="en-AU" sz="2400" dirty="0"/>
              <a:t> = 50.2 Wm</a:t>
            </a:r>
            <a:r>
              <a:rPr lang="en-AU" sz="2400" baseline="30000" dirty="0"/>
              <a:t>-1</a:t>
            </a:r>
            <a:r>
              <a:rPr lang="en-AU" sz="2400" dirty="0"/>
              <a:t>K</a:t>
            </a:r>
            <a:r>
              <a:rPr lang="en-AU" sz="2400" baseline="30000" dirty="0"/>
              <a:t>-1</a:t>
            </a:r>
            <a:r>
              <a:rPr lang="en-AU" sz="2400" dirty="0"/>
              <a:t>.</a:t>
            </a:r>
            <a:endParaRPr lang="en-AU" sz="2800" dirty="0">
              <a:solidFill>
                <a:srgbClr val="00B050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4122" y="221965"/>
            <a:ext cx="6296930" cy="197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44557" y="377670"/>
            <a:ext cx="986624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6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Problem 6- Radiation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44557" y="1156712"/>
            <a:ext cx="11330609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What is the net heat transfer of a sphere of tungsten (W) with a radius 2.00 cm, with temperature 1027 °C to the surrounds with temperature 27.0 °C? (</a:t>
            </a:r>
            <a:r>
              <a:rPr lang="en-AU" sz="2400" dirty="0" err="1"/>
              <a:t>e</a:t>
            </a:r>
            <a:r>
              <a:rPr lang="en-AU" sz="2400" baseline="-25000" dirty="0" err="1"/>
              <a:t>W</a:t>
            </a:r>
            <a:r>
              <a:rPr lang="en-AU" sz="2400" dirty="0"/>
              <a:t>=0.350)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15A0143-7E87-2B60-97D0-EAE3D8CAE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1" y="3094177"/>
            <a:ext cx="2352726" cy="1568484"/>
          </a:xfrm>
          <a:prstGeom prst="rect">
            <a:avLst/>
          </a:prstGeom>
        </p:spPr>
      </p:pic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-250275" y="0"/>
            <a:ext cx="11827134" cy="900065"/>
          </a:xfrm>
        </p:spPr>
        <p:txBody>
          <a:bodyPr vert="horz" lIns="91440" tIns="20116" rIns="91440" bIns="45720" rtlCol="0" anchor="ctr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/>
                <a:cs typeface="Arial"/>
              </a:rPr>
              <a:t>Measurement of Temperature-Thermometers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3934" y="1027307"/>
            <a:ext cx="10005528" cy="5531401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The Zeroth law justifies how we measure temperature. In this case, the second object is a </a:t>
            </a:r>
            <a:r>
              <a:rPr lang="en-US" sz="2400" b="1" dirty="0">
                <a:solidFill>
                  <a:srgbClr val="000090"/>
                </a:solidFill>
                <a:latin typeface="+mj-lt"/>
                <a:cs typeface="Arial"/>
              </a:rPr>
              <a:t>thermometer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: an object with a </a:t>
            </a:r>
            <a:r>
              <a:rPr lang="en-US" sz="2400" dirty="0" err="1">
                <a:solidFill>
                  <a:srgbClr val="000090"/>
                </a:solidFill>
                <a:latin typeface="+mj-lt"/>
                <a:cs typeface="Arial"/>
              </a:rPr>
              <a:t>measureable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 temperature-dependent physical property.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90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Examples of commonly used thermometers include: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90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Liquid thermometers (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Arial"/>
              </a:rPr>
              <a:t>eg.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 Alcohol and Mercury)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, which expand with increasing temperature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Resistance thermometers (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Arial"/>
              </a:rPr>
              <a:t>eg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 platinum, carbon)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, in which the electrical resistance has a well-defined temperature dependence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Cryogenic thermometers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, in which </a:t>
            </a:r>
            <a:r>
              <a:rPr lang="en-US" sz="2400" dirty="0" err="1">
                <a:solidFill>
                  <a:srgbClr val="000090"/>
                </a:solidFill>
                <a:latin typeface="+mj-lt"/>
                <a:cs typeface="Arial"/>
              </a:rPr>
              <a:t>vapour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 pressure depends on temperature (</a:t>
            </a:r>
            <a:r>
              <a:rPr lang="en-US" sz="2400" dirty="0" err="1">
                <a:solidFill>
                  <a:srgbClr val="000090"/>
                </a:solidFill>
                <a:latin typeface="+mj-lt"/>
                <a:cs typeface="Arial"/>
              </a:rPr>
              <a:t>eg.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 Liquid He).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7030A0"/>
                </a:solidFill>
                <a:latin typeface="+mj-lt"/>
                <a:cs typeface="Arial"/>
              </a:rPr>
              <a:t>Infrared thermometers</a:t>
            </a:r>
            <a:r>
              <a:rPr lang="en-US" sz="2400" dirty="0">
                <a:solidFill>
                  <a:srgbClr val="000090"/>
                </a:solidFill>
                <a:latin typeface="+mj-lt"/>
                <a:cs typeface="Arial"/>
              </a:rPr>
              <a:t>, in which the infrared radiation emitted by an object is measured and converted to a temperature reading.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Picture 6" descr="A picture containing text, measuring stick, white, thermometer&#10;&#10;Description automatically generated">
            <a:extLst>
              <a:ext uri="{FF2B5EF4-FFF2-40B4-BE49-F238E27FC236}">
                <a16:creationId xmlns:a16="http://schemas.microsoft.com/office/drawing/2014/main" id="{1BC73B29-A151-05B6-B346-ADCE974DF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42" y="1027307"/>
            <a:ext cx="818456" cy="1939628"/>
          </a:xfrm>
          <a:prstGeom prst="rect">
            <a:avLst/>
          </a:prstGeom>
        </p:spPr>
      </p:pic>
      <p:pic>
        <p:nvPicPr>
          <p:cNvPr id="8" name="Picture 7" descr="A picture containing dryer&#10;&#10;Description automatically generated">
            <a:extLst>
              <a:ext uri="{FF2B5EF4-FFF2-40B4-BE49-F238E27FC236}">
                <a16:creationId xmlns:a16="http://schemas.microsoft.com/office/drawing/2014/main" id="{F8E81F5D-5898-6B7E-634E-FE657988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2" y="4789903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0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59570" y="112554"/>
            <a:ext cx="9667461" cy="5367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Liquid Thermometer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07997" y="1082336"/>
            <a:ext cx="11304104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Contact between 				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thermometer and liquid</a:t>
            </a:r>
          </a:p>
          <a:p>
            <a:pPr lvl="0"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TRANSFER of heat</a:t>
            </a:r>
          </a:p>
          <a:p>
            <a:pPr lvl="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Liquid expands</a:t>
            </a:r>
          </a:p>
          <a:p>
            <a:pPr lvl="0"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Liquid stops expanding when no more heat is transferred </a:t>
            </a:r>
          </a:p>
          <a:p>
            <a:pPr lvl="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. system has reached </a:t>
            </a:r>
            <a:r>
              <a:rPr lang="en-A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equilibrium.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825" y="942138"/>
            <a:ext cx="35004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59570" y="64684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/>
              <a:t>http://openclipart.org/detail/48595/rat-in-coffee-by-redccshirt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D1FB9-062D-E90B-0A76-3DCA08A1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6353" y="574285"/>
            <a:ext cx="2402602" cy="401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96630" y="112791"/>
            <a:ext cx="10664135" cy="5367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Gas Thermometers and the Kelvin Scale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01430" y="914401"/>
            <a:ext cx="11268056" cy="361405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pressure of a gas at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constant volume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increases with temperature.</a:t>
            </a:r>
          </a:p>
          <a:p>
            <a:pPr indent="-514350"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1435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By measuring the pressure at two known temperatures e.g. the freezing (0°C) and boiling (100°C) points, a graph of p vs T can be made. Extrapolating to zero pressure gives the hypothetical temperature </a:t>
            </a:r>
            <a:r>
              <a:rPr lang="en-A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-273.15 °C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514350"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This is defined as absolute zero on the </a:t>
            </a:r>
            <a:r>
              <a:rPr lang="en-A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Kelvin temperature scale (K)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66" y="3768182"/>
            <a:ext cx="9056756" cy="28031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78295" y="107447"/>
            <a:ext cx="9322905" cy="5367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Kelvin Temperature Scale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94409" y="941793"/>
            <a:ext cx="10601739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Named for British physicist William Thomson (Lord Kelvin, 1824 – 1907)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	0 K = -273.15 °C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	T</a:t>
            </a:r>
            <a:r>
              <a:rPr lang="en-AU" sz="2800" baseline="-25000" dirty="0"/>
              <a:t>K</a:t>
            </a:r>
            <a:r>
              <a:rPr lang="en-AU" sz="2800" dirty="0"/>
              <a:t> = T</a:t>
            </a:r>
            <a:r>
              <a:rPr lang="en-AU" sz="2800" baseline="-25000" dirty="0"/>
              <a:t>C</a:t>
            </a:r>
            <a:r>
              <a:rPr lang="en-AU" sz="2800" dirty="0"/>
              <a:t> + 273.15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 K of 1 K is the same size as </a:t>
            </a:r>
            <a:r>
              <a:rPr lang="en-AU" sz="2800" dirty="0">
                <a:latin typeface="Symbol" pitchFamily="18" charset="2"/>
              </a:rPr>
              <a:t>D</a:t>
            </a:r>
            <a:r>
              <a:rPr lang="en-AU" sz="2800" dirty="0"/>
              <a:t> °C of 1 °C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The Kelvin scale is called an </a:t>
            </a:r>
            <a:r>
              <a:rPr lang="en-AU" sz="2800" dirty="0">
                <a:solidFill>
                  <a:srgbClr val="0000CC"/>
                </a:solidFill>
              </a:rPr>
              <a:t>absolute temperature scale </a:t>
            </a:r>
            <a:r>
              <a:rPr lang="en-AU" sz="2800" dirty="0"/>
              <a:t>and its zero point is called </a:t>
            </a:r>
            <a:r>
              <a:rPr lang="en-AU" sz="2800" dirty="0">
                <a:solidFill>
                  <a:srgbClr val="0000CC"/>
                </a:solidFill>
              </a:rPr>
              <a:t>absolute zero. </a:t>
            </a:r>
          </a:p>
          <a:p>
            <a:pPr indent="-514350">
              <a:defRPr/>
            </a:pPr>
            <a:r>
              <a:rPr lang="en-AU" sz="2800" dirty="0">
                <a:solidFill>
                  <a:srgbClr val="0000CC"/>
                </a:solidFill>
              </a:rPr>
              <a:t>Absolute zero is the point at which atomic motion is minimized (atoms have their minimum kinetic energy- this is not zero!).</a:t>
            </a:r>
            <a:endParaRPr lang="en-AU" sz="2800" dirty="0"/>
          </a:p>
        </p:txBody>
      </p:sp>
      <p:sp>
        <p:nvSpPr>
          <p:cNvPr id="15" name="Rectangle 14"/>
          <p:cNvSpPr/>
          <p:nvPr/>
        </p:nvSpPr>
        <p:spPr>
          <a:xfrm>
            <a:off x="2958519" y="1758653"/>
            <a:ext cx="2736759" cy="641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35AB6BC-AFE4-7B8F-51D2-47010EAC3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59" y="1493481"/>
            <a:ext cx="3949187" cy="27277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 txBox="1">
            <a:spLocks/>
          </p:cNvSpPr>
          <p:nvPr/>
        </p:nvSpPr>
        <p:spPr>
          <a:xfrm>
            <a:off x="90293" y="816241"/>
            <a:ext cx="11423374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800" dirty="0"/>
              <a:t>Taking the ratio of two temperatures (in K) and pressures of a gas thermometer: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		  			    so: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endParaRPr lang="en-AU" sz="2800" dirty="0">
              <a:solidFill>
                <a:srgbClr val="7030A0"/>
              </a:solidFill>
            </a:endParaRPr>
          </a:p>
          <a:p>
            <a:pPr indent="-514350">
              <a:defRPr/>
            </a:pPr>
            <a:r>
              <a:rPr lang="en-AU" sz="2800" dirty="0">
                <a:solidFill>
                  <a:srgbClr val="7030A0"/>
                </a:solidFill>
              </a:rPr>
              <a:t>At the triple point of water, we only need one point </a:t>
            </a:r>
          </a:p>
          <a:p>
            <a:pPr indent="-514350">
              <a:defRPr/>
            </a:pPr>
            <a:r>
              <a:rPr lang="en-AU" sz="2800" dirty="0">
                <a:solidFill>
                  <a:srgbClr val="7030A0"/>
                </a:solidFill>
              </a:rPr>
              <a:t>for both our temperature and pressure reference.</a:t>
            </a:r>
          </a:p>
          <a:p>
            <a:pPr indent="-514350">
              <a:defRPr/>
            </a:pPr>
            <a:endParaRPr lang="en-AU" sz="2800" dirty="0"/>
          </a:p>
          <a:p>
            <a:pPr indent="-514350">
              <a:defRPr/>
            </a:pPr>
            <a:r>
              <a:rPr lang="en-AU" sz="2800" dirty="0"/>
              <a:t>Triple point of water: </a:t>
            </a:r>
          </a:p>
          <a:p>
            <a:pPr indent="-514350">
              <a:defRPr/>
            </a:pPr>
            <a:r>
              <a:rPr lang="en-AU" sz="2800" dirty="0" err="1"/>
              <a:t>P</a:t>
            </a:r>
            <a:r>
              <a:rPr lang="en-AU" sz="2800" baseline="-25000" dirty="0" err="1"/>
              <a:t>triple</a:t>
            </a:r>
            <a:r>
              <a:rPr lang="en-AU" sz="2800" dirty="0"/>
              <a:t>=610 Pa and </a:t>
            </a:r>
            <a:r>
              <a:rPr lang="en-AU" sz="2800" dirty="0" err="1"/>
              <a:t>T</a:t>
            </a:r>
            <a:r>
              <a:rPr lang="en-AU" sz="2800" baseline="-25000" dirty="0" err="1"/>
              <a:t>triple</a:t>
            </a:r>
            <a:r>
              <a:rPr lang="en-AU" sz="2800" dirty="0"/>
              <a:t>=273.16 K</a:t>
            </a:r>
          </a:p>
          <a:p>
            <a:pPr indent="-514350">
              <a:defRPr/>
            </a:pPr>
            <a:r>
              <a:rPr lang="en-AU" sz="2800" dirty="0"/>
              <a:t>(ice, liquid, gas in equilibrium).</a:t>
            </a:r>
          </a:p>
          <a:p>
            <a:pPr indent="-514350">
              <a:defRPr/>
            </a:pPr>
            <a:endParaRPr lang="en-AU" sz="2800" dirty="0"/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0293" y="76380"/>
            <a:ext cx="11423374" cy="73986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Kelvin Scale and Absolute Temperature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05080" y="2057781"/>
          <a:ext cx="1457894" cy="123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7960" imgH="431640" progId="Equation.DSMT4">
                  <p:embed/>
                </p:oleObj>
              </mc:Choice>
              <mc:Fallback>
                <p:oleObj name="Equation" r:id="rId3" imgW="50796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080" y="2057781"/>
                        <a:ext cx="1457894" cy="12392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35886"/>
              </p:ext>
            </p:extLst>
          </p:nvPr>
        </p:nvGraphicFramePr>
        <p:xfrm>
          <a:off x="6888568" y="1952626"/>
          <a:ext cx="258762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444240" progId="Equation.DSMT4">
                  <p:embed/>
                </p:oleObj>
              </mc:Choice>
              <mc:Fallback>
                <p:oleObj name="Equation" r:id="rId5" imgW="901440" imgH="4442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568" y="1952626"/>
                        <a:ext cx="2587625" cy="127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601535" y="1966175"/>
            <a:ext cx="2322489" cy="1433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6836538" y="1873877"/>
            <a:ext cx="2736759" cy="1433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1F0DD22-327A-0A76-88FC-B2978A587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81" y="3799420"/>
            <a:ext cx="4473300" cy="29821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86077" y="288299"/>
            <a:ext cx="9746973" cy="5367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sz="40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Thermal Expansion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86077" y="1139778"/>
            <a:ext cx="7182678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Picture the interatomic forces in a solid as springs.</a:t>
            </a: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Each atom vibrates about its equilibrium position.</a:t>
            </a: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An increase in temperature results in an increase in energy and amplitude of vibration.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‘interatomic spring forces’ are not symmetrical about the equilibrium position –they behave as springs</a:t>
            </a: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as vibration amplitude increases  the average interatomic distance increases. </a:t>
            </a:r>
          </a:p>
          <a:p>
            <a:pPr marL="457200" indent="-457200" algn="ctr">
              <a:tabLst>
                <a:tab pos="357188" algn="l"/>
              </a:tabLst>
              <a:defRPr/>
            </a:pPr>
            <a:r>
              <a:rPr lang="en-AU" sz="2400" dirty="0"/>
              <a:t>		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393" y="1139778"/>
            <a:ext cx="4113294" cy="366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8979</TotalTime>
  <Words>2865</Words>
  <Application>Microsoft Macintosh PowerPoint</Application>
  <PresentationFormat>Widescreen</PresentationFormat>
  <Paragraphs>390</Paragraphs>
  <Slides>36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Office Theme</vt:lpstr>
      <vt:lpstr>Equation</vt:lpstr>
      <vt:lpstr>PowerPoint Presentation</vt:lpstr>
      <vt:lpstr>What is temperature?</vt:lpstr>
      <vt:lpstr>PowerPoint Presentation</vt:lpstr>
      <vt:lpstr>Measurement of Temperature-Thermometers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dsolina</dc:creator>
  <cp:lastModifiedBy>Charlene Lobo</cp:lastModifiedBy>
  <cp:revision>559</cp:revision>
  <dcterms:created xsi:type="dcterms:W3CDTF">2010-04-26T03:53:16Z</dcterms:created>
  <dcterms:modified xsi:type="dcterms:W3CDTF">2024-04-02T00:00:38Z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2023-03-01T04:56:33Z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0555844c-a970-4e83-8a0e-cd7f609b3cf3</vt:lpwstr>
  </property>
  <property fmtid="{D5CDD505-2E9C-101B-9397-08002B2CF9AE}" pid="8" name="MSIP_Label_51a6c3db-1667-4f49-995a-8b9973972958_ContentBits">
    <vt:lpwstr>0</vt:lpwstr>
  </property>
</Properties>
</file>